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FF6600"/>
    <a:srgbClr val="0BA2C5"/>
    <a:srgbClr val="B9DF63"/>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vozesmormons.com.br/2012/03/28/misticismo-e-ortodoxi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Bahnschrift Light SemiCondensed" panose="020B0502040204020203" pitchFamily="34"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782B40D8-CFB1-4267-9880-45700827C712}"/>
              </a:ext>
            </a:extLst>
          </p:cNvPr>
          <p:cNvSpPr/>
          <p:nvPr/>
        </p:nvSpPr>
        <p:spPr>
          <a:xfrm>
            <a:off x="3410104" y="3105834"/>
            <a:ext cx="5371792" cy="646331"/>
          </a:xfrm>
          <a:prstGeom prst="rect">
            <a:avLst/>
          </a:prstGeom>
        </p:spPr>
        <p:txBody>
          <a:bodyPr wrap="none">
            <a:spAutoFit/>
          </a:bodyPr>
          <a:lstStyle/>
          <a:p>
            <a:pPr fontAlgn="base"/>
            <a:r>
              <a:rPr lang="en-US" sz="3600" b="1" dirty="0">
                <a:solidFill>
                  <a:schemeClr val="bg1"/>
                </a:solidFill>
                <a:latin typeface="Open Sans"/>
              </a:rPr>
              <a:t>Segment 3 (20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14724780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539F4-0ED0-41E9-92E2-65E89D1E6DA6}"/>
              </a:ext>
            </a:extLst>
          </p:cNvPr>
          <p:cNvSpPr/>
          <p:nvPr/>
        </p:nvSpPr>
        <p:spPr>
          <a:xfrm>
            <a:off x="914395" y="1037329"/>
            <a:ext cx="1826146"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0092041-69C1-4D0B-A130-645FA5E8437C}"/>
              </a:ext>
            </a:extLst>
          </p:cNvPr>
          <p:cNvSpPr/>
          <p:nvPr/>
        </p:nvSpPr>
        <p:spPr>
          <a:xfrm>
            <a:off x="914397" y="1360494"/>
            <a:ext cx="9903655"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4" name="Rectangle 3">
            <a:extLst>
              <a:ext uri="{FF2B5EF4-FFF2-40B4-BE49-F238E27FC236}">
                <a16:creationId xmlns:a16="http://schemas.microsoft.com/office/drawing/2014/main" id="{AE18813E-104F-4DF5-91E0-D3EB4A57DC3F}"/>
              </a:ext>
            </a:extLst>
          </p:cNvPr>
          <p:cNvSpPr/>
          <p:nvPr/>
        </p:nvSpPr>
        <p:spPr>
          <a:xfrm>
            <a:off x="914399" y="1360494"/>
            <a:ext cx="990365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Wherefore the Lord said, Forasmuch as this people draw near me with their mouth, and with their lips do honour me, but have removed their heart far from me, and their fear toward me is taught by the precept of men:</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Therefore, behold, I will proceed to do a marvellous work among this people, even a marvellous work and a wonder: for the wisdom of their wise men shall perish, and the understanding of their prudent men shall be hid.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F4E3D94-28FF-42A8-8061-BF328A694C22}"/>
              </a:ext>
            </a:extLst>
          </p:cNvPr>
          <p:cNvSpPr/>
          <p:nvPr/>
        </p:nvSpPr>
        <p:spPr>
          <a:xfrm>
            <a:off x="914400" y="1037329"/>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29:13-14</a:t>
            </a:r>
          </a:p>
        </p:txBody>
      </p:sp>
      <p:sp>
        <p:nvSpPr>
          <p:cNvPr id="2" name="Rectangle 1">
            <a:extLst>
              <a:ext uri="{FF2B5EF4-FFF2-40B4-BE49-F238E27FC236}">
                <a16:creationId xmlns:a16="http://schemas.microsoft.com/office/drawing/2014/main" id="{D0052C95-3804-4E4F-9CC7-03709D30E1B8}"/>
              </a:ext>
            </a:extLst>
          </p:cNvPr>
          <p:cNvSpPr/>
          <p:nvPr/>
        </p:nvSpPr>
        <p:spPr>
          <a:xfrm>
            <a:off x="914399" y="3410297"/>
            <a:ext cx="82296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these verses describe individuals who are in a state of apostasy?</a:t>
            </a:r>
          </a:p>
        </p:txBody>
      </p:sp>
      <p:sp>
        <p:nvSpPr>
          <p:cNvPr id="6" name="Rectangle 5">
            <a:extLst>
              <a:ext uri="{FF2B5EF4-FFF2-40B4-BE49-F238E27FC236}">
                <a16:creationId xmlns:a16="http://schemas.microsoft.com/office/drawing/2014/main" id="{8FF6F38D-2528-4534-A068-4FCF2CFD6386}"/>
              </a:ext>
            </a:extLst>
          </p:cNvPr>
          <p:cNvSpPr/>
          <p:nvPr/>
        </p:nvSpPr>
        <p:spPr>
          <a:xfrm>
            <a:off x="914398" y="3817307"/>
            <a:ext cx="81170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do to help those in a state of apostasy?</a:t>
            </a:r>
          </a:p>
        </p:txBody>
      </p:sp>
      <p:sp>
        <p:nvSpPr>
          <p:cNvPr id="7" name="Rectangle 6">
            <a:extLst>
              <a:ext uri="{FF2B5EF4-FFF2-40B4-BE49-F238E27FC236}">
                <a16:creationId xmlns:a16="http://schemas.microsoft.com/office/drawing/2014/main" id="{0BA28200-A0B8-4347-B7A4-1DE28B4F2D6D}"/>
              </a:ext>
            </a:extLst>
          </p:cNvPr>
          <p:cNvSpPr/>
          <p:nvPr/>
        </p:nvSpPr>
        <p:spPr>
          <a:xfrm>
            <a:off x="914398" y="4276790"/>
            <a:ext cx="75965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“a marvellous work and a wonder” refer to?</a:t>
            </a:r>
          </a:p>
        </p:txBody>
      </p:sp>
      <p:sp>
        <p:nvSpPr>
          <p:cNvPr id="8" name="Rectangle 7">
            <a:extLst>
              <a:ext uri="{FF2B5EF4-FFF2-40B4-BE49-F238E27FC236}">
                <a16:creationId xmlns:a16="http://schemas.microsoft.com/office/drawing/2014/main" id="{7C181D71-D91B-439B-9CC2-0AEA604F1AEB}"/>
              </a:ext>
            </a:extLst>
          </p:cNvPr>
          <p:cNvSpPr/>
          <p:nvPr/>
        </p:nvSpPr>
        <p:spPr>
          <a:xfrm>
            <a:off x="914398" y="4736273"/>
            <a:ext cx="99036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understand that the Restoration of the gospel was accomplished by the power of God and not by men?</a:t>
            </a:r>
          </a:p>
        </p:txBody>
      </p:sp>
    </p:spTree>
    <p:extLst>
      <p:ext uri="{BB962C8B-B14F-4D97-AF65-F5344CB8AC3E}">
        <p14:creationId xmlns:p14="http://schemas.microsoft.com/office/powerpoint/2010/main" val="2827202319"/>
      </p:ext>
    </p:extLst>
  </p:cSld>
  <p:clrMapOvr>
    <a:masterClrMapping/>
  </p:clrMapOvr>
  <mc:AlternateContent xmlns:mc="http://schemas.openxmlformats.org/markup-compatibility/2006">
    <mc:Choice xmlns:p14="http://schemas.microsoft.com/office/powerpoint/2010/main" Requires="p14">
      <p:transition spd="slow" p14:dur="15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up)">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39AEDD31-C370-42C9-AD33-0ED31E033FCB}"/>
              </a:ext>
            </a:extLst>
          </p:cNvPr>
          <p:cNvSpPr/>
          <p:nvPr/>
        </p:nvSpPr>
        <p:spPr>
          <a:xfrm>
            <a:off x="1144173" y="2078142"/>
            <a:ext cx="6417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has the Restoration of the gospel blessed your life?</a:t>
            </a:r>
          </a:p>
        </p:txBody>
      </p:sp>
      <p:sp>
        <p:nvSpPr>
          <p:cNvPr id="4" name="Rectangle 3">
            <a:extLst>
              <a:ext uri="{FF2B5EF4-FFF2-40B4-BE49-F238E27FC236}">
                <a16:creationId xmlns:a16="http://schemas.microsoft.com/office/drawing/2014/main" id="{3C49DDE9-FF87-45E1-B2B6-4327F47269CD}"/>
              </a:ext>
            </a:extLst>
          </p:cNvPr>
          <p:cNvSpPr/>
          <p:nvPr/>
        </p:nvSpPr>
        <p:spPr>
          <a:xfrm>
            <a:off x="1144173" y="1152939"/>
            <a:ext cx="89274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 is the latter-day Restoration of the gospel a “marvellous work and a wonder”?</a:t>
            </a:r>
          </a:p>
        </p:txBody>
      </p:sp>
    </p:spTree>
    <p:extLst>
      <p:ext uri="{BB962C8B-B14F-4D97-AF65-F5344CB8AC3E}">
        <p14:creationId xmlns:p14="http://schemas.microsoft.com/office/powerpoint/2010/main" val="38015945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53B35D6A-DB34-42FB-B371-97F02F2DEF39}"/>
              </a:ext>
            </a:extLst>
          </p:cNvPr>
          <p:cNvSpPr/>
          <p:nvPr/>
        </p:nvSpPr>
        <p:spPr>
          <a:xfrm>
            <a:off x="3660878" y="2644170"/>
            <a:ext cx="4870244" cy="1569660"/>
          </a:xfrm>
          <a:prstGeom prst="rect">
            <a:avLst/>
          </a:prstGeom>
        </p:spPr>
        <p:txBody>
          <a:bodyPr wrap="none">
            <a:spAutoFit/>
          </a:bodyPr>
          <a:lstStyle/>
          <a:p>
            <a:pPr algn="ctr" fontAlgn="base"/>
            <a:r>
              <a:rPr lang="en-US" sz="4800" dirty="0">
                <a:solidFill>
                  <a:srgbClr val="333333"/>
                </a:solidFill>
                <a:latin typeface="MV Boli" panose="02000500030200090000" pitchFamily="2" charset="0"/>
                <a:cs typeface="MV Boli" panose="02000500030200090000" pitchFamily="2" charset="0"/>
              </a:rPr>
              <a:t>The Restoration</a:t>
            </a:r>
          </a:p>
          <a:p>
            <a:pPr algn="ctr" fontAlgn="base"/>
            <a:r>
              <a:rPr lang="en-US" sz="4800" dirty="0">
                <a:solidFill>
                  <a:srgbClr val="333333"/>
                </a:solidFill>
                <a:latin typeface="MV Boli" panose="02000500030200090000" pitchFamily="2" charset="0"/>
                <a:cs typeface="MV Boli" panose="02000500030200090000" pitchFamily="2" charset="0"/>
              </a:rPr>
              <a:t>(Part 1)</a:t>
            </a:r>
            <a:endParaRPr lang="en-US" sz="4800" b="0" i="0" dirty="0">
              <a:solidFill>
                <a:srgbClr val="333333"/>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6A8B7B27-DDB1-487D-BFBB-1E5241664B22}"/>
              </a:ext>
            </a:extLst>
          </p:cNvPr>
          <p:cNvSpPr/>
          <p:nvPr/>
        </p:nvSpPr>
        <p:spPr>
          <a:xfrm>
            <a:off x="3410104" y="3105834"/>
            <a:ext cx="5371792" cy="646331"/>
          </a:xfrm>
          <a:prstGeom prst="rect">
            <a:avLst/>
          </a:prstGeom>
        </p:spPr>
        <p:txBody>
          <a:bodyPr wrap="none">
            <a:spAutoFit/>
          </a:bodyPr>
          <a:lstStyle/>
          <a:p>
            <a:pPr fontAlgn="base"/>
            <a:r>
              <a:rPr lang="en-US" sz="3600" b="1" dirty="0">
                <a:solidFill>
                  <a:schemeClr val="bg1"/>
                </a:solidFill>
                <a:latin typeface="Open Sans"/>
              </a:rPr>
              <a:t>Segment 1 (15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35397474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pic>
        <p:nvPicPr>
          <p:cNvPr id="1026" name="Picture 2" descr="meetinghouse photo">
            <a:extLst>
              <a:ext uri="{FF2B5EF4-FFF2-40B4-BE49-F238E27FC236}">
                <a16:creationId xmlns:a16="http://schemas.microsoft.com/office/drawing/2014/main" id="{4454E873-CB17-4C9C-8F19-93D3EB5CC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779682"/>
            <a:ext cx="9945857" cy="56718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903B202-38B8-443B-86A5-867E1036CC42}"/>
              </a:ext>
            </a:extLst>
          </p:cNvPr>
          <p:cNvSpPr/>
          <p:nvPr/>
        </p:nvSpPr>
        <p:spPr>
          <a:xfrm>
            <a:off x="914397" y="4326721"/>
            <a:ext cx="10902462" cy="353943"/>
          </a:xfrm>
          <a:prstGeom prst="rect">
            <a:avLst/>
          </a:prstGeom>
        </p:spPr>
        <p:txBody>
          <a:bodyPr wrap="square">
            <a:spAutoFit/>
          </a:bodyPr>
          <a:lstStyle/>
          <a:p>
            <a:pPr algn="just"/>
            <a:r>
              <a:rPr lang="en-US" sz="1700" b="1" i="1" dirty="0">
                <a:solidFill>
                  <a:schemeClr val="bg1"/>
                </a:solidFill>
                <a:latin typeface="Arial" panose="020B0604020202020204" pitchFamily="34" charset="0"/>
                <a:cs typeface="Arial" panose="020B0604020202020204" pitchFamily="34" charset="0"/>
              </a:rPr>
              <a:t>What are some elements of The Church of Jesus Christ of Latter-day Saints that make it unique?</a:t>
            </a:r>
            <a:endParaRPr lang="en-US" sz="17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56E6E7-0E07-4233-AC8F-E7015600E1B2}"/>
              </a:ext>
            </a:extLst>
          </p:cNvPr>
          <p:cNvSpPr/>
          <p:nvPr/>
        </p:nvSpPr>
        <p:spPr>
          <a:xfrm>
            <a:off x="914400" y="5187854"/>
            <a:ext cx="99458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the Church and these elements of it always existed on the earth? Why or why not?</a:t>
            </a:r>
          </a:p>
        </p:txBody>
      </p:sp>
      <p:pic>
        <p:nvPicPr>
          <p:cNvPr id="6" name="Picture 2" descr="meetinghouse photo">
            <a:extLst>
              <a:ext uri="{FF2B5EF4-FFF2-40B4-BE49-F238E27FC236}">
                <a16:creationId xmlns:a16="http://schemas.microsoft.com/office/drawing/2014/main" id="{1654953F-521C-4828-A023-6C7791F99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7" y="779681"/>
            <a:ext cx="5589229" cy="31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653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afterEffect">
                                  <p:stCondLst>
                                    <p:cond delay="0"/>
                                  </p:stCondLst>
                                  <p:childTnLst>
                                    <p:animEffect transition="out" filter="diamond(out)">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F9295-AF35-4679-9062-D7050C231171}"/>
              </a:ext>
            </a:extLst>
          </p:cNvPr>
          <p:cNvSpPr/>
          <p:nvPr/>
        </p:nvSpPr>
        <p:spPr>
          <a:xfrm>
            <a:off x="7253220" y="1941141"/>
            <a:ext cx="3545059" cy="6356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Rounded Corners 6">
            <a:extLst>
              <a:ext uri="{FF2B5EF4-FFF2-40B4-BE49-F238E27FC236}">
                <a16:creationId xmlns:a16="http://schemas.microsoft.com/office/drawing/2014/main" id="{AD02BC60-D4E8-4DFD-9116-8A435E6EAB36}"/>
              </a:ext>
            </a:extLst>
          </p:cNvPr>
          <p:cNvSpPr/>
          <p:nvPr/>
        </p:nvSpPr>
        <p:spPr>
          <a:xfrm>
            <a:off x="1127063" y="2323220"/>
            <a:ext cx="9671216"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1DA7BBEA-AE6C-425C-BB83-C338EB1182D9}"/>
              </a:ext>
            </a:extLst>
          </p:cNvPr>
          <p:cNvSpPr/>
          <p:nvPr/>
        </p:nvSpPr>
        <p:spPr>
          <a:xfrm>
            <a:off x="4653137" y="4651205"/>
            <a:ext cx="2885726"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is apostasy?</a:t>
            </a:r>
          </a:p>
        </p:txBody>
      </p:sp>
      <p:sp>
        <p:nvSpPr>
          <p:cNvPr id="4" name="Rectangle 3">
            <a:extLst>
              <a:ext uri="{FF2B5EF4-FFF2-40B4-BE49-F238E27FC236}">
                <a16:creationId xmlns:a16="http://schemas.microsoft.com/office/drawing/2014/main" id="{DA23032C-2E12-4D1A-9EDB-46C016CD2602}"/>
              </a:ext>
            </a:extLst>
          </p:cNvPr>
          <p:cNvSpPr/>
          <p:nvPr/>
        </p:nvSpPr>
        <p:spPr>
          <a:xfrm>
            <a:off x="1127063" y="2323220"/>
            <a:ext cx="967121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 need for the latter-day Restoration of God’s truths, priesthood authority, and Church arose because of apostasy. Apostasy occurs when one or more individuals turn away from the truths of the gospel.</a:t>
            </a:r>
          </a:p>
        </p:txBody>
      </p:sp>
      <p:sp>
        <p:nvSpPr>
          <p:cNvPr id="5" name="Rectangle 4">
            <a:extLst>
              <a:ext uri="{FF2B5EF4-FFF2-40B4-BE49-F238E27FC236}">
                <a16:creationId xmlns:a16="http://schemas.microsoft.com/office/drawing/2014/main" id="{FB37746D-351B-425E-B717-8B0680D932EA}"/>
              </a:ext>
            </a:extLst>
          </p:cNvPr>
          <p:cNvSpPr/>
          <p:nvPr/>
        </p:nvSpPr>
        <p:spPr>
          <a:xfrm>
            <a:off x="7217774" y="1952593"/>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4.5</a:t>
            </a:r>
          </a:p>
        </p:txBody>
      </p:sp>
      <p:sp>
        <p:nvSpPr>
          <p:cNvPr id="6" name="Rectangle 5">
            <a:extLst>
              <a:ext uri="{FF2B5EF4-FFF2-40B4-BE49-F238E27FC236}">
                <a16:creationId xmlns:a16="http://schemas.microsoft.com/office/drawing/2014/main" id="{D263451E-484B-4B6B-998E-EECF19F90308}"/>
              </a:ext>
            </a:extLst>
          </p:cNvPr>
          <p:cNvSpPr/>
          <p:nvPr/>
        </p:nvSpPr>
        <p:spPr>
          <a:xfrm>
            <a:off x="5310368" y="831266"/>
            <a:ext cx="1571264"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Apostasy</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2701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F481FF-3AFD-4AFE-B26B-46072B2D21AB}"/>
              </a:ext>
            </a:extLst>
          </p:cNvPr>
          <p:cNvSpPr/>
          <p:nvPr/>
        </p:nvSpPr>
        <p:spPr>
          <a:xfrm>
            <a:off x="6654018" y="956605"/>
            <a:ext cx="4076064" cy="87219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675E5B2-DA19-4F95-A389-1A3B2DD0FC07}"/>
              </a:ext>
            </a:extLst>
          </p:cNvPr>
          <p:cNvSpPr/>
          <p:nvPr/>
        </p:nvSpPr>
        <p:spPr>
          <a:xfrm>
            <a:off x="1097281" y="1365741"/>
            <a:ext cx="9632801" cy="28341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18386178-FDF9-4440-962B-DABA732BAEA6}"/>
              </a:ext>
            </a:extLst>
          </p:cNvPr>
          <p:cNvSpPr/>
          <p:nvPr/>
        </p:nvSpPr>
        <p:spPr>
          <a:xfrm>
            <a:off x="1326237" y="1337605"/>
            <a:ext cx="9261231"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4.6. </a:t>
            </a:r>
            <a:r>
              <a:rPr lang="en-US" dirty="0">
                <a:solidFill>
                  <a:schemeClr val="bg1"/>
                </a:solidFill>
                <a:latin typeface="Arial" panose="020B0604020202020204" pitchFamily="34" charset="0"/>
                <a:cs typeface="Arial" panose="020B0604020202020204" pitchFamily="34" charset="0"/>
              </a:rPr>
              <a:t>Following the Savior’s crucifixion and the deaths of His Apostles, many people turned away from the truths the Savior had established (see 2 Thessalonians 2:1–3). Principles of the gospel and parts of the holy scriptures were corrupted or lost. Unauthorized changes were made in Church organization and priesthood ordinances. Because of this widespread wickedness, the Lord withdrew the authority and keys of the priesthood from the earth. Although there were many good and honest people who worshipped God according to the light they possessed and received answers to their prayers, the world was left without divine revelation through living prophets. This period is known as the Great Apostasy.</a:t>
            </a:r>
          </a:p>
          <a:p>
            <a:pPr algn="just" fontAlgn="base"/>
            <a:r>
              <a:rPr lang="en-US" b="1" dirty="0">
                <a:solidFill>
                  <a:schemeClr val="bg1"/>
                </a:solidFill>
                <a:latin typeface="Arial" panose="020B0604020202020204" pitchFamily="34" charset="0"/>
                <a:cs typeface="Arial" panose="020B0604020202020204" pitchFamily="34" charset="0"/>
              </a:rPr>
              <a:t>4.7. </a:t>
            </a:r>
            <a:r>
              <a:rPr lang="en-US" dirty="0">
                <a:solidFill>
                  <a:schemeClr val="bg1"/>
                </a:solidFill>
                <a:latin typeface="Arial" panose="020B0604020202020204" pitchFamily="34" charset="0"/>
                <a:cs typeface="Arial" panose="020B0604020202020204" pitchFamily="34" charset="0"/>
              </a:rPr>
              <a:t>Other periods of general apostasy have occurred throughout the history of the world.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19F605-4919-49E7-A72E-1B1E6DEF1A8B}"/>
              </a:ext>
            </a:extLst>
          </p:cNvPr>
          <p:cNvSpPr/>
          <p:nvPr/>
        </p:nvSpPr>
        <p:spPr>
          <a:xfrm>
            <a:off x="6766560" y="1011798"/>
            <a:ext cx="3892215" cy="353943"/>
          </a:xfrm>
          <a:prstGeom prst="rect">
            <a:avLst/>
          </a:prstGeom>
        </p:spPr>
        <p:txBody>
          <a:bodyPr wrap="square">
            <a:spAutoFit/>
          </a:bodyPr>
          <a:lstStyle/>
          <a:p>
            <a:r>
              <a:rPr lang="en-US" sz="1700" b="1" dirty="0">
                <a:solidFill>
                  <a:schemeClr val="bg1"/>
                </a:solidFill>
                <a:latin typeface="Arial" panose="020B0604020202020204" pitchFamily="34" charset="0"/>
                <a:cs typeface="Arial" panose="020B0604020202020204" pitchFamily="34" charset="0"/>
              </a:rPr>
              <a:t>Doctrine Mastery Paragraph 4.6-4.7</a:t>
            </a:r>
          </a:p>
        </p:txBody>
      </p:sp>
      <p:sp>
        <p:nvSpPr>
          <p:cNvPr id="7" name="Rectangle 6">
            <a:extLst>
              <a:ext uri="{FF2B5EF4-FFF2-40B4-BE49-F238E27FC236}">
                <a16:creationId xmlns:a16="http://schemas.microsoft.com/office/drawing/2014/main" id="{374D59ED-BBA5-4201-93B1-CD673E6FBED9}"/>
              </a:ext>
            </a:extLst>
          </p:cNvPr>
          <p:cNvSpPr/>
          <p:nvPr/>
        </p:nvSpPr>
        <p:spPr>
          <a:xfrm>
            <a:off x="1326237" y="4713449"/>
            <a:ext cx="94038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your life be different if these elements of the Church and the gospel were still lost today?</a:t>
            </a:r>
          </a:p>
        </p:txBody>
      </p:sp>
    </p:spTree>
    <p:extLst>
      <p:ext uri="{BB962C8B-B14F-4D97-AF65-F5344CB8AC3E}">
        <p14:creationId xmlns:p14="http://schemas.microsoft.com/office/powerpoint/2010/main" val="42230744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678C6ABF-7577-4C7E-8474-03C7F13E639E}"/>
              </a:ext>
            </a:extLst>
          </p:cNvPr>
          <p:cNvSpPr/>
          <p:nvPr/>
        </p:nvSpPr>
        <p:spPr>
          <a:xfrm>
            <a:off x="3543153" y="3105834"/>
            <a:ext cx="5105693" cy="646331"/>
          </a:xfrm>
          <a:prstGeom prst="rect">
            <a:avLst/>
          </a:prstGeom>
        </p:spPr>
        <p:txBody>
          <a:bodyPr wrap="none">
            <a:spAutoFit/>
          </a:bodyPr>
          <a:lstStyle/>
          <a:p>
            <a:pPr fontAlgn="base"/>
            <a:r>
              <a:rPr lang="en-US" sz="3600" b="1" dirty="0">
                <a:solidFill>
                  <a:schemeClr val="bg1"/>
                </a:solidFill>
                <a:latin typeface="Open Sans"/>
              </a:rPr>
              <a:t>Segment 2 (5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3052691397"/>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5EF683-4F84-46CA-8437-FCF6028B1AE7}"/>
              </a:ext>
            </a:extLst>
          </p:cNvPr>
          <p:cNvSpPr/>
          <p:nvPr/>
        </p:nvSpPr>
        <p:spPr>
          <a:xfrm>
            <a:off x="7277531" y="1453859"/>
            <a:ext cx="3526456" cy="5718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9A4EDD3-1111-4291-9C64-455B99B6E8A2}"/>
              </a:ext>
            </a:extLst>
          </p:cNvPr>
          <p:cNvSpPr/>
          <p:nvPr/>
        </p:nvSpPr>
        <p:spPr>
          <a:xfrm>
            <a:off x="955100" y="1807802"/>
            <a:ext cx="9848887"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5DD82E08-B435-4D14-A3A4-DADC1212EC21}"/>
              </a:ext>
            </a:extLst>
          </p:cNvPr>
          <p:cNvSpPr/>
          <p:nvPr/>
        </p:nvSpPr>
        <p:spPr>
          <a:xfrm>
            <a:off x="5148464" y="922106"/>
            <a:ext cx="1895071"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Restoration</a:t>
            </a:r>
          </a:p>
        </p:txBody>
      </p:sp>
      <p:sp>
        <p:nvSpPr>
          <p:cNvPr id="4" name="Rectangle 3">
            <a:extLst>
              <a:ext uri="{FF2B5EF4-FFF2-40B4-BE49-F238E27FC236}">
                <a16:creationId xmlns:a16="http://schemas.microsoft.com/office/drawing/2014/main" id="{1E054D36-5501-4431-A7FB-96827EC02848}"/>
              </a:ext>
            </a:extLst>
          </p:cNvPr>
          <p:cNvSpPr/>
          <p:nvPr/>
        </p:nvSpPr>
        <p:spPr>
          <a:xfrm>
            <a:off x="955100" y="1846275"/>
            <a:ext cx="984888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God has restored His gospel in these latter days by reestablishing His truths, priesthood authority, and Church upon the earth. Ancient prophets foretold the latter-day Restoration of the gospel (see Isaiah 29:13–14; Acts 3:19–21).</a:t>
            </a:r>
          </a:p>
        </p:txBody>
      </p:sp>
      <p:sp>
        <p:nvSpPr>
          <p:cNvPr id="5" name="Rectangle 4">
            <a:extLst>
              <a:ext uri="{FF2B5EF4-FFF2-40B4-BE49-F238E27FC236}">
                <a16:creationId xmlns:a16="http://schemas.microsoft.com/office/drawing/2014/main" id="{CA9A3987-55D3-4E0E-B2E0-532BE8CD1B7C}"/>
              </a:ext>
            </a:extLst>
          </p:cNvPr>
          <p:cNvSpPr/>
          <p:nvPr/>
        </p:nvSpPr>
        <p:spPr>
          <a:xfrm>
            <a:off x="7277531" y="1453859"/>
            <a:ext cx="3526456" cy="353943"/>
          </a:xfrm>
          <a:prstGeom prst="rect">
            <a:avLst/>
          </a:prstGeom>
        </p:spPr>
        <p:txBody>
          <a:bodyPr wrap="square">
            <a:spAutoFit/>
          </a:bodyPr>
          <a:lstStyle/>
          <a:p>
            <a:r>
              <a:rPr lang="en-US" sz="1700" b="1" dirty="0">
                <a:solidFill>
                  <a:schemeClr val="bg1"/>
                </a:solidFill>
                <a:latin typeface="Arial" panose="020B0604020202020204" pitchFamily="34" charset="0"/>
                <a:cs typeface="Arial" panose="020B0604020202020204" pitchFamily="34" charset="0"/>
              </a:rPr>
              <a:t>Doctrine Mastery Paragraph 4.1</a:t>
            </a:r>
          </a:p>
        </p:txBody>
      </p:sp>
      <p:pic>
        <p:nvPicPr>
          <p:cNvPr id="2050" name="Picture 2" descr="https://www.lds.org/bc/content/shared/content/images/gospel-library/manual/PD60004368/PSD20180305_DavesTruck-OldandRestored.jpg">
            <a:extLst>
              <a:ext uri="{FF2B5EF4-FFF2-40B4-BE49-F238E27FC236}">
                <a16:creationId xmlns:a16="http://schemas.microsoft.com/office/drawing/2014/main" id="{C571705B-02FD-4DFB-B73E-96DF986AD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682" y="3015996"/>
            <a:ext cx="7051101" cy="343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3557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5153E2-66D1-41F0-9242-C665454600CB}"/>
              </a:ext>
            </a:extLst>
          </p:cNvPr>
          <p:cNvSpPr/>
          <p:nvPr/>
        </p:nvSpPr>
        <p:spPr>
          <a:xfrm>
            <a:off x="914400" y="3368930"/>
            <a:ext cx="1903626" cy="781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D95C8CB-1D12-4847-BC3F-09081B7B965D}"/>
              </a:ext>
            </a:extLst>
          </p:cNvPr>
          <p:cNvSpPr/>
          <p:nvPr/>
        </p:nvSpPr>
        <p:spPr>
          <a:xfrm>
            <a:off x="914400" y="3766069"/>
            <a:ext cx="9573221" cy="17543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6600"/>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53</a:t>
            </a:r>
          </a:p>
        </p:txBody>
      </p:sp>
      <p:sp>
        <p:nvSpPr>
          <p:cNvPr id="2" name="Rectangle 1">
            <a:extLst>
              <a:ext uri="{FF2B5EF4-FFF2-40B4-BE49-F238E27FC236}">
                <a16:creationId xmlns:a16="http://schemas.microsoft.com/office/drawing/2014/main" id="{5D478065-3D9A-40B1-A4E0-AE4D040E9C83}"/>
              </a:ext>
            </a:extLst>
          </p:cNvPr>
          <p:cNvSpPr/>
          <p:nvPr/>
        </p:nvSpPr>
        <p:spPr>
          <a:xfrm>
            <a:off x="914400" y="968273"/>
            <a:ext cx="61734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foretold the latter-day Restoration of the gospel? </a:t>
            </a:r>
          </a:p>
        </p:txBody>
      </p:sp>
      <p:sp>
        <p:nvSpPr>
          <p:cNvPr id="4" name="Rectangle 3">
            <a:extLst>
              <a:ext uri="{FF2B5EF4-FFF2-40B4-BE49-F238E27FC236}">
                <a16:creationId xmlns:a16="http://schemas.microsoft.com/office/drawing/2014/main" id="{5166ED79-D641-4E69-B182-59979640778E}"/>
              </a:ext>
            </a:extLst>
          </p:cNvPr>
          <p:cNvSpPr/>
          <p:nvPr/>
        </p:nvSpPr>
        <p:spPr>
          <a:xfrm>
            <a:off x="914400" y="1337605"/>
            <a:ext cx="7069171" cy="369332"/>
          </a:xfrm>
          <a:prstGeom prst="rect">
            <a:avLst/>
          </a:prstGeom>
        </p:spPr>
        <p:txBody>
          <a:bodyPr wrap="square">
            <a:spAutoFit/>
          </a:bodyPr>
          <a:lstStyle/>
          <a:p>
            <a:pPr algn="just"/>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Ancient prophets foretold the latter-day Restoration of the gospel.</a:t>
            </a:r>
          </a:p>
        </p:txBody>
      </p:sp>
      <p:sp>
        <p:nvSpPr>
          <p:cNvPr id="5" name="Rectangle 4">
            <a:extLst>
              <a:ext uri="{FF2B5EF4-FFF2-40B4-BE49-F238E27FC236}">
                <a16:creationId xmlns:a16="http://schemas.microsoft.com/office/drawing/2014/main" id="{C3F15E5F-CC11-4009-AC61-B76EEAC03D48}"/>
              </a:ext>
            </a:extLst>
          </p:cNvPr>
          <p:cNvSpPr/>
          <p:nvPr/>
        </p:nvSpPr>
        <p:spPr>
          <a:xfrm>
            <a:off x="914400" y="1706937"/>
            <a:ext cx="95732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know that the Lord revealed to ancient prophets that there would be a latter-day Restoration of the gospel?</a:t>
            </a:r>
          </a:p>
        </p:txBody>
      </p:sp>
      <p:sp>
        <p:nvSpPr>
          <p:cNvPr id="6" name="Rectangle 5">
            <a:extLst>
              <a:ext uri="{FF2B5EF4-FFF2-40B4-BE49-F238E27FC236}">
                <a16:creationId xmlns:a16="http://schemas.microsoft.com/office/drawing/2014/main" id="{4EFE053C-480B-4316-8A7B-9DA913C13596}"/>
              </a:ext>
            </a:extLst>
          </p:cNvPr>
          <p:cNvSpPr/>
          <p:nvPr/>
        </p:nvSpPr>
        <p:spPr>
          <a:xfrm>
            <a:off x="919046" y="2399434"/>
            <a:ext cx="95685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doctrinal mastery scripture passage in the Old Testament helps teach this key statement of doctrine? </a:t>
            </a:r>
          </a:p>
        </p:txBody>
      </p:sp>
      <p:sp>
        <p:nvSpPr>
          <p:cNvPr id="7" name="Rectangle 6">
            <a:extLst>
              <a:ext uri="{FF2B5EF4-FFF2-40B4-BE49-F238E27FC236}">
                <a16:creationId xmlns:a16="http://schemas.microsoft.com/office/drawing/2014/main" id="{E2651448-F664-4AB8-92B2-7F0BEF5F3F09}"/>
              </a:ext>
            </a:extLst>
          </p:cNvPr>
          <p:cNvSpPr/>
          <p:nvPr/>
        </p:nvSpPr>
        <p:spPr>
          <a:xfrm>
            <a:off x="991885" y="3766069"/>
            <a:ext cx="949573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Wherefore the Lord said, Forasmuch as this people draw near me with their mouth, and with their lips do honour me, but have removed their heart far from me, and their fear toward me is taught by the precept of men:</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Therefore, behold, I will proceed to do a marvellous work among this people, even a marvellous work and a wonder: for the wisdom of their wise men shall perish, and the understanding of their prudent men shall be hid.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ED80511-4F3C-4F49-BFAA-109C34DECB4E}"/>
              </a:ext>
            </a:extLst>
          </p:cNvPr>
          <p:cNvSpPr/>
          <p:nvPr/>
        </p:nvSpPr>
        <p:spPr>
          <a:xfrm>
            <a:off x="991885" y="3442904"/>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29:13-14</a:t>
            </a:r>
          </a:p>
        </p:txBody>
      </p:sp>
    </p:spTree>
    <p:extLst>
      <p:ext uri="{BB962C8B-B14F-4D97-AF65-F5344CB8AC3E}">
        <p14:creationId xmlns:p14="http://schemas.microsoft.com/office/powerpoint/2010/main" val="230596316"/>
      </p:ext>
    </p:extLst>
  </p:cSld>
  <p:clrMapOvr>
    <a:masterClrMapping/>
  </p:clrMapOvr>
  <mc:AlternateContent xmlns:mc="http://schemas.openxmlformats.org/markup-compatibility/2006">
    <mc:Choice xmlns:p14="http://schemas.microsoft.com/office/powerpoint/2010/main" Requires="p14">
      <p:transition spd="slow" p14:dur="39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114" fill="hold">
                                          <p:stCondLst>
                                            <p:cond delay="0"/>
                                          </p:stCondLst>
                                        </p:cTn>
                                        <p:tgtEl>
                                          <p:spTgt spid="4">
                                            <p:txEl>
                                              <p:pRg st="0" end="0"/>
                                            </p:txEl>
                                          </p:spTgt>
                                        </p:tgtEl>
                                        <p:attrNameLst>
                                          <p:attrName>style.rotation</p:attrName>
                                        </p:attrNameLst>
                                      </p:cBhvr>
                                      <p:to>
                                        <p:strVal val="-45.0"/>
                                      </p:to>
                                    </p:set>
                                    <p:anim calcmode="lin" valueType="num">
                                      <p:cBhvr>
                                        <p:cTn id="8" dur="114" fill="hold">
                                          <p:stCondLst>
                                            <p:cond delay="114"/>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build="p"/>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358</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Bahnschrift Light SemiCondensed</vt:lpstr>
      <vt:lpstr>Calibri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4370</cp:revision>
  <dcterms:created xsi:type="dcterms:W3CDTF">2018-08-29T04:26:39Z</dcterms:created>
  <dcterms:modified xsi:type="dcterms:W3CDTF">2019-03-25T13:13:43Z</dcterms:modified>
</cp:coreProperties>
</file>