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768" r:id="rId1"/>
  </p:sldMasterIdLst>
  <p:notesMasterIdLst>
    <p:notesMasterId r:id="rId18"/>
  </p:notesMasterIdLst>
  <p:sldIdLst>
    <p:sldId id="296" r:id="rId2"/>
    <p:sldId id="380" r:id="rId3"/>
    <p:sldId id="381" r:id="rId4"/>
    <p:sldId id="382" r:id="rId5"/>
    <p:sldId id="383" r:id="rId6"/>
    <p:sldId id="384" r:id="rId7"/>
    <p:sldId id="385" r:id="rId8"/>
    <p:sldId id="386" r:id="rId9"/>
    <p:sldId id="387" r:id="rId10"/>
    <p:sldId id="388" r:id="rId11"/>
    <p:sldId id="389" r:id="rId12"/>
    <p:sldId id="391" r:id="rId13"/>
    <p:sldId id="392" r:id="rId14"/>
    <p:sldId id="393" r:id="rId15"/>
    <p:sldId id="394" r:id="rId16"/>
    <p:sldId id="390"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nald Esquerra" initials="RE" lastIdx="2" clrIdx="0">
    <p:extLst>
      <p:ext uri="{19B8F6BF-5375-455C-9EA6-DF929625EA0E}">
        <p15:presenceInfo xmlns:p15="http://schemas.microsoft.com/office/powerpoint/2012/main" userId="cdeda1aeaf90b9f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BA2C5"/>
    <a:srgbClr val="FF6600"/>
    <a:srgbClr val="B9DF63"/>
    <a:srgbClr val="FFD757"/>
    <a:srgbClr val="D88028"/>
    <a:srgbClr val="E97159"/>
    <a:srgbClr val="6F7CBF"/>
    <a:srgbClr val="801A12"/>
    <a:srgbClr val="D6E513"/>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26" autoAdjust="0"/>
    <p:restoredTop sz="94660"/>
  </p:normalViewPr>
  <p:slideViewPr>
    <p:cSldViewPr snapToGrid="0">
      <p:cViewPr varScale="1">
        <p:scale>
          <a:sx n="64" d="100"/>
          <a:sy n="64" d="100"/>
        </p:scale>
        <p:origin x="90" y="258"/>
      </p:cViewPr>
      <p:guideLst/>
    </p:cSldViewPr>
  </p:slideViewPr>
  <p:notesTextViewPr>
    <p:cViewPr>
      <p:scale>
        <a:sx n="1" d="1"/>
        <a:sy n="1" d="1"/>
      </p:scale>
      <p:origin x="0" y="0"/>
    </p:cViewPr>
  </p:notesTextViewPr>
  <p:notesViewPr>
    <p:cSldViewPr snapToGrid="0">
      <p:cViewPr varScale="1">
        <p:scale>
          <a:sx n="55" d="100"/>
          <a:sy n="55" d="100"/>
        </p:scale>
        <p:origin x="2880"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18E6F4-4A24-4637-903E-B0B1742766B0}" type="datetimeFigureOut">
              <a:rPr lang="en-US" smtClean="0"/>
              <a:t>3/23/2019</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2F80BE-C61D-4FF6-A9D6-85F634C9F475}" type="slidenum">
              <a:rPr lang="en-US" smtClean="0"/>
              <a:t>‹#›</a:t>
            </a:fld>
            <a:endParaRPr lang="en-US" dirty="0"/>
          </a:p>
        </p:txBody>
      </p:sp>
    </p:spTree>
    <p:extLst>
      <p:ext uri="{BB962C8B-B14F-4D97-AF65-F5344CB8AC3E}">
        <p14:creationId xmlns:p14="http://schemas.microsoft.com/office/powerpoint/2010/main" val="37851771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tx2">
                  <a:lumMod val="75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75640873-EF0B-4AC7-AF11-57FEBA4985EA}" type="datetimeFigureOut">
              <a:rPr lang="en-US" smtClean="0"/>
              <a:t>3/23/2019</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5503591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3/23/2019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8685842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3/23/2019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162944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3/23/2019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2003976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3/23/2019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8570887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75640873-EF0B-4AC7-AF11-57FEBA4985EA}" type="datetimeFigureOut">
              <a:rPr lang="en-US" smtClean="0"/>
              <a:t>3/23/2019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6196081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75640873-EF0B-4AC7-AF11-57FEBA4985EA}" type="datetimeFigureOut">
              <a:rPr lang="en-US" smtClean="0"/>
              <a:t>3/23/2019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636628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3/23/2019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1426927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3/23/2019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42360032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3/23/2019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6816057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5640873-EF0B-4AC7-AF11-57FEBA4985EA}" type="datetimeFigureOut">
              <a:rPr lang="en-US" smtClean="0"/>
              <a:t>3/23/2019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4960983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5640873-EF0B-4AC7-AF11-57FEBA4985EA}" type="datetimeFigureOut">
              <a:rPr lang="en-US" smtClean="0"/>
              <a:t>3/23/2019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151439021"/>
      </p:ext>
    </p:extLst>
  </p:cSld>
  <p:clrMapOvr>
    <a:masterClrMapping/>
  </p:clrMapOvr>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5640873-EF0B-4AC7-AF11-57FEBA4985EA}" type="datetimeFigureOut">
              <a:rPr lang="en-US" smtClean="0"/>
              <a:t>3/23/2019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158374182"/>
      </p:ext>
    </p:extLst>
  </p:cSld>
  <p:clrMapOvr>
    <a:masterClrMapping/>
  </p:clrMapOvr>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5640873-EF0B-4AC7-AF11-57FEBA4985EA}" type="datetimeFigureOut">
              <a:rPr lang="en-US" smtClean="0"/>
              <a:t>3/23/2019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1390488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640873-EF0B-4AC7-AF11-57FEBA4985EA}" type="datetimeFigureOut">
              <a:rPr lang="en-US" smtClean="0"/>
              <a:t>3/23/2019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3168326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3/23/2019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01989192"/>
      </p:ext>
    </p:extLst>
  </p:cSld>
  <p:clrMapOvr>
    <a:masterClrMapping/>
  </p:clrMapOvr>
  <p:extLst mod="1">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3/23/2019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3820638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www.teinteresasaber.com/2012/06/juan-de-jerusalen-el-templario.html"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alphaModFix amt="36000"/>
            <a:lum/>
            <a:extLst>
              <a:ext uri="{837473B0-CC2E-450A-ABE3-18F120FF3D39}">
                <a1611:picAttrSrcUrl xmlns:a1611="http://schemas.microsoft.com/office/drawing/2016/11/main" r:id="rId20"/>
              </a:ext>
            </a:extLst>
          </a:blip>
          <a:srcRect/>
          <a:stretch>
            <a:fillRect t="-17000" b="-17000"/>
          </a:stretch>
        </a:blipFill>
        <a:effectLst/>
      </p:bgPr>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21">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12053888" cy="6858001"/>
            <a:chOff x="-14288" y="0"/>
            <a:chExt cx="12053888" cy="6858001"/>
          </a:xfrm>
          <a:gradFill flip="none" rotWithShape="1">
            <a:gsLst>
              <a:gs pos="0">
                <a:schemeClr val="tx2"/>
              </a:gs>
              <a:gs pos="100000">
                <a:schemeClr val="tx2">
                  <a:lumMod val="50000"/>
                </a:schemeClr>
              </a:gs>
            </a:gsLst>
            <a:lin ang="5400000" scaled="0"/>
            <a:tileRect/>
          </a:gradFill>
        </p:grpSpPr>
        <p:grpSp>
          <p:nvGrpSpPr>
            <p:cNvPr id="9" name="Group 8"/>
            <p:cNvGrpSpPr/>
            <p:nvPr/>
          </p:nvGrpSpPr>
          <p:grpSpPr>
            <a:xfrm>
              <a:off x="-14288" y="0"/>
              <a:ext cx="1220788" cy="6858001"/>
              <a:chOff x="-14288" y="0"/>
              <a:chExt cx="1220788" cy="6858001"/>
            </a:xfrm>
            <a:grp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p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75640873-EF0B-4AC7-AF11-57FEBA4985EA}" type="datetimeFigureOut">
              <a:rPr lang="en-US" smtClean="0"/>
              <a:t>3/23/2019</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2B93B05A-D8BA-4E04-8927-7D3B765C5B2D}" type="slidenum">
              <a:rPr lang="en-US" smtClean="0"/>
              <a:t>‹#›</a:t>
            </a:fld>
            <a:endParaRPr lang="en-US" dirty="0"/>
          </a:p>
        </p:txBody>
      </p:sp>
    </p:spTree>
    <p:extLst>
      <p:ext uri="{BB962C8B-B14F-4D97-AF65-F5344CB8AC3E}">
        <p14:creationId xmlns:p14="http://schemas.microsoft.com/office/powerpoint/2010/main" val="2354548338"/>
      </p:ext>
    </p:extLst>
  </p:cSld>
  <p:clrMap bg1="dk1" tx1="lt1" bg2="dk2" tx2="lt2" accent1="accent1" accent2="accent2" accent3="accent3" accent4="accent4" accent5="accent5" accent6="accent6" hlink="hlink" folHlink="folHlink"/>
  <p:sldLayoutIdLst>
    <p:sldLayoutId id="2147485769" r:id="rId1"/>
    <p:sldLayoutId id="2147485770" r:id="rId2"/>
    <p:sldLayoutId id="2147485771" r:id="rId3"/>
    <p:sldLayoutId id="2147485772" r:id="rId4"/>
    <p:sldLayoutId id="2147485773" r:id="rId5"/>
    <p:sldLayoutId id="2147485774" r:id="rId6"/>
    <p:sldLayoutId id="2147485775" r:id="rId7"/>
    <p:sldLayoutId id="2147485776" r:id="rId8"/>
    <p:sldLayoutId id="2147485777" r:id="rId9"/>
    <p:sldLayoutId id="2147485778" r:id="rId10"/>
    <p:sldLayoutId id="2147485779" r:id="rId11"/>
    <p:sldLayoutId id="2147485780" r:id="rId12"/>
    <p:sldLayoutId id="2147485781" r:id="rId13"/>
    <p:sldLayoutId id="2147485782" r:id="rId14"/>
    <p:sldLayoutId id="2147485783" r:id="rId15"/>
    <p:sldLayoutId id="2147485784" r:id="rId16"/>
    <p:sldLayoutId id="2147485785"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0561AD48-C1FF-4315-91C1-654541E58BDD}"/>
              </a:ext>
            </a:extLst>
          </p:cNvPr>
          <p:cNvSpPr txBox="1"/>
          <p:nvPr/>
        </p:nvSpPr>
        <p:spPr>
          <a:xfrm>
            <a:off x="7050157" y="2914759"/>
            <a:ext cx="3935897" cy="830997"/>
          </a:xfrm>
          <a:prstGeom prst="rect">
            <a:avLst/>
          </a:prstGeom>
          <a:noFill/>
        </p:spPr>
        <p:txBody>
          <a:bodyPr wrap="square" rtlCol="0">
            <a:spAutoFit/>
          </a:bodyPr>
          <a:lstStyle/>
          <a:p>
            <a:pPr algn="ctr"/>
            <a:r>
              <a:rPr lang="en-US" sz="4800" b="1" dirty="0">
                <a:solidFill>
                  <a:srgbClr val="002060"/>
                </a:solidFill>
                <a:effectLst>
                  <a:outerShdw blurRad="38100" dist="38100" dir="2700000" algn="tl">
                    <a:srgbClr val="000000">
                      <a:alpha val="43137"/>
                    </a:srgbClr>
                  </a:outerShdw>
                </a:effectLst>
                <a:latin typeface="Constantia" panose="02030602050306030303" pitchFamily="18" charset="0"/>
                <a:ea typeface="MingLiU_HKSCS-ExtB" panose="02020500000000000000" pitchFamily="18" charset="-120"/>
                <a:cs typeface="Segoe UI Semibold" panose="020B0702040204020203" pitchFamily="34" charset="0"/>
              </a:rPr>
              <a:t>SEMINARY</a:t>
            </a:r>
          </a:p>
        </p:txBody>
      </p:sp>
      <p:pic>
        <p:nvPicPr>
          <p:cNvPr id="1026" name="Picture 2" descr="Imagen relacionada">
            <a:extLst>
              <a:ext uri="{FF2B5EF4-FFF2-40B4-BE49-F238E27FC236}">
                <a16:creationId xmlns:a16="http://schemas.microsoft.com/office/drawing/2014/main" id="{95994769-E07E-4BCC-9093-02228E6DA4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26828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6CD9B082-3804-4B27-8DBC-DC12E98C296E}"/>
              </a:ext>
            </a:extLst>
          </p:cNvPr>
          <p:cNvSpPr/>
          <p:nvPr/>
        </p:nvSpPr>
        <p:spPr>
          <a:xfrm>
            <a:off x="0" y="5082725"/>
            <a:ext cx="6268281" cy="1050789"/>
          </a:xfrm>
          <a:prstGeom prst="rect">
            <a:avLst/>
          </a:prstGeom>
          <a:solidFill>
            <a:srgbClr val="FFD75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0453D80-1807-47DD-9F91-3E3FDD322FB6}"/>
              </a:ext>
            </a:extLst>
          </p:cNvPr>
          <p:cNvSpPr txBox="1"/>
          <p:nvPr/>
        </p:nvSpPr>
        <p:spPr>
          <a:xfrm>
            <a:off x="2073967" y="5377286"/>
            <a:ext cx="2120346" cy="461665"/>
          </a:xfrm>
          <a:prstGeom prst="rect">
            <a:avLst/>
          </a:prstGeom>
          <a:noFill/>
        </p:spPr>
        <p:txBody>
          <a:bodyPr wrap="square" rtlCol="0">
            <a:spAutoFit/>
          </a:bodyPr>
          <a:lstStyle/>
          <a:p>
            <a:r>
              <a:rPr lang="en-US" sz="2400" b="1" dirty="0">
                <a:solidFill>
                  <a:schemeClr val="bg2">
                    <a:lumMod val="10000"/>
                  </a:schemeClr>
                </a:solidFill>
              </a:rPr>
              <a:t>Old Testament</a:t>
            </a:r>
          </a:p>
        </p:txBody>
      </p:sp>
    </p:spTree>
    <p:extLst>
      <p:ext uri="{BB962C8B-B14F-4D97-AF65-F5344CB8AC3E}">
        <p14:creationId xmlns:p14="http://schemas.microsoft.com/office/powerpoint/2010/main" val="1366171026"/>
      </p:ext>
    </p:extLst>
  </p:cSld>
  <p:clrMapOvr>
    <a:masterClrMapping/>
  </p:clrMapOvr>
  <mc:AlternateContent xmlns:mc="http://schemas.openxmlformats.org/markup-compatibility/2006">
    <mc:Choice xmlns:p14="http://schemas.microsoft.com/office/powerpoint/2010/main" Requires="p14">
      <p:transition spd="slow">
        <p14:flash/>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rgbClr val="002060"/>
                </a:solidFill>
                <a:effectLst>
                  <a:outerShdw blurRad="38100" dist="38100" dir="2700000" algn="tl">
                    <a:srgbClr val="000000">
                      <a:alpha val="43137"/>
                    </a:srgbClr>
                  </a:outerShdw>
                </a:effectLst>
                <a:ea typeface="MS PMincho" panose="02020600040205080304" pitchFamily="18" charset="-128"/>
                <a:cs typeface="Microsoft Tai Le" panose="020B0502040204020203" pitchFamily="34" charset="0"/>
              </a:rPr>
              <a:t>LESSON 52</a:t>
            </a:r>
          </a:p>
        </p:txBody>
      </p:sp>
      <p:pic>
        <p:nvPicPr>
          <p:cNvPr id="2050" name="Picture 2" descr="Mosesâs and Israelâs Experiences with Jehovah at Mount Sinai handout">
            <a:extLst>
              <a:ext uri="{FF2B5EF4-FFF2-40B4-BE49-F238E27FC236}">
                <a16:creationId xmlns:a16="http://schemas.microsoft.com/office/drawing/2014/main" id="{1EA243C3-0432-441C-9A40-6E8EC5ABC58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5998" t="20091" r="10089" b="41006"/>
          <a:stretch/>
        </p:blipFill>
        <p:spPr bwMode="auto">
          <a:xfrm>
            <a:off x="1079251" y="1033018"/>
            <a:ext cx="9638716" cy="54185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1479304"/>
      </p:ext>
    </p:extLst>
  </p:cSld>
  <p:clrMapOvr>
    <a:masterClrMapping/>
  </p:clrMapOvr>
  <p:transition spd="slow">
    <p:fade thruBlk="1"/>
  </p:transition>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A09FF23-B617-42CE-B762-A0AB205905A0}"/>
              </a:ext>
            </a:extLst>
          </p:cNvPr>
          <p:cNvSpPr/>
          <p:nvPr/>
        </p:nvSpPr>
        <p:spPr>
          <a:xfrm>
            <a:off x="1097975" y="779683"/>
            <a:ext cx="2199861" cy="989156"/>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B73A8FE9-D16A-4C23-A311-777A3DC0FABA}"/>
              </a:ext>
            </a:extLst>
          </p:cNvPr>
          <p:cNvSpPr/>
          <p:nvPr/>
        </p:nvSpPr>
        <p:spPr>
          <a:xfrm>
            <a:off x="1097975" y="1168328"/>
            <a:ext cx="9500071" cy="2308324"/>
          </a:xfrm>
          <a:prstGeom prst="roundRect">
            <a:avLst/>
          </a:prstGeom>
          <a:solidFill>
            <a:srgbClr val="0BA2C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rgbClr val="002060"/>
                </a:solidFill>
                <a:effectLst>
                  <a:outerShdw blurRad="38100" dist="38100" dir="2700000" algn="tl">
                    <a:srgbClr val="000000">
                      <a:alpha val="43137"/>
                    </a:srgbClr>
                  </a:outerShdw>
                </a:effectLst>
                <a:ea typeface="MS PMincho" panose="02020600040205080304" pitchFamily="18" charset="-128"/>
                <a:cs typeface="Microsoft Tai Le" panose="020B0502040204020203" pitchFamily="34" charset="0"/>
              </a:rPr>
              <a:t>LESSON 52</a:t>
            </a:r>
          </a:p>
        </p:txBody>
      </p:sp>
      <p:sp>
        <p:nvSpPr>
          <p:cNvPr id="4" name="Rectangle 3">
            <a:extLst>
              <a:ext uri="{FF2B5EF4-FFF2-40B4-BE49-F238E27FC236}">
                <a16:creationId xmlns:a16="http://schemas.microsoft.com/office/drawing/2014/main" id="{B92B9D4C-5A64-47E7-B3FC-D663A0B1F622}"/>
              </a:ext>
            </a:extLst>
          </p:cNvPr>
          <p:cNvSpPr/>
          <p:nvPr/>
        </p:nvSpPr>
        <p:spPr>
          <a:xfrm>
            <a:off x="1292847" y="854789"/>
            <a:ext cx="1923925" cy="400110"/>
          </a:xfrm>
          <a:prstGeom prst="rect">
            <a:avLst/>
          </a:prstGeom>
        </p:spPr>
        <p:txBody>
          <a:bodyPr wrap="none">
            <a:spAutoFit/>
          </a:bodyPr>
          <a:lstStyle/>
          <a:p>
            <a:pPr fontAlgn="base"/>
            <a:r>
              <a:rPr lang="en-US" sz="2000" b="1" dirty="0">
                <a:solidFill>
                  <a:schemeClr val="bg1"/>
                </a:solidFill>
                <a:latin typeface="Arial" panose="020B0604020202020204" pitchFamily="34" charset="0"/>
                <a:cs typeface="Arial" panose="020B0604020202020204" pitchFamily="34" charset="0"/>
              </a:rPr>
              <a:t>Exodus 19:3-6</a:t>
            </a:r>
            <a:endParaRPr lang="en-US" sz="2000" b="1" dirty="0">
              <a:solidFill>
                <a:schemeClr val="bg1"/>
              </a:solidFill>
              <a:effectLst/>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22B51964-4D33-40F2-857F-4C480E3F85DE}"/>
              </a:ext>
            </a:extLst>
          </p:cNvPr>
          <p:cNvSpPr/>
          <p:nvPr/>
        </p:nvSpPr>
        <p:spPr>
          <a:xfrm>
            <a:off x="1292847" y="1168328"/>
            <a:ext cx="9305199" cy="2308324"/>
          </a:xfrm>
          <a:prstGeom prst="rect">
            <a:avLst/>
          </a:prstGeom>
        </p:spPr>
        <p:txBody>
          <a:bodyPr wrap="square">
            <a:spAutoFit/>
          </a:bodyPr>
          <a:lstStyle/>
          <a:p>
            <a:pPr algn="just" fontAlgn="base"/>
            <a:r>
              <a:rPr lang="en-US" b="1" dirty="0">
                <a:solidFill>
                  <a:schemeClr val="bg1"/>
                </a:solidFill>
                <a:latin typeface="Palatino"/>
              </a:rPr>
              <a:t>3 </a:t>
            </a:r>
            <a:r>
              <a:rPr lang="en-US" dirty="0">
                <a:solidFill>
                  <a:schemeClr val="bg1"/>
                </a:solidFill>
                <a:latin typeface="Palatino"/>
              </a:rPr>
              <a:t>And Moses went up unto God, and the </a:t>
            </a:r>
            <a:r>
              <a:rPr lang="en-US" cap="small" dirty="0">
                <a:solidFill>
                  <a:schemeClr val="bg1"/>
                </a:solidFill>
                <a:latin typeface="Palatino"/>
              </a:rPr>
              <a:t>Lord</a:t>
            </a:r>
            <a:r>
              <a:rPr lang="en-US" dirty="0">
                <a:solidFill>
                  <a:schemeClr val="bg1"/>
                </a:solidFill>
                <a:latin typeface="Palatino"/>
              </a:rPr>
              <a:t> called unto him out of the mountain, saying, Thus shalt thou say to the house of Jacob, and tell the children of Israel;</a:t>
            </a:r>
          </a:p>
          <a:p>
            <a:pPr algn="just" fontAlgn="base"/>
            <a:r>
              <a:rPr lang="en-US" b="1" dirty="0">
                <a:solidFill>
                  <a:schemeClr val="bg1"/>
                </a:solidFill>
                <a:latin typeface="Palatino"/>
              </a:rPr>
              <a:t>4 </a:t>
            </a:r>
            <a:r>
              <a:rPr lang="en-US" dirty="0">
                <a:solidFill>
                  <a:schemeClr val="bg1"/>
                </a:solidFill>
                <a:latin typeface="Palatino"/>
              </a:rPr>
              <a:t>Ye have seen what I did unto the Egyptians, and how I bare you on eagles’ wings, and brought you unto myself.</a:t>
            </a:r>
          </a:p>
          <a:p>
            <a:pPr algn="just" fontAlgn="base"/>
            <a:r>
              <a:rPr lang="en-US" b="1" dirty="0">
                <a:solidFill>
                  <a:schemeClr val="bg1"/>
                </a:solidFill>
                <a:latin typeface="Palatino"/>
              </a:rPr>
              <a:t>5 </a:t>
            </a:r>
            <a:r>
              <a:rPr lang="en-US" dirty="0">
                <a:solidFill>
                  <a:schemeClr val="bg1"/>
                </a:solidFill>
                <a:latin typeface="Palatino"/>
              </a:rPr>
              <a:t>Now therefore, if ye will obey my voice indeed, and keep my covenant, then ye shall be a peculiar treasure unto me above all people: for all the earth is mine:</a:t>
            </a:r>
          </a:p>
          <a:p>
            <a:pPr algn="just" fontAlgn="base"/>
            <a:r>
              <a:rPr lang="en-US" b="1" dirty="0">
                <a:solidFill>
                  <a:schemeClr val="bg1"/>
                </a:solidFill>
                <a:latin typeface="Palatino"/>
              </a:rPr>
              <a:t>6 </a:t>
            </a:r>
            <a:r>
              <a:rPr lang="en-US" dirty="0">
                <a:solidFill>
                  <a:schemeClr val="bg1"/>
                </a:solidFill>
                <a:latin typeface="Palatino"/>
              </a:rPr>
              <a:t>And ye shall be unto me a kingdom of priests, and an holy nation. These are the words which thou shalt speak unto the children of Israel.</a:t>
            </a:r>
            <a:endParaRPr lang="en-US" b="0" i="0" dirty="0">
              <a:solidFill>
                <a:schemeClr val="bg1"/>
              </a:solidFill>
              <a:effectLst/>
              <a:latin typeface="Palatino"/>
            </a:endParaRPr>
          </a:p>
        </p:txBody>
      </p:sp>
      <p:sp>
        <p:nvSpPr>
          <p:cNvPr id="5" name="Rectangle 4">
            <a:extLst>
              <a:ext uri="{FF2B5EF4-FFF2-40B4-BE49-F238E27FC236}">
                <a16:creationId xmlns:a16="http://schemas.microsoft.com/office/drawing/2014/main" id="{99D6C5A0-1A3A-4F5D-8A02-62F053960F03}"/>
              </a:ext>
            </a:extLst>
          </p:cNvPr>
          <p:cNvSpPr/>
          <p:nvPr/>
        </p:nvSpPr>
        <p:spPr>
          <a:xfrm>
            <a:off x="1292847" y="3752056"/>
            <a:ext cx="5562164"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was Israel’s responsibility in the covenant?</a:t>
            </a:r>
          </a:p>
        </p:txBody>
      </p:sp>
      <p:sp>
        <p:nvSpPr>
          <p:cNvPr id="6" name="Rectangle 5">
            <a:extLst>
              <a:ext uri="{FF2B5EF4-FFF2-40B4-BE49-F238E27FC236}">
                <a16:creationId xmlns:a16="http://schemas.microsoft.com/office/drawing/2014/main" id="{0588FAA5-DC08-4A3A-8B79-348A1019DB6F}"/>
              </a:ext>
            </a:extLst>
          </p:cNvPr>
          <p:cNvSpPr/>
          <p:nvPr/>
        </p:nvSpPr>
        <p:spPr>
          <a:xfrm>
            <a:off x="1292846" y="4416297"/>
            <a:ext cx="9500071"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did God promise if the Israelites would obey His voice and keep His covenant?</a:t>
            </a:r>
          </a:p>
        </p:txBody>
      </p:sp>
      <p:sp>
        <p:nvSpPr>
          <p:cNvPr id="7" name="Rectangle 6">
            <a:extLst>
              <a:ext uri="{FF2B5EF4-FFF2-40B4-BE49-F238E27FC236}">
                <a16:creationId xmlns:a16="http://schemas.microsoft.com/office/drawing/2014/main" id="{E985B877-ACB7-498C-A1DF-FBBD57E442ED}"/>
              </a:ext>
            </a:extLst>
          </p:cNvPr>
          <p:cNvSpPr/>
          <p:nvPr/>
        </p:nvSpPr>
        <p:spPr>
          <a:xfrm>
            <a:off x="3546290" y="5325164"/>
            <a:ext cx="5636479" cy="400110"/>
          </a:xfrm>
          <a:prstGeom prst="rect">
            <a:avLst/>
          </a:prstGeom>
        </p:spPr>
        <p:txBody>
          <a:bodyPr wrap="none">
            <a:spAutoFit/>
          </a:bodyPr>
          <a:lstStyle/>
          <a:p>
            <a:r>
              <a:rPr lang="en-US" sz="2000" b="1" i="1"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God invites Israel to be His covenant people.</a:t>
            </a:r>
            <a:endParaRPr lang="en-US" sz="2000" b="1"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53515827"/>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left)">
                                      <p:cBhvr>
                                        <p:cTn id="14" dur="125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down)">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rgbClr val="002060"/>
                </a:solidFill>
                <a:effectLst>
                  <a:outerShdw blurRad="38100" dist="38100" dir="2700000" algn="tl">
                    <a:srgbClr val="000000">
                      <a:alpha val="43137"/>
                    </a:srgbClr>
                  </a:outerShdw>
                </a:effectLst>
                <a:ea typeface="MS PMincho" panose="02020600040205080304" pitchFamily="18" charset="-128"/>
                <a:cs typeface="Microsoft Tai Le" panose="020B0502040204020203" pitchFamily="34" charset="0"/>
              </a:rPr>
              <a:t>LESSON 52</a:t>
            </a:r>
          </a:p>
        </p:txBody>
      </p:sp>
      <p:sp>
        <p:nvSpPr>
          <p:cNvPr id="2" name="Rectangle 1">
            <a:extLst>
              <a:ext uri="{FF2B5EF4-FFF2-40B4-BE49-F238E27FC236}">
                <a16:creationId xmlns:a16="http://schemas.microsoft.com/office/drawing/2014/main" id="{24C7C925-76DF-4C38-A505-5B916EB19229}"/>
              </a:ext>
            </a:extLst>
          </p:cNvPr>
          <p:cNvSpPr/>
          <p:nvPr/>
        </p:nvSpPr>
        <p:spPr>
          <a:xfrm>
            <a:off x="1219199" y="1152939"/>
            <a:ext cx="9453797"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did God promise if the Israelites would obey His voice and keep His covenant?</a:t>
            </a:r>
          </a:p>
        </p:txBody>
      </p:sp>
      <p:sp>
        <p:nvSpPr>
          <p:cNvPr id="4" name="Rectangle 3">
            <a:extLst>
              <a:ext uri="{FF2B5EF4-FFF2-40B4-BE49-F238E27FC236}">
                <a16:creationId xmlns:a16="http://schemas.microsoft.com/office/drawing/2014/main" id="{65E7FF43-646A-4A7B-A242-B6E3B3E4EB74}"/>
              </a:ext>
            </a:extLst>
          </p:cNvPr>
          <p:cNvSpPr/>
          <p:nvPr/>
        </p:nvSpPr>
        <p:spPr>
          <a:xfrm>
            <a:off x="1219197" y="1728064"/>
            <a:ext cx="9333876"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do you think it means for the children of Israel to be the Lord’s “peculiar treasure” (verse 5)? </a:t>
            </a:r>
          </a:p>
        </p:txBody>
      </p:sp>
      <p:sp>
        <p:nvSpPr>
          <p:cNvPr id="5" name="Rectangle 4">
            <a:extLst>
              <a:ext uri="{FF2B5EF4-FFF2-40B4-BE49-F238E27FC236}">
                <a16:creationId xmlns:a16="http://schemas.microsoft.com/office/drawing/2014/main" id="{3315DA2C-9BCF-43A9-AE7D-605C61FF1A67}"/>
              </a:ext>
            </a:extLst>
          </p:cNvPr>
          <p:cNvSpPr/>
          <p:nvPr/>
        </p:nvSpPr>
        <p:spPr>
          <a:xfrm>
            <a:off x="1219200" y="2643811"/>
            <a:ext cx="9453796" cy="353943"/>
          </a:xfrm>
          <a:prstGeom prst="rect">
            <a:avLst/>
          </a:prstGeom>
        </p:spPr>
        <p:txBody>
          <a:bodyPr wrap="square">
            <a:spAutoFit/>
          </a:bodyPr>
          <a:lstStyle/>
          <a:p>
            <a:pPr algn="just"/>
            <a:r>
              <a:rPr lang="en-US" sz="1700" b="1" dirty="0">
                <a:solidFill>
                  <a:schemeClr val="bg1"/>
                </a:solidFill>
                <a:latin typeface="Arial" panose="020B0604020202020204" pitchFamily="34" charset="0"/>
                <a:cs typeface="Arial" panose="020B0604020202020204" pitchFamily="34" charset="0"/>
              </a:rPr>
              <a:t>How would you summarize the covenant in verses 5-6 as a principle that applies to us? </a:t>
            </a:r>
          </a:p>
        </p:txBody>
      </p:sp>
      <p:sp>
        <p:nvSpPr>
          <p:cNvPr id="6" name="Rectangle 5">
            <a:extLst>
              <a:ext uri="{FF2B5EF4-FFF2-40B4-BE49-F238E27FC236}">
                <a16:creationId xmlns:a16="http://schemas.microsoft.com/office/drawing/2014/main" id="{6DA69039-8E4D-4BB7-8FBA-C1C6DCE1BE28}"/>
              </a:ext>
            </a:extLst>
          </p:cNvPr>
          <p:cNvSpPr/>
          <p:nvPr/>
        </p:nvSpPr>
        <p:spPr>
          <a:xfrm>
            <a:off x="1219197" y="3214861"/>
            <a:ext cx="9333875" cy="646331"/>
          </a:xfrm>
          <a:prstGeom prst="rect">
            <a:avLst/>
          </a:prstGeom>
        </p:spPr>
        <p:txBody>
          <a:bodyPr wrap="square">
            <a:spAutoFit/>
          </a:bodyPr>
          <a:lstStyle/>
          <a:p>
            <a:pPr algn="just"/>
            <a:r>
              <a:rPr lang="en-US" i="1" dirty="0">
                <a:solidFill>
                  <a:schemeClr val="accent6">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If we obey the Lord’s voice and keep our covenants with Him, then we are His treasured possession and His holy people</a:t>
            </a:r>
          </a:p>
        </p:txBody>
      </p:sp>
      <p:sp>
        <p:nvSpPr>
          <p:cNvPr id="7" name="Rectangle 6">
            <a:extLst>
              <a:ext uri="{FF2B5EF4-FFF2-40B4-BE49-F238E27FC236}">
                <a16:creationId xmlns:a16="http://schemas.microsoft.com/office/drawing/2014/main" id="{D0CD9C27-1836-403E-B84D-C070575E0278}"/>
              </a:ext>
            </a:extLst>
          </p:cNvPr>
          <p:cNvSpPr/>
          <p:nvPr/>
        </p:nvSpPr>
        <p:spPr>
          <a:xfrm>
            <a:off x="1219197" y="4037336"/>
            <a:ext cx="9333875"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Why do you think obeying the Lord’s voice and keeping our covenants with Him make us a treasured possession to the Lord?</a:t>
            </a:r>
          </a:p>
        </p:txBody>
      </p:sp>
    </p:spTree>
    <p:extLst>
      <p:ext uri="{BB962C8B-B14F-4D97-AF65-F5344CB8AC3E}">
        <p14:creationId xmlns:p14="http://schemas.microsoft.com/office/powerpoint/2010/main" val="3918351467"/>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3"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
                                        <p:tgtEl>
                                          <p:spTgt spid="4"/>
                                        </p:tgtEl>
                                      </p:cBhvr>
                                    </p:animEffect>
                                    <p:anim calcmode="lin" valueType="num">
                                      <p:cBhvr>
                                        <p:cTn id="8" dur="400" fill="hold"/>
                                        <p:tgtEl>
                                          <p:spTgt spid="4"/>
                                        </p:tgtEl>
                                        <p:attrNameLst>
                                          <p:attrName>ppt_x</p:attrName>
                                        </p:attrNameLst>
                                      </p:cBhvr>
                                      <p:tavLst>
                                        <p:tav tm="0">
                                          <p:val>
                                            <p:strVal val="#ppt_x"/>
                                          </p:val>
                                        </p:tav>
                                        <p:tav tm="100000">
                                          <p:val>
                                            <p:strVal val="#ppt_x"/>
                                          </p:val>
                                        </p:tav>
                                      </p:tavLst>
                                    </p:anim>
                                    <p:anim calcmode="lin" valueType="num">
                                      <p:cBhvr>
                                        <p:cTn id="9" dur="400" fill="hold"/>
                                        <p:tgtEl>
                                          <p:spTgt spid="4"/>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4"/>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4"/>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12" fill="hold">
                            <p:stCondLst>
                              <p:cond delay="1000"/>
                            </p:stCondLst>
                            <p:childTnLst>
                              <p:par>
                                <p:cTn id="13" presetID="15" presetClass="entr" presetSubtype="0"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1000" fill="hold"/>
                                        <p:tgtEl>
                                          <p:spTgt spid="5"/>
                                        </p:tgtEl>
                                        <p:attrNameLst>
                                          <p:attrName>ppt_w</p:attrName>
                                        </p:attrNameLst>
                                      </p:cBhvr>
                                      <p:tavLst>
                                        <p:tav tm="0">
                                          <p:val>
                                            <p:fltVal val="0"/>
                                          </p:val>
                                        </p:tav>
                                        <p:tav tm="100000">
                                          <p:val>
                                            <p:strVal val="#ppt_w"/>
                                          </p:val>
                                        </p:tav>
                                      </p:tavLst>
                                    </p:anim>
                                    <p:anim calcmode="lin" valueType="num">
                                      <p:cBhvr>
                                        <p:cTn id="16" dur="1000" fill="hold"/>
                                        <p:tgtEl>
                                          <p:spTgt spid="5"/>
                                        </p:tgtEl>
                                        <p:attrNameLst>
                                          <p:attrName>ppt_h</p:attrName>
                                        </p:attrNameLst>
                                      </p:cBhvr>
                                      <p:tavLst>
                                        <p:tav tm="0">
                                          <p:val>
                                            <p:fltVal val="0"/>
                                          </p:val>
                                        </p:tav>
                                        <p:tav tm="100000">
                                          <p:val>
                                            <p:strVal val="#ppt_h"/>
                                          </p:val>
                                        </p:tav>
                                      </p:tavLst>
                                    </p:anim>
                                    <p:anim calcmode="lin" valueType="num">
                                      <p:cBhvr>
                                        <p:cTn id="17"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5"/>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p:stCondLst>
                        <p:cond delay="indefinite"/>
                      </p:stCondLst>
                      <p:childTnLst>
                        <p:par>
                          <p:cTn id="20" fill="hold">
                            <p:stCondLst>
                              <p:cond delay="0"/>
                            </p:stCondLst>
                            <p:childTnLst>
                              <p:par>
                                <p:cTn id="21" presetID="41" presetClass="entr" presetSubtype="0" fill="hold" grpId="0" nodeType="clickEffect">
                                  <p:stCondLst>
                                    <p:cond delay="0"/>
                                  </p:stCondLst>
                                  <p:iterate type="lt">
                                    <p:tmPct val="10000"/>
                                  </p:iterate>
                                  <p:childTnLst>
                                    <p:set>
                                      <p:cBhvr>
                                        <p:cTn id="22" dur="1" fill="hold">
                                          <p:stCondLst>
                                            <p:cond delay="0"/>
                                          </p:stCondLst>
                                        </p:cTn>
                                        <p:tgtEl>
                                          <p:spTgt spid="6">
                                            <p:txEl>
                                              <p:pRg st="0" end="0"/>
                                            </p:txEl>
                                          </p:spTgt>
                                        </p:tgtEl>
                                        <p:attrNameLst>
                                          <p:attrName>style.visibility</p:attrName>
                                        </p:attrNameLst>
                                      </p:cBhvr>
                                      <p:to>
                                        <p:strVal val="visible"/>
                                      </p:to>
                                    </p:set>
                                    <p:anim calcmode="lin" valueType="num">
                                      <p:cBhvr>
                                        <p:cTn id="23" dur="250" fill="hold"/>
                                        <p:tgtEl>
                                          <p:spTgt spid="6">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24" dur="250" fill="hold"/>
                                        <p:tgtEl>
                                          <p:spTgt spid="6">
                                            <p:txEl>
                                              <p:pRg st="0" end="0"/>
                                            </p:txEl>
                                          </p:spTgt>
                                        </p:tgtEl>
                                        <p:attrNameLst>
                                          <p:attrName>ppt_y</p:attrName>
                                        </p:attrNameLst>
                                      </p:cBhvr>
                                      <p:tavLst>
                                        <p:tav tm="0">
                                          <p:val>
                                            <p:strVal val="#ppt_y"/>
                                          </p:val>
                                        </p:tav>
                                        <p:tav tm="100000">
                                          <p:val>
                                            <p:strVal val="#ppt_y"/>
                                          </p:val>
                                        </p:tav>
                                      </p:tavLst>
                                    </p:anim>
                                    <p:anim calcmode="lin" valueType="num">
                                      <p:cBhvr>
                                        <p:cTn id="25" dur="250" fill="hold"/>
                                        <p:tgtEl>
                                          <p:spTgt spid="6">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6" dur="250" fill="hold"/>
                                        <p:tgtEl>
                                          <p:spTgt spid="6">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7" dur="250" tmFilter="0,0; .5, 1; 1, 1"/>
                                        <p:tgtEl>
                                          <p:spTgt spid="6">
                                            <p:txEl>
                                              <p:pRg st="0" end="0"/>
                                            </p:txEl>
                                          </p:spTgt>
                                        </p:tgtEl>
                                      </p:cBhvr>
                                    </p:animEffect>
                                  </p:childTnLst>
                                </p:cTn>
                              </p:par>
                            </p:childTnLst>
                          </p:cTn>
                        </p:par>
                        <p:par>
                          <p:cTn id="28" fill="hold">
                            <p:stCondLst>
                              <p:cond delay="2625"/>
                            </p:stCondLst>
                            <p:childTnLst>
                              <p:par>
                                <p:cTn id="29" presetID="23" presetClass="entr" presetSubtype="16"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p:cTn id="31" dur="1000" fill="hold"/>
                                        <p:tgtEl>
                                          <p:spTgt spid="7"/>
                                        </p:tgtEl>
                                        <p:attrNameLst>
                                          <p:attrName>ppt_w</p:attrName>
                                        </p:attrNameLst>
                                      </p:cBhvr>
                                      <p:tavLst>
                                        <p:tav tm="0">
                                          <p:val>
                                            <p:fltVal val="0"/>
                                          </p:val>
                                        </p:tav>
                                        <p:tav tm="100000">
                                          <p:val>
                                            <p:strVal val="#ppt_w"/>
                                          </p:val>
                                        </p:tav>
                                      </p:tavLst>
                                    </p:anim>
                                    <p:anim calcmode="lin" valueType="num">
                                      <p:cBhvr>
                                        <p:cTn id="32" dur="1000" fill="hold"/>
                                        <p:tgtEl>
                                          <p:spTgt spid="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build="p"/>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33969A6-9E61-4DE2-A4DB-E278A0E4A9A6}"/>
              </a:ext>
            </a:extLst>
          </p:cNvPr>
          <p:cNvSpPr/>
          <p:nvPr/>
        </p:nvSpPr>
        <p:spPr>
          <a:xfrm>
            <a:off x="808318" y="1582473"/>
            <a:ext cx="2224343" cy="950865"/>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3403496A-FD77-4232-BD99-14282600D025}"/>
              </a:ext>
            </a:extLst>
          </p:cNvPr>
          <p:cNvSpPr/>
          <p:nvPr/>
        </p:nvSpPr>
        <p:spPr>
          <a:xfrm>
            <a:off x="808318" y="1982583"/>
            <a:ext cx="9819708" cy="2003152"/>
          </a:xfrm>
          <a:prstGeom prst="roundRect">
            <a:avLst/>
          </a:prstGeom>
          <a:solidFill>
            <a:srgbClr val="0BA2C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rgbClr val="002060"/>
                </a:solidFill>
                <a:effectLst>
                  <a:outerShdw blurRad="38100" dist="38100" dir="2700000" algn="tl">
                    <a:srgbClr val="000000">
                      <a:alpha val="43137"/>
                    </a:srgbClr>
                  </a:outerShdw>
                </a:effectLst>
                <a:ea typeface="MS PMincho" panose="02020600040205080304" pitchFamily="18" charset="-128"/>
                <a:cs typeface="Microsoft Tai Le" panose="020B0502040204020203" pitchFamily="34" charset="0"/>
              </a:rPr>
              <a:t>LESSON 52</a:t>
            </a:r>
          </a:p>
        </p:txBody>
      </p:sp>
      <p:sp>
        <p:nvSpPr>
          <p:cNvPr id="2" name="Rectangle 1">
            <a:extLst>
              <a:ext uri="{FF2B5EF4-FFF2-40B4-BE49-F238E27FC236}">
                <a16:creationId xmlns:a16="http://schemas.microsoft.com/office/drawing/2014/main" id="{0A88F194-F355-430D-87CD-D882B9386D45}"/>
              </a:ext>
            </a:extLst>
          </p:cNvPr>
          <p:cNvSpPr/>
          <p:nvPr/>
        </p:nvSpPr>
        <p:spPr>
          <a:xfrm>
            <a:off x="3032661" y="968273"/>
            <a:ext cx="6126677" cy="369332"/>
          </a:xfrm>
          <a:prstGeom prst="rect">
            <a:avLst/>
          </a:prstGeom>
        </p:spPr>
        <p:txBody>
          <a:bodyPr wrap="none">
            <a:spAutoFit/>
          </a:bodyPr>
          <a:lstStyle/>
          <a:p>
            <a:r>
              <a:rPr lang="en-US" b="1" i="1" dirty="0">
                <a:solidFill>
                  <a:schemeClr val="bg2"/>
                </a:solidFill>
                <a:latin typeface="Arial" panose="020B0604020202020204" pitchFamily="34" charset="0"/>
                <a:cs typeface="Arial" panose="020B0604020202020204" pitchFamily="34" charset="0"/>
              </a:rPr>
              <a:t>Moses reports Israel’s desire to enter God’s covenant.</a:t>
            </a:r>
          </a:p>
        </p:txBody>
      </p:sp>
      <p:sp>
        <p:nvSpPr>
          <p:cNvPr id="4" name="Rectangle 3">
            <a:extLst>
              <a:ext uri="{FF2B5EF4-FFF2-40B4-BE49-F238E27FC236}">
                <a16:creationId xmlns:a16="http://schemas.microsoft.com/office/drawing/2014/main" id="{9D246367-3D18-4A35-8ED7-13A5F6F0642A}"/>
              </a:ext>
            </a:extLst>
          </p:cNvPr>
          <p:cNvSpPr/>
          <p:nvPr/>
        </p:nvSpPr>
        <p:spPr>
          <a:xfrm>
            <a:off x="874426" y="1982583"/>
            <a:ext cx="9753600" cy="2031325"/>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9 </a:t>
            </a:r>
            <a:r>
              <a:rPr lang="en-US" dirty="0">
                <a:solidFill>
                  <a:schemeClr val="bg1"/>
                </a:solidFill>
                <a:latin typeface="Arial" panose="020B0604020202020204" pitchFamily="34" charset="0"/>
                <a:cs typeface="Arial" panose="020B0604020202020204" pitchFamily="34" charset="0"/>
              </a:rPr>
              <a:t>And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said unto Moses, Lo, I come unto thee in a thick cloud, that the people may hear when I speak with thee, and believe thee for ever. And Moses told the words of the people unto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a:t>
            </a:r>
          </a:p>
          <a:p>
            <a:pPr algn="just" fontAlgn="base"/>
            <a:r>
              <a:rPr lang="en-US" b="1" dirty="0">
                <a:solidFill>
                  <a:schemeClr val="bg1"/>
                </a:solidFill>
                <a:latin typeface="Arial" panose="020B0604020202020204" pitchFamily="34" charset="0"/>
                <a:cs typeface="Arial" panose="020B0604020202020204" pitchFamily="34" charset="0"/>
              </a:rPr>
              <a:t>10 </a:t>
            </a:r>
            <a:r>
              <a:rPr lang="en-US" dirty="0">
                <a:solidFill>
                  <a:schemeClr val="bg1"/>
                </a:solidFill>
                <a:latin typeface="Arial" panose="020B0604020202020204" pitchFamily="34" charset="0"/>
                <a:cs typeface="Arial" panose="020B0604020202020204" pitchFamily="34" charset="0"/>
              </a:rPr>
              <a:t>¶ And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said unto Moses, Go unto the people, and sanctify them to day and to morrow, and let them wash their clothes,</a:t>
            </a:r>
          </a:p>
          <a:p>
            <a:pPr algn="just" fontAlgn="base"/>
            <a:r>
              <a:rPr lang="en-US" b="1" dirty="0">
                <a:solidFill>
                  <a:schemeClr val="bg1"/>
                </a:solidFill>
                <a:latin typeface="Arial" panose="020B0604020202020204" pitchFamily="34" charset="0"/>
                <a:cs typeface="Arial" panose="020B0604020202020204" pitchFamily="34" charset="0"/>
              </a:rPr>
              <a:t>11 </a:t>
            </a:r>
            <a:r>
              <a:rPr lang="en-US" dirty="0">
                <a:solidFill>
                  <a:schemeClr val="bg1"/>
                </a:solidFill>
                <a:latin typeface="Arial" panose="020B0604020202020204" pitchFamily="34" charset="0"/>
                <a:cs typeface="Arial" panose="020B0604020202020204" pitchFamily="34" charset="0"/>
              </a:rPr>
              <a:t>And be ready against the third day: for the third day the </a:t>
            </a:r>
            <a:r>
              <a:rPr lang="en-US" cap="small" dirty="0">
                <a:solidFill>
                  <a:schemeClr val="bg1"/>
                </a:solidFill>
                <a:latin typeface="Arial" panose="020B0604020202020204" pitchFamily="34" charset="0"/>
                <a:cs typeface="Arial" panose="020B0604020202020204" pitchFamily="34" charset="0"/>
              </a:rPr>
              <a:t>Lord </a:t>
            </a:r>
            <a:r>
              <a:rPr lang="en-US" dirty="0">
                <a:solidFill>
                  <a:schemeClr val="bg1"/>
                </a:solidFill>
                <a:latin typeface="Arial" panose="020B0604020202020204" pitchFamily="34" charset="0"/>
                <a:cs typeface="Arial" panose="020B0604020202020204" pitchFamily="34" charset="0"/>
              </a:rPr>
              <a:t>will come down in the sight of all the people upon mount Sinai.</a:t>
            </a:r>
            <a:endParaRPr lang="en-US" b="0" i="0" dirty="0">
              <a:solidFill>
                <a:schemeClr val="bg1"/>
              </a:solidFill>
              <a:effectLst/>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55299B1D-D16B-4C27-A465-7A2035EC914B}"/>
              </a:ext>
            </a:extLst>
          </p:cNvPr>
          <p:cNvSpPr/>
          <p:nvPr/>
        </p:nvSpPr>
        <p:spPr>
          <a:xfrm>
            <a:off x="874426" y="1582473"/>
            <a:ext cx="2052421" cy="400110"/>
          </a:xfrm>
          <a:prstGeom prst="rect">
            <a:avLst/>
          </a:prstGeom>
        </p:spPr>
        <p:txBody>
          <a:bodyPr wrap="none">
            <a:spAutoFit/>
          </a:bodyPr>
          <a:lstStyle/>
          <a:p>
            <a:pPr fontAlgn="base"/>
            <a:r>
              <a:rPr lang="en-US" sz="2000" b="1" dirty="0">
                <a:solidFill>
                  <a:schemeClr val="bg1"/>
                </a:solidFill>
                <a:latin typeface="Arial" panose="020B0604020202020204" pitchFamily="34" charset="0"/>
                <a:cs typeface="Arial" panose="020B0604020202020204" pitchFamily="34" charset="0"/>
              </a:rPr>
              <a:t>Exodus 19:9-11</a:t>
            </a:r>
            <a:endParaRPr lang="en-US" sz="2000" b="1" dirty="0">
              <a:solidFill>
                <a:schemeClr val="bg1"/>
              </a:solidFill>
              <a:effectLst/>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0ADFB1A7-566E-4CB4-825F-923F4997A48E}"/>
              </a:ext>
            </a:extLst>
          </p:cNvPr>
          <p:cNvSpPr/>
          <p:nvPr/>
        </p:nvSpPr>
        <p:spPr>
          <a:xfrm>
            <a:off x="808318" y="4158720"/>
            <a:ext cx="4237057"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 What did the Lord say He would do?</a:t>
            </a:r>
          </a:p>
        </p:txBody>
      </p:sp>
      <p:sp>
        <p:nvSpPr>
          <p:cNvPr id="7" name="Rectangle 6">
            <a:extLst>
              <a:ext uri="{FF2B5EF4-FFF2-40B4-BE49-F238E27FC236}">
                <a16:creationId xmlns:a16="http://schemas.microsoft.com/office/drawing/2014/main" id="{95D40052-BE90-4C2F-90E5-0E0477644549}"/>
              </a:ext>
            </a:extLst>
          </p:cNvPr>
          <p:cNvSpPr/>
          <p:nvPr/>
        </p:nvSpPr>
        <p:spPr>
          <a:xfrm>
            <a:off x="874426" y="4672864"/>
            <a:ext cx="7520066"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did the people need to do to prepare for this experience?</a:t>
            </a:r>
          </a:p>
        </p:txBody>
      </p:sp>
      <p:sp>
        <p:nvSpPr>
          <p:cNvPr id="8" name="Rectangle 7">
            <a:extLst>
              <a:ext uri="{FF2B5EF4-FFF2-40B4-BE49-F238E27FC236}">
                <a16:creationId xmlns:a16="http://schemas.microsoft.com/office/drawing/2014/main" id="{661963A7-71AC-49E7-AFFB-449891333608}"/>
              </a:ext>
            </a:extLst>
          </p:cNvPr>
          <p:cNvSpPr/>
          <p:nvPr/>
        </p:nvSpPr>
        <p:spPr>
          <a:xfrm>
            <a:off x="874426" y="5252528"/>
            <a:ext cx="5173211"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could washing their clothes symbolize?</a:t>
            </a:r>
          </a:p>
        </p:txBody>
      </p:sp>
    </p:spTree>
    <p:extLst>
      <p:ext uri="{BB962C8B-B14F-4D97-AF65-F5344CB8AC3E}">
        <p14:creationId xmlns:p14="http://schemas.microsoft.com/office/powerpoint/2010/main" val="1881015273"/>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randombar(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41" presetClass="entr" presetSubtype="0" fill="hold" grpId="0" nodeType="clickEffect">
                                  <p:stCondLst>
                                    <p:cond delay="0"/>
                                  </p:stCondLst>
                                  <p:iterate type="lt">
                                    <p:tmPct val="10000"/>
                                  </p:iterate>
                                  <p:childTnLst>
                                    <p:set>
                                      <p:cBhvr>
                                        <p:cTn id="16" dur="1" fill="hold">
                                          <p:stCondLst>
                                            <p:cond delay="0"/>
                                          </p:stCondLst>
                                        </p:cTn>
                                        <p:tgtEl>
                                          <p:spTgt spid="8">
                                            <p:txEl>
                                              <p:pRg st="0" end="0"/>
                                            </p:txEl>
                                          </p:spTgt>
                                        </p:tgtEl>
                                        <p:attrNameLst>
                                          <p:attrName>style.visibility</p:attrName>
                                        </p:attrNameLst>
                                      </p:cBhvr>
                                      <p:to>
                                        <p:strVal val="visible"/>
                                      </p:to>
                                    </p:set>
                                    <p:anim calcmode="lin" valueType="num">
                                      <p:cBhvr>
                                        <p:cTn id="17" dur="500" fill="hold"/>
                                        <p:tgtEl>
                                          <p:spTgt spid="8">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8">
                                            <p:txEl>
                                              <p:pRg st="0" end="0"/>
                                            </p:txEl>
                                          </p:spTgt>
                                        </p:tgtEl>
                                        <p:attrNameLst>
                                          <p:attrName>ppt_y</p:attrName>
                                        </p:attrNameLst>
                                      </p:cBhvr>
                                      <p:tavLst>
                                        <p:tav tm="0">
                                          <p:val>
                                            <p:strVal val="#ppt_y"/>
                                          </p:val>
                                        </p:tav>
                                        <p:tav tm="100000">
                                          <p:val>
                                            <p:strVal val="#ppt_y"/>
                                          </p:val>
                                        </p:tav>
                                      </p:tavLst>
                                    </p:anim>
                                    <p:anim calcmode="lin" valueType="num">
                                      <p:cBhvr>
                                        <p:cTn id="19" dur="500" fill="hold"/>
                                        <p:tgtEl>
                                          <p:spTgt spid="8">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8">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1" dur="500" tmFilter="0,0; .5, 1; 1, 1"/>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build="p"/>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384FF30-2C66-410E-B6E9-DD007545A893}"/>
              </a:ext>
            </a:extLst>
          </p:cNvPr>
          <p:cNvSpPr/>
          <p:nvPr/>
        </p:nvSpPr>
        <p:spPr>
          <a:xfrm>
            <a:off x="719528" y="1026856"/>
            <a:ext cx="2364157" cy="921865"/>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BBABD436-B018-43D0-A0B9-CFEA82AA68EE}"/>
              </a:ext>
            </a:extLst>
          </p:cNvPr>
          <p:cNvSpPr/>
          <p:nvPr/>
        </p:nvSpPr>
        <p:spPr>
          <a:xfrm>
            <a:off x="734518" y="1352994"/>
            <a:ext cx="10058400" cy="2862321"/>
          </a:xfrm>
          <a:prstGeom prst="roundRect">
            <a:avLst/>
          </a:prstGeom>
          <a:solidFill>
            <a:srgbClr val="0BA2C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rgbClr val="002060"/>
                </a:solidFill>
                <a:effectLst>
                  <a:outerShdw blurRad="38100" dist="38100" dir="2700000" algn="tl">
                    <a:srgbClr val="000000">
                      <a:alpha val="43137"/>
                    </a:srgbClr>
                  </a:outerShdw>
                </a:effectLst>
                <a:ea typeface="MS PMincho" panose="02020600040205080304" pitchFamily="18" charset="-128"/>
                <a:cs typeface="Microsoft Tai Le" panose="020B0502040204020203" pitchFamily="34" charset="0"/>
              </a:rPr>
              <a:t>LESSON 52</a:t>
            </a:r>
          </a:p>
        </p:txBody>
      </p:sp>
      <p:sp>
        <p:nvSpPr>
          <p:cNvPr id="2" name="Rectangle 1">
            <a:extLst>
              <a:ext uri="{FF2B5EF4-FFF2-40B4-BE49-F238E27FC236}">
                <a16:creationId xmlns:a16="http://schemas.microsoft.com/office/drawing/2014/main" id="{1006FC05-E790-4BB9-862B-B8D9599281B8}"/>
              </a:ext>
            </a:extLst>
          </p:cNvPr>
          <p:cNvSpPr/>
          <p:nvPr/>
        </p:nvSpPr>
        <p:spPr>
          <a:xfrm>
            <a:off x="874426" y="1352994"/>
            <a:ext cx="9773587" cy="2862322"/>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16 </a:t>
            </a:r>
            <a:r>
              <a:rPr lang="en-US" dirty="0">
                <a:solidFill>
                  <a:schemeClr val="bg1"/>
                </a:solidFill>
                <a:latin typeface="Arial" panose="020B0604020202020204" pitchFamily="34" charset="0"/>
                <a:cs typeface="Arial" panose="020B0604020202020204" pitchFamily="34" charset="0"/>
              </a:rPr>
              <a:t>¶ And it came to pass on the third day in the morning, that there were thunders and lightnings, and a thick cloud upon the mount, and the voice of the trumpet exceeding loud; so that all the people that was in the camp trembled.</a:t>
            </a:r>
          </a:p>
          <a:p>
            <a:pPr algn="just" fontAlgn="base"/>
            <a:r>
              <a:rPr lang="en-US" b="1" dirty="0">
                <a:solidFill>
                  <a:schemeClr val="bg1"/>
                </a:solidFill>
                <a:latin typeface="Arial" panose="020B0604020202020204" pitchFamily="34" charset="0"/>
                <a:cs typeface="Arial" panose="020B0604020202020204" pitchFamily="34" charset="0"/>
              </a:rPr>
              <a:t>17 </a:t>
            </a:r>
            <a:r>
              <a:rPr lang="en-US" dirty="0">
                <a:solidFill>
                  <a:schemeClr val="bg1"/>
                </a:solidFill>
                <a:latin typeface="Arial" panose="020B0604020202020204" pitchFamily="34" charset="0"/>
                <a:cs typeface="Arial" panose="020B0604020202020204" pitchFamily="34" charset="0"/>
              </a:rPr>
              <a:t>And Moses brought forth the people out of the camp to meet with God; and they stood at the nether part of the mount.</a:t>
            </a:r>
          </a:p>
          <a:p>
            <a:pPr algn="just" fontAlgn="base"/>
            <a:r>
              <a:rPr lang="en-US" b="1" dirty="0">
                <a:solidFill>
                  <a:schemeClr val="bg1"/>
                </a:solidFill>
                <a:latin typeface="Arial" panose="020B0604020202020204" pitchFamily="34" charset="0"/>
                <a:cs typeface="Arial" panose="020B0604020202020204" pitchFamily="34" charset="0"/>
              </a:rPr>
              <a:t>18 </a:t>
            </a:r>
            <a:r>
              <a:rPr lang="en-US" dirty="0">
                <a:solidFill>
                  <a:schemeClr val="bg1"/>
                </a:solidFill>
                <a:latin typeface="Arial" panose="020B0604020202020204" pitchFamily="34" charset="0"/>
                <a:cs typeface="Arial" panose="020B0604020202020204" pitchFamily="34" charset="0"/>
              </a:rPr>
              <a:t>And mount Sinai was altogether on a smoke, because the </a:t>
            </a:r>
            <a:r>
              <a:rPr lang="en-US" cap="small" dirty="0">
                <a:solidFill>
                  <a:schemeClr val="bg1"/>
                </a:solidFill>
                <a:latin typeface="Arial" panose="020B0604020202020204" pitchFamily="34" charset="0"/>
                <a:cs typeface="Arial" panose="020B0604020202020204" pitchFamily="34" charset="0"/>
              </a:rPr>
              <a:t>Lord </a:t>
            </a:r>
            <a:r>
              <a:rPr lang="en-US" dirty="0">
                <a:solidFill>
                  <a:schemeClr val="bg1"/>
                </a:solidFill>
                <a:latin typeface="Arial" panose="020B0604020202020204" pitchFamily="34" charset="0"/>
                <a:cs typeface="Arial" panose="020B0604020202020204" pitchFamily="34" charset="0"/>
              </a:rPr>
              <a:t>descended upon it in fire: and the smoke thereof ascended as the smoke of a furnace, and the whole mount quaked greatly.</a:t>
            </a:r>
          </a:p>
          <a:p>
            <a:pPr algn="just" fontAlgn="base"/>
            <a:r>
              <a:rPr lang="en-US" b="1" dirty="0">
                <a:solidFill>
                  <a:schemeClr val="bg1"/>
                </a:solidFill>
                <a:latin typeface="Arial" panose="020B0604020202020204" pitchFamily="34" charset="0"/>
                <a:cs typeface="Arial" panose="020B0604020202020204" pitchFamily="34" charset="0"/>
              </a:rPr>
              <a:t>19 </a:t>
            </a:r>
            <a:r>
              <a:rPr lang="en-US" dirty="0">
                <a:solidFill>
                  <a:schemeClr val="bg1"/>
                </a:solidFill>
                <a:latin typeface="Arial" panose="020B0604020202020204" pitchFamily="34" charset="0"/>
                <a:cs typeface="Arial" panose="020B0604020202020204" pitchFamily="34" charset="0"/>
              </a:rPr>
              <a:t>And when the voice of the trumpet sounded long, and waxed louder and louder, Moses spake, and God answered him by a voice.</a:t>
            </a:r>
            <a:endParaRPr lang="en-US" b="0" i="0" dirty="0">
              <a:solidFill>
                <a:schemeClr val="bg1"/>
              </a:solidFill>
              <a:effectLst/>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E71DCCB1-D56E-4FC2-9376-5431608EE519}"/>
              </a:ext>
            </a:extLst>
          </p:cNvPr>
          <p:cNvSpPr/>
          <p:nvPr/>
        </p:nvSpPr>
        <p:spPr>
          <a:xfrm>
            <a:off x="874426" y="1026856"/>
            <a:ext cx="2209259" cy="400110"/>
          </a:xfrm>
          <a:prstGeom prst="rect">
            <a:avLst/>
          </a:prstGeom>
        </p:spPr>
        <p:txBody>
          <a:bodyPr wrap="none">
            <a:spAutoFit/>
          </a:bodyPr>
          <a:lstStyle/>
          <a:p>
            <a:pPr fontAlgn="base"/>
            <a:r>
              <a:rPr lang="en-US" sz="2000" b="1" dirty="0">
                <a:solidFill>
                  <a:schemeClr val="bg1"/>
                </a:solidFill>
                <a:latin typeface="Arial" panose="020B0604020202020204" pitchFamily="34" charset="0"/>
                <a:cs typeface="Arial" panose="020B0604020202020204" pitchFamily="34" charset="0"/>
              </a:rPr>
              <a:t>Exodus 19:16-19</a:t>
            </a:r>
            <a:endParaRPr lang="en-US" sz="2000" b="1" dirty="0">
              <a:solidFill>
                <a:schemeClr val="bg1"/>
              </a:solidFill>
              <a:effectLst/>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6CE79C9E-273F-4A47-B167-ADAB0B854E7D}"/>
              </a:ext>
            </a:extLst>
          </p:cNvPr>
          <p:cNvSpPr/>
          <p:nvPr/>
        </p:nvSpPr>
        <p:spPr>
          <a:xfrm>
            <a:off x="934669" y="4315343"/>
            <a:ext cx="5557932"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happened on Mount Sinai on the third day?</a:t>
            </a:r>
          </a:p>
        </p:txBody>
      </p:sp>
      <p:sp>
        <p:nvSpPr>
          <p:cNvPr id="6" name="Rectangle 5">
            <a:extLst>
              <a:ext uri="{FF2B5EF4-FFF2-40B4-BE49-F238E27FC236}">
                <a16:creationId xmlns:a16="http://schemas.microsoft.com/office/drawing/2014/main" id="{2D4F8C91-8A4A-4F7B-9D5E-B6FF0991D2B1}"/>
              </a:ext>
            </a:extLst>
          </p:cNvPr>
          <p:cNvSpPr/>
          <p:nvPr/>
        </p:nvSpPr>
        <p:spPr>
          <a:xfrm>
            <a:off x="934669" y="4784703"/>
            <a:ext cx="9713344"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How did the people respond to these events? How do you think you might have felt if you had been at the base of Mount Sinai when this occurred?</a:t>
            </a:r>
          </a:p>
        </p:txBody>
      </p:sp>
    </p:spTree>
    <p:extLst>
      <p:ext uri="{BB962C8B-B14F-4D97-AF65-F5344CB8AC3E}">
        <p14:creationId xmlns:p14="http://schemas.microsoft.com/office/powerpoint/2010/main" val="420977375"/>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8)">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DB6ADE6C-C70D-4DEB-B5D2-EA7C8FA95CE2}"/>
              </a:ext>
            </a:extLst>
          </p:cNvPr>
          <p:cNvSpPr/>
          <p:nvPr/>
        </p:nvSpPr>
        <p:spPr>
          <a:xfrm>
            <a:off x="3106496" y="1072806"/>
            <a:ext cx="611065" cy="40011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1C7BD9B-FA01-4396-910E-9BBFC02C93EC}"/>
              </a:ext>
            </a:extLst>
          </p:cNvPr>
          <p:cNvSpPr/>
          <p:nvPr/>
        </p:nvSpPr>
        <p:spPr>
          <a:xfrm>
            <a:off x="1009333" y="2158584"/>
            <a:ext cx="9588711" cy="82498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CE65DFA-D59E-448F-B3EA-E36A7DF0CDE1}"/>
              </a:ext>
            </a:extLst>
          </p:cNvPr>
          <p:cNvSpPr/>
          <p:nvPr/>
        </p:nvSpPr>
        <p:spPr>
          <a:xfrm>
            <a:off x="1009336" y="1072806"/>
            <a:ext cx="2209259" cy="62108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A2F9A333-98CA-4874-80BC-444FEAFF4B0D}"/>
              </a:ext>
            </a:extLst>
          </p:cNvPr>
          <p:cNvSpPr/>
          <p:nvPr/>
        </p:nvSpPr>
        <p:spPr>
          <a:xfrm>
            <a:off x="1009336" y="1392782"/>
            <a:ext cx="9588710" cy="1150973"/>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rgbClr val="002060"/>
                </a:solidFill>
                <a:effectLst>
                  <a:outerShdw blurRad="38100" dist="38100" dir="2700000" algn="tl">
                    <a:srgbClr val="000000">
                      <a:alpha val="43137"/>
                    </a:srgbClr>
                  </a:outerShdw>
                </a:effectLst>
                <a:ea typeface="MS PMincho" panose="02020600040205080304" pitchFamily="18" charset="-128"/>
                <a:cs typeface="Microsoft Tai Le" panose="020B0502040204020203" pitchFamily="34" charset="0"/>
              </a:rPr>
              <a:t>LESSON 52</a:t>
            </a:r>
          </a:p>
        </p:txBody>
      </p:sp>
      <p:sp>
        <p:nvSpPr>
          <p:cNvPr id="2" name="Rectangle 1">
            <a:extLst>
              <a:ext uri="{FF2B5EF4-FFF2-40B4-BE49-F238E27FC236}">
                <a16:creationId xmlns:a16="http://schemas.microsoft.com/office/drawing/2014/main" id="{8A23E290-3E31-4971-AE2D-E928901C7F7A}"/>
              </a:ext>
            </a:extLst>
          </p:cNvPr>
          <p:cNvSpPr/>
          <p:nvPr/>
        </p:nvSpPr>
        <p:spPr>
          <a:xfrm>
            <a:off x="1009335" y="1392782"/>
            <a:ext cx="9588709" cy="1200329"/>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20 </a:t>
            </a:r>
            <a:r>
              <a:rPr lang="en-US" dirty="0">
                <a:solidFill>
                  <a:schemeClr val="bg1"/>
                </a:solidFill>
                <a:latin typeface="Arial" panose="020B0604020202020204" pitchFamily="34" charset="0"/>
                <a:cs typeface="Arial" panose="020B0604020202020204" pitchFamily="34" charset="0"/>
              </a:rPr>
              <a:t>And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came down upon mount Sinai, on the top of the mount: and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called Moses up to the top of the mount; and Moses went up.</a:t>
            </a:r>
          </a:p>
          <a:p>
            <a:pPr algn="just" fontAlgn="base"/>
            <a:r>
              <a:rPr lang="en-US" b="1" dirty="0">
                <a:solidFill>
                  <a:schemeClr val="bg1"/>
                </a:solidFill>
                <a:latin typeface="Arial" panose="020B0604020202020204" pitchFamily="34" charset="0"/>
                <a:cs typeface="Arial" panose="020B0604020202020204" pitchFamily="34" charset="0"/>
              </a:rPr>
              <a:t>21 </a:t>
            </a:r>
            <a:r>
              <a:rPr lang="en-US" dirty="0">
                <a:solidFill>
                  <a:schemeClr val="bg1"/>
                </a:solidFill>
                <a:latin typeface="Arial" panose="020B0604020202020204" pitchFamily="34" charset="0"/>
                <a:cs typeface="Arial" panose="020B0604020202020204" pitchFamily="34" charset="0"/>
              </a:rPr>
              <a:t>And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said unto Moses, Go down, charge the people, lest they break through unto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to gaze, and many of them perish.</a:t>
            </a:r>
            <a:endParaRPr lang="en-US" b="0" i="0" dirty="0">
              <a:solidFill>
                <a:schemeClr val="bg1"/>
              </a:solidFill>
              <a:effectLst/>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A89A853B-D160-456B-A4D5-A06A2208666B}"/>
              </a:ext>
            </a:extLst>
          </p:cNvPr>
          <p:cNvSpPr/>
          <p:nvPr/>
        </p:nvSpPr>
        <p:spPr>
          <a:xfrm>
            <a:off x="1009333" y="1080485"/>
            <a:ext cx="2209259" cy="400110"/>
          </a:xfrm>
          <a:prstGeom prst="rect">
            <a:avLst/>
          </a:prstGeom>
        </p:spPr>
        <p:txBody>
          <a:bodyPr wrap="none">
            <a:spAutoFit/>
          </a:bodyPr>
          <a:lstStyle/>
          <a:p>
            <a:pPr fontAlgn="base"/>
            <a:r>
              <a:rPr lang="en-US" sz="2000" b="1" dirty="0">
                <a:solidFill>
                  <a:schemeClr val="bg1"/>
                </a:solidFill>
                <a:latin typeface="Arial" panose="020B0604020202020204" pitchFamily="34" charset="0"/>
                <a:cs typeface="Arial" panose="020B0604020202020204" pitchFamily="34" charset="0"/>
              </a:rPr>
              <a:t>Exodus 19:20-21</a:t>
            </a:r>
            <a:endParaRPr lang="en-US" sz="2000" b="1" dirty="0">
              <a:solidFill>
                <a:schemeClr val="bg1"/>
              </a:solidFill>
              <a:effectLst/>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987D9FB2-A061-4AF7-81A7-057B11DC09EB}"/>
              </a:ext>
            </a:extLst>
          </p:cNvPr>
          <p:cNvSpPr/>
          <p:nvPr/>
        </p:nvSpPr>
        <p:spPr>
          <a:xfrm>
            <a:off x="1009336" y="2543755"/>
            <a:ext cx="6905471"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25 </a:t>
            </a:r>
            <a:r>
              <a:rPr lang="en-US" dirty="0">
                <a:solidFill>
                  <a:schemeClr val="bg1"/>
                </a:solidFill>
                <a:latin typeface="Arial" panose="020B0604020202020204" pitchFamily="34" charset="0"/>
                <a:cs typeface="Arial" panose="020B0604020202020204" pitchFamily="34" charset="0"/>
              </a:rPr>
              <a:t>So Moses went down unto the people, and spake unto them.</a:t>
            </a:r>
          </a:p>
        </p:txBody>
      </p:sp>
      <p:sp>
        <p:nvSpPr>
          <p:cNvPr id="6" name="Rectangle 5">
            <a:extLst>
              <a:ext uri="{FF2B5EF4-FFF2-40B4-BE49-F238E27FC236}">
                <a16:creationId xmlns:a16="http://schemas.microsoft.com/office/drawing/2014/main" id="{B213201A-485F-4E3A-A883-FA5D1AE0D78D}"/>
              </a:ext>
            </a:extLst>
          </p:cNvPr>
          <p:cNvSpPr/>
          <p:nvPr/>
        </p:nvSpPr>
        <p:spPr>
          <a:xfrm>
            <a:off x="2993305" y="1072806"/>
            <a:ext cx="611065" cy="400110"/>
          </a:xfrm>
          <a:prstGeom prst="rect">
            <a:avLst/>
          </a:prstGeom>
        </p:spPr>
        <p:txBody>
          <a:bodyPr wrap="none">
            <a:spAutoFit/>
          </a:bodyPr>
          <a:lstStyle/>
          <a:p>
            <a:pPr fontAlgn="base"/>
            <a:r>
              <a:rPr lang="en-US" sz="2000" b="1" dirty="0">
                <a:solidFill>
                  <a:schemeClr val="bg1"/>
                </a:solidFill>
                <a:latin typeface="Arial" panose="020B0604020202020204" pitchFamily="34" charset="0"/>
                <a:cs typeface="Arial" panose="020B0604020202020204" pitchFamily="34" charset="0"/>
              </a:rPr>
              <a:t>, 25</a:t>
            </a:r>
            <a:endParaRPr lang="en-US" sz="2000" b="1" dirty="0">
              <a:solidFill>
                <a:schemeClr val="bg1"/>
              </a:solidFill>
              <a:effectLst/>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36733896-BB67-4DF4-9ABF-3D5112128CF6}"/>
              </a:ext>
            </a:extLst>
          </p:cNvPr>
          <p:cNvSpPr/>
          <p:nvPr/>
        </p:nvSpPr>
        <p:spPr>
          <a:xfrm>
            <a:off x="1009336" y="3059668"/>
            <a:ext cx="4852610"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did the Lord command Moses to do?</a:t>
            </a:r>
          </a:p>
        </p:txBody>
      </p:sp>
      <p:sp>
        <p:nvSpPr>
          <p:cNvPr id="8" name="Rectangle 7">
            <a:extLst>
              <a:ext uri="{FF2B5EF4-FFF2-40B4-BE49-F238E27FC236}">
                <a16:creationId xmlns:a16="http://schemas.microsoft.com/office/drawing/2014/main" id="{A61945C9-3BB1-419A-8761-C6C20FB37456}"/>
              </a:ext>
            </a:extLst>
          </p:cNvPr>
          <p:cNvSpPr/>
          <p:nvPr/>
        </p:nvSpPr>
        <p:spPr>
          <a:xfrm>
            <a:off x="1009336" y="3575581"/>
            <a:ext cx="9588710"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do you think may have prevented the people from being ready to ascend the mountain and enter God’s presence at that time?</a:t>
            </a:r>
          </a:p>
        </p:txBody>
      </p:sp>
      <p:sp>
        <p:nvSpPr>
          <p:cNvPr id="9" name="Rectangle 8">
            <a:extLst>
              <a:ext uri="{FF2B5EF4-FFF2-40B4-BE49-F238E27FC236}">
                <a16:creationId xmlns:a16="http://schemas.microsoft.com/office/drawing/2014/main" id="{4586DD20-2F27-4C4A-8F63-152B153DE2C0}"/>
              </a:ext>
            </a:extLst>
          </p:cNvPr>
          <p:cNvSpPr/>
          <p:nvPr/>
        </p:nvSpPr>
        <p:spPr>
          <a:xfrm>
            <a:off x="1422543" y="4813924"/>
            <a:ext cx="8914153" cy="707886"/>
          </a:xfrm>
          <a:prstGeom prst="rect">
            <a:avLst/>
          </a:prstGeom>
        </p:spPr>
        <p:txBody>
          <a:bodyPr wrap="square">
            <a:spAutoFit/>
          </a:bodyPr>
          <a:lstStyle/>
          <a:p>
            <a:pPr algn="ctr"/>
            <a:r>
              <a:rPr lang="en-US" sz="2000" i="1"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to be prepared to return to God’s presence, we must enter into His covenant and obey His commandments.</a:t>
            </a:r>
          </a:p>
        </p:txBody>
      </p:sp>
    </p:spTree>
    <p:extLst>
      <p:ext uri="{BB962C8B-B14F-4D97-AF65-F5344CB8AC3E}">
        <p14:creationId xmlns:p14="http://schemas.microsoft.com/office/powerpoint/2010/main" val="3553442315"/>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barn(inVertical)">
                                      <p:cBhvr>
                                        <p:cTn id="16" dur="5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49" presetClass="entr" presetSubtype="0" decel="10000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 calcmode="lin" valueType="num">
                                      <p:cBhvr>
                                        <p:cTn id="23" dur="500" fill="hold"/>
                                        <p:tgtEl>
                                          <p:spTgt spid="7"/>
                                        </p:tgtEl>
                                        <p:attrNameLst>
                                          <p:attrName>style.rotation</p:attrName>
                                        </p:attrNameLst>
                                      </p:cBhvr>
                                      <p:tavLst>
                                        <p:tav tm="0">
                                          <p:val>
                                            <p:fltVal val="360"/>
                                          </p:val>
                                        </p:tav>
                                        <p:tav tm="100000">
                                          <p:val>
                                            <p:fltVal val="0"/>
                                          </p:val>
                                        </p:tav>
                                      </p:tavLst>
                                    </p:anim>
                                    <p:animEffect transition="in" filter="fade">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randombar(horizontal)">
                                      <p:cBhvr>
                                        <p:cTn id="29" dur="500"/>
                                        <p:tgtEl>
                                          <p:spTgt spid="8"/>
                                        </p:tgtEl>
                                      </p:cBhvr>
                                    </p:animEffect>
                                  </p:childTnLst>
                                </p:cTn>
                              </p:par>
                            </p:childTnLst>
                          </p:cTn>
                        </p:par>
                      </p:childTnLst>
                    </p:cTn>
                  </p:par>
                  <p:par>
                    <p:cTn id="30" fill="hold">
                      <p:stCondLst>
                        <p:cond delay="indefinite"/>
                      </p:stCondLst>
                      <p:childTnLst>
                        <p:par>
                          <p:cTn id="31" fill="hold">
                            <p:stCondLst>
                              <p:cond delay="0"/>
                            </p:stCondLst>
                            <p:childTnLst>
                              <p:par>
                                <p:cTn id="32" presetID="9" presetClass="entr" presetSubtype="0"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dissolve">
                                      <p:cBhvr>
                                        <p:cTn id="3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5" grpId="0"/>
      <p:bldP spid="6" grpId="0"/>
      <p:bldP spid="7" grpId="0"/>
      <p:bldP spid="8" grpId="0"/>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rgbClr val="002060"/>
                </a:solidFill>
                <a:effectLst>
                  <a:outerShdw blurRad="38100" dist="38100" dir="2700000" algn="tl">
                    <a:srgbClr val="000000">
                      <a:alpha val="43137"/>
                    </a:srgbClr>
                  </a:outerShdw>
                </a:effectLst>
                <a:ea typeface="MS PMincho" panose="02020600040205080304" pitchFamily="18" charset="-128"/>
                <a:cs typeface="Microsoft Tai Le" panose="020B0502040204020203" pitchFamily="34" charset="0"/>
              </a:rPr>
              <a:t>LESSON 52</a:t>
            </a:r>
          </a:p>
        </p:txBody>
      </p:sp>
      <p:sp>
        <p:nvSpPr>
          <p:cNvPr id="2" name="Rectangle 1">
            <a:extLst>
              <a:ext uri="{FF2B5EF4-FFF2-40B4-BE49-F238E27FC236}">
                <a16:creationId xmlns:a16="http://schemas.microsoft.com/office/drawing/2014/main" id="{D456850E-466A-42E3-B6F9-187E12AB4942}"/>
              </a:ext>
            </a:extLst>
          </p:cNvPr>
          <p:cNvSpPr/>
          <p:nvPr/>
        </p:nvSpPr>
        <p:spPr>
          <a:xfrm>
            <a:off x="941314" y="1152939"/>
            <a:ext cx="5304657" cy="461665"/>
          </a:xfrm>
          <a:prstGeom prst="rect">
            <a:avLst/>
          </a:prstGeom>
        </p:spPr>
        <p:txBody>
          <a:bodyPr wrap="none">
            <a:spAutoFit/>
          </a:bodyPr>
          <a:lstStyle/>
          <a:p>
            <a:r>
              <a:rPr lang="en-US" sz="2400" dirty="0">
                <a:solidFill>
                  <a:schemeClr val="bg2"/>
                </a:solidFill>
                <a:latin typeface="Bahnschrift SemiBold SemiConden" panose="020B0502040204020203" pitchFamily="34" charset="0"/>
                <a:cs typeface="Arial" panose="020B0604020202020204" pitchFamily="34" charset="0"/>
              </a:rPr>
              <a:t>God invites Israel to be His covenant people.</a:t>
            </a:r>
          </a:p>
        </p:txBody>
      </p:sp>
      <p:sp>
        <p:nvSpPr>
          <p:cNvPr id="4" name="Rectangle 3">
            <a:extLst>
              <a:ext uri="{FF2B5EF4-FFF2-40B4-BE49-F238E27FC236}">
                <a16:creationId xmlns:a16="http://schemas.microsoft.com/office/drawing/2014/main" id="{E3FBFEE0-070A-47B3-ADEB-8A400F79A781}"/>
              </a:ext>
            </a:extLst>
          </p:cNvPr>
          <p:cNvSpPr/>
          <p:nvPr/>
        </p:nvSpPr>
        <p:spPr>
          <a:xfrm>
            <a:off x="-6731499" y="6208146"/>
            <a:ext cx="6447599" cy="461665"/>
          </a:xfrm>
          <a:prstGeom prst="rect">
            <a:avLst/>
          </a:prstGeom>
        </p:spPr>
        <p:txBody>
          <a:bodyPr wrap="none">
            <a:spAutoFit/>
          </a:bodyPr>
          <a:lstStyle/>
          <a:p>
            <a:r>
              <a:rPr lang="en-US" sz="2400" dirty="0">
                <a:solidFill>
                  <a:schemeClr val="bg2"/>
                </a:solidFill>
                <a:latin typeface="Bahnschrift SemiBold SemiConden" panose="020B0502040204020203" pitchFamily="34" charset="0"/>
                <a:cs typeface="Arial" panose="020B0604020202020204" pitchFamily="34" charset="0"/>
              </a:rPr>
              <a:t>Moses reports Israel’s desire to enter God’s covenant.</a:t>
            </a:r>
          </a:p>
        </p:txBody>
      </p:sp>
      <p:sp>
        <p:nvSpPr>
          <p:cNvPr id="5" name="Rectangle 4">
            <a:extLst>
              <a:ext uri="{FF2B5EF4-FFF2-40B4-BE49-F238E27FC236}">
                <a16:creationId xmlns:a16="http://schemas.microsoft.com/office/drawing/2014/main" id="{126459B8-ED55-43E0-85B0-3D24BBB04E25}"/>
              </a:ext>
            </a:extLst>
          </p:cNvPr>
          <p:cNvSpPr/>
          <p:nvPr/>
        </p:nvSpPr>
        <p:spPr>
          <a:xfrm>
            <a:off x="2215478" y="4952493"/>
            <a:ext cx="8817283" cy="461665"/>
          </a:xfrm>
          <a:prstGeom prst="rect">
            <a:avLst/>
          </a:prstGeom>
        </p:spPr>
        <p:txBody>
          <a:bodyPr wrap="square">
            <a:spAutoFit/>
          </a:bodyPr>
          <a:lstStyle/>
          <a:p>
            <a:pPr algn="just"/>
            <a:r>
              <a:rPr lang="en-US" sz="2400" dirty="0">
                <a:solidFill>
                  <a:schemeClr val="bg2"/>
                </a:solidFill>
                <a:latin typeface="Bahnschrift SemiBold SemiConden" panose="020B0502040204020203" pitchFamily="34" charset="0"/>
                <a:cs typeface="Arial" panose="020B0604020202020204" pitchFamily="34" charset="0"/>
              </a:rPr>
              <a:t>God warns that the people are not yet prepared to enter His presence.</a:t>
            </a:r>
          </a:p>
        </p:txBody>
      </p:sp>
    </p:spTree>
    <p:extLst>
      <p:ext uri="{BB962C8B-B14F-4D97-AF65-F5344CB8AC3E}">
        <p14:creationId xmlns:p14="http://schemas.microsoft.com/office/powerpoint/2010/main" val="2971230508"/>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1" presetClass="path" presetSubtype="0" accel="50000" decel="50000" fill="hold" grpId="0" nodeType="afterEffect">
                                  <p:stCondLst>
                                    <p:cond delay="0"/>
                                  </p:stCondLst>
                                  <p:childTnLst>
                                    <p:animMotion origin="layout" path="M 0 0 C -0.008 0.008 -0.017 0.016 -0.021 0.026 C -0.025 0.037 -0.027 0.05 -0.029 0.063 C -0.031 0.076 -0.029 0.087 -0.027 0.099 C -0.025 0.11 -0.022 0.122 -0.015 0.132 C -0.009 0.142 0.001 0.15 0.012 0.156 C 0.022 0.162 0.034 0.166 0.046 0.168 C 0.058 0.17 0.07 0.17 0.081 0.168 C 0.093 0.166 0.104 0.161 0.113 0.153 C 0.122 0.146 0.13 0.137 0.134 0.126 C 0.139 0.116 0.141 0.102 0.141 0.091 C 0.142 0.08 0.141 0.067 0.136 0.056 C 0.131 0.046 0.122 0.038 0.11 0.034 C 0.098 0.031 0.086 0.035 0.078 0.042 C 0.071 0.049 0.066 0.06 0.065 0.073 C 0.065 0.086 0.066 0.098 0.071 0.108 C 0.076 0.118 0.075 0.12 0.095 0.133 C 0.113 0.147 0.131 0.143 0.142 0.144 C 0.153 0.144 0.162 0.14 0.173 0.136 C 0.185 0.131 0.195 0.122 0.202 0.114 C 0.209 0.106 0.212 0.096 0.216 0.08 C 0.219 0.064 0.219 0.056 0.219 0.044 C 0.219 0.032 0.219 0.02 0.219 0.008 E" pathEditMode="relative" ptsTypes="">
                                      <p:cBhvr>
                                        <p:cTn id="6" dur="2000" fill="hold"/>
                                        <p:tgtEl>
                                          <p:spTgt spid="2"/>
                                        </p:tgtEl>
                                        <p:attrNameLst>
                                          <p:attrName>ppt_x</p:attrName>
                                          <p:attrName>ppt_y</p:attrName>
                                        </p:attrNameLst>
                                      </p:cBhvr>
                                    </p:animMotion>
                                  </p:childTnLst>
                                </p:cTn>
                              </p:par>
                            </p:childTnLst>
                          </p:cTn>
                        </p:par>
                        <p:par>
                          <p:cTn id="7" fill="hold">
                            <p:stCondLst>
                              <p:cond delay="2000"/>
                            </p:stCondLst>
                            <p:childTnLst>
                              <p:par>
                                <p:cTn id="8" presetID="43" presetClass="path" presetSubtype="0" accel="50000" decel="50000" fill="hold" grpId="0" nodeType="afterEffect">
                                  <p:stCondLst>
                                    <p:cond delay="0"/>
                                  </p:stCondLst>
                                  <p:childTnLst>
                                    <p:animMotion origin="layout" path="M -0.3763 0.06111 L 0.21198 0.06111 C 0.475 0.06111 0.79987 -0.0875 0.79987 -0.20741 L 0.79987 -0.47546 " pathEditMode="relative" rAng="0" ptsTypes="AAAA">
                                      <p:cBhvr>
                                        <p:cTn id="9" dur="2000" fill="hold"/>
                                        <p:tgtEl>
                                          <p:spTgt spid="4"/>
                                        </p:tgtEl>
                                        <p:attrNameLst>
                                          <p:attrName>ppt_x</p:attrName>
                                          <p:attrName>ppt_y</p:attrName>
                                        </p:attrNameLst>
                                      </p:cBhvr>
                                      <p:rCtr x="58815" y="-26829"/>
                                    </p:animMotion>
                                  </p:childTnLst>
                                </p:cTn>
                              </p:par>
                            </p:childTnLst>
                          </p:cTn>
                        </p:par>
                        <p:par>
                          <p:cTn id="10" fill="hold">
                            <p:stCondLst>
                              <p:cond delay="4000"/>
                            </p:stCondLst>
                            <p:childTnLst>
                              <p:par>
                                <p:cTn id="11" presetID="42" presetClass="entr" presetSubtype="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rgbClr val="002060"/>
                </a:solidFill>
                <a:effectLst>
                  <a:outerShdw blurRad="38100" dist="38100" dir="2700000" algn="tl">
                    <a:srgbClr val="000000">
                      <a:alpha val="43137"/>
                    </a:srgbClr>
                  </a:outerShdw>
                </a:effectLst>
                <a:ea typeface="MS PMincho" panose="02020600040205080304" pitchFamily="18" charset="-128"/>
                <a:cs typeface="Microsoft Tai Le" panose="020B0502040204020203" pitchFamily="34" charset="0"/>
              </a:rPr>
              <a:t>LESSON 52</a:t>
            </a:r>
          </a:p>
        </p:txBody>
      </p:sp>
      <p:sp>
        <p:nvSpPr>
          <p:cNvPr id="4" name="Rectangle 3">
            <a:extLst>
              <a:ext uri="{FF2B5EF4-FFF2-40B4-BE49-F238E27FC236}">
                <a16:creationId xmlns:a16="http://schemas.microsoft.com/office/drawing/2014/main" id="{54E9E981-CF37-45F5-924B-030727B23A8D}"/>
              </a:ext>
            </a:extLst>
          </p:cNvPr>
          <p:cNvSpPr/>
          <p:nvPr/>
        </p:nvSpPr>
        <p:spPr>
          <a:xfrm>
            <a:off x="2733541" y="2921168"/>
            <a:ext cx="6724918" cy="1015663"/>
          </a:xfrm>
          <a:prstGeom prst="rect">
            <a:avLst/>
          </a:prstGeom>
        </p:spPr>
        <p:txBody>
          <a:bodyPr wrap="none">
            <a:spAutoFit/>
          </a:bodyPr>
          <a:lstStyle/>
          <a:p>
            <a:pPr fontAlgn="base"/>
            <a:r>
              <a:rPr lang="en-US" sz="6000" b="1" dirty="0">
                <a:solidFill>
                  <a:schemeClr val="bg1"/>
                </a:solidFill>
                <a:latin typeface="MingLiU-ExtB" panose="02020500000000000000" pitchFamily="18" charset="-120"/>
                <a:ea typeface="MingLiU-ExtB" panose="02020500000000000000" pitchFamily="18" charset="-120"/>
              </a:rPr>
              <a:t>Exodus 17:8-19:25</a:t>
            </a:r>
            <a:endParaRPr lang="en-US" sz="6000" b="1" i="0" dirty="0">
              <a:solidFill>
                <a:schemeClr val="bg1"/>
              </a:solidFill>
              <a:effectLst/>
              <a:latin typeface="MingLiU-ExtB" panose="02020500000000000000" pitchFamily="18" charset="-120"/>
              <a:ea typeface="MingLiU-ExtB" panose="02020500000000000000" pitchFamily="18" charset="-120"/>
            </a:endParaRPr>
          </a:p>
        </p:txBody>
      </p:sp>
    </p:spTree>
    <p:extLst>
      <p:ext uri="{BB962C8B-B14F-4D97-AF65-F5344CB8AC3E}">
        <p14:creationId xmlns:p14="http://schemas.microsoft.com/office/powerpoint/2010/main" val="666100758"/>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rgbClr val="002060"/>
                </a:solidFill>
                <a:effectLst>
                  <a:outerShdw blurRad="38100" dist="38100" dir="2700000" algn="tl">
                    <a:srgbClr val="000000">
                      <a:alpha val="43137"/>
                    </a:srgbClr>
                  </a:outerShdw>
                </a:effectLst>
                <a:ea typeface="MS PMincho" panose="02020600040205080304" pitchFamily="18" charset="-128"/>
                <a:cs typeface="Microsoft Tai Le" panose="020B0502040204020203" pitchFamily="34" charset="0"/>
              </a:rPr>
              <a:t>LESSON 52</a:t>
            </a:r>
          </a:p>
        </p:txBody>
      </p:sp>
      <p:sp>
        <p:nvSpPr>
          <p:cNvPr id="2" name="Rectangle 1">
            <a:extLst>
              <a:ext uri="{FF2B5EF4-FFF2-40B4-BE49-F238E27FC236}">
                <a16:creationId xmlns:a16="http://schemas.microsoft.com/office/drawing/2014/main" id="{54D44D0F-5503-492C-828D-94198746A74C}"/>
              </a:ext>
            </a:extLst>
          </p:cNvPr>
          <p:cNvSpPr/>
          <p:nvPr/>
        </p:nvSpPr>
        <p:spPr>
          <a:xfrm>
            <a:off x="2295378" y="2890391"/>
            <a:ext cx="7601243" cy="1077218"/>
          </a:xfrm>
          <a:prstGeom prst="rect">
            <a:avLst/>
          </a:prstGeom>
        </p:spPr>
        <p:txBody>
          <a:bodyPr wrap="square">
            <a:spAutoFit/>
          </a:bodyPr>
          <a:lstStyle/>
          <a:p>
            <a:pPr algn="ctr" fontAlgn="base"/>
            <a:r>
              <a:rPr lang="en-US" sz="3200" b="1" dirty="0">
                <a:solidFill>
                  <a:srgbClr val="002060"/>
                </a:solidFill>
                <a:latin typeface="Bahnschrift SemiBold SemiConden" panose="020B0502040204020203" pitchFamily="34" charset="0"/>
              </a:rPr>
              <a:t>“Aaron and Hur uphold Moses’s hands so Israel </a:t>
            </a:r>
          </a:p>
          <a:p>
            <a:pPr algn="ctr" fontAlgn="base"/>
            <a:r>
              <a:rPr lang="en-US" sz="3200" b="1" dirty="0">
                <a:solidFill>
                  <a:srgbClr val="002060"/>
                </a:solidFill>
                <a:latin typeface="Bahnschrift SemiBold SemiConden" panose="020B0502040204020203" pitchFamily="34" charset="0"/>
              </a:rPr>
              <a:t>can prevail against its enemies”</a:t>
            </a:r>
            <a:endParaRPr lang="en-US" sz="3200" b="1" dirty="0">
              <a:solidFill>
                <a:srgbClr val="002060"/>
              </a:solidFill>
              <a:effectLst/>
              <a:latin typeface="Bahnschrift SemiBold SemiConden" panose="020B0502040204020203" pitchFamily="34" charset="0"/>
            </a:endParaRPr>
          </a:p>
        </p:txBody>
      </p:sp>
      <p:sp>
        <p:nvSpPr>
          <p:cNvPr id="4" name="Rectangle 3">
            <a:extLst>
              <a:ext uri="{FF2B5EF4-FFF2-40B4-BE49-F238E27FC236}">
                <a16:creationId xmlns:a16="http://schemas.microsoft.com/office/drawing/2014/main" id="{F14D93E2-9528-4DCC-8E92-D45B5E36C5C4}"/>
              </a:ext>
            </a:extLst>
          </p:cNvPr>
          <p:cNvSpPr/>
          <p:nvPr/>
        </p:nvSpPr>
        <p:spPr>
          <a:xfrm>
            <a:off x="1014108" y="783607"/>
            <a:ext cx="2066591" cy="400110"/>
          </a:xfrm>
          <a:prstGeom prst="rect">
            <a:avLst/>
          </a:prstGeom>
        </p:spPr>
        <p:txBody>
          <a:bodyPr wrap="none">
            <a:spAutoFit/>
          </a:bodyPr>
          <a:lstStyle/>
          <a:p>
            <a:pPr fontAlgn="base"/>
            <a:r>
              <a:rPr lang="en-US" sz="2000" b="1" dirty="0">
                <a:solidFill>
                  <a:schemeClr val="bg1"/>
                </a:solidFill>
                <a:latin typeface="Arial" panose="020B0604020202020204" pitchFamily="34" charset="0"/>
                <a:cs typeface="Arial" panose="020B0604020202020204" pitchFamily="34" charset="0"/>
              </a:rPr>
              <a:t>Exodus 17:8-16</a:t>
            </a:r>
            <a:endParaRPr lang="en-US" sz="2000" b="1" dirty="0">
              <a:solidFill>
                <a:schemeClr val="bg1"/>
              </a:solidFill>
              <a:effectLst/>
              <a:latin typeface="Arial" panose="020B0604020202020204" pitchFamily="34" charset="0"/>
              <a:cs typeface="Arial" panose="020B0604020202020204" pitchFamily="34" charset="0"/>
            </a:endParaRPr>
          </a:p>
        </p:txBody>
      </p:sp>
      <p:pic>
        <p:nvPicPr>
          <p:cNvPr id="1026" name="Picture 2" descr="Imagen relacionada">
            <a:extLst>
              <a:ext uri="{FF2B5EF4-FFF2-40B4-BE49-F238E27FC236}">
                <a16:creationId xmlns:a16="http://schemas.microsoft.com/office/drawing/2014/main" id="{241C7425-DFCA-43A0-844B-715B2D8997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0326" y="1529452"/>
            <a:ext cx="8166295" cy="454494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Imagen relacionada">
            <a:extLst>
              <a:ext uri="{FF2B5EF4-FFF2-40B4-BE49-F238E27FC236}">
                <a16:creationId xmlns:a16="http://schemas.microsoft.com/office/drawing/2014/main" id="{1ED84249-7E03-4569-95E1-392C1ED0953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0326" y="1340862"/>
            <a:ext cx="8166295" cy="4922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8200855"/>
      </p:ext>
    </p:extLst>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nodeType="clickEffect">
                                  <p:stCondLst>
                                    <p:cond delay="0"/>
                                  </p:stCondLst>
                                  <p:childTnLst>
                                    <p:anim calcmode="lin" valueType="num">
                                      <p:cBhvr>
                                        <p:cTn id="6" dur="1250"/>
                                        <p:tgtEl>
                                          <p:spTgt spid="1026"/>
                                        </p:tgtEl>
                                        <p:attrNameLst>
                                          <p:attrName>ppt_w</p:attrName>
                                        </p:attrNameLst>
                                      </p:cBhvr>
                                      <p:tavLst>
                                        <p:tav tm="0">
                                          <p:val>
                                            <p:strVal val="ppt_w"/>
                                          </p:val>
                                        </p:tav>
                                        <p:tav tm="100000">
                                          <p:val>
                                            <p:fltVal val="0"/>
                                          </p:val>
                                        </p:tav>
                                      </p:tavLst>
                                    </p:anim>
                                    <p:anim calcmode="lin" valueType="num">
                                      <p:cBhvr>
                                        <p:cTn id="7" dur="1250"/>
                                        <p:tgtEl>
                                          <p:spTgt spid="1026"/>
                                        </p:tgtEl>
                                        <p:attrNameLst>
                                          <p:attrName>ppt_h</p:attrName>
                                        </p:attrNameLst>
                                      </p:cBhvr>
                                      <p:tavLst>
                                        <p:tav tm="0">
                                          <p:val>
                                            <p:strVal val="ppt_h"/>
                                          </p:val>
                                        </p:tav>
                                        <p:tav tm="100000">
                                          <p:val>
                                            <p:fltVal val="0"/>
                                          </p:val>
                                        </p:tav>
                                      </p:tavLst>
                                    </p:anim>
                                    <p:animEffect transition="out" filter="fade">
                                      <p:cBhvr>
                                        <p:cTn id="8" dur="1250"/>
                                        <p:tgtEl>
                                          <p:spTgt spid="1026"/>
                                        </p:tgtEl>
                                      </p:cBhvr>
                                    </p:animEffect>
                                    <p:set>
                                      <p:cBhvr>
                                        <p:cTn id="9" dur="1" fill="hold">
                                          <p:stCondLst>
                                            <p:cond delay="1249"/>
                                          </p:stCondLst>
                                        </p:cTn>
                                        <p:tgtEl>
                                          <p:spTgt spid="1026"/>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BAE4FC5-F397-4ED1-932A-D3ADD1554A68}"/>
              </a:ext>
            </a:extLst>
          </p:cNvPr>
          <p:cNvSpPr/>
          <p:nvPr/>
        </p:nvSpPr>
        <p:spPr>
          <a:xfrm>
            <a:off x="944380" y="1039505"/>
            <a:ext cx="2207319" cy="646331"/>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7B22328B-D66F-46DF-B002-1B25FE89EF5B}"/>
              </a:ext>
            </a:extLst>
          </p:cNvPr>
          <p:cNvSpPr/>
          <p:nvPr/>
        </p:nvSpPr>
        <p:spPr>
          <a:xfrm>
            <a:off x="944380" y="1354833"/>
            <a:ext cx="9728614" cy="1973220"/>
          </a:xfrm>
          <a:prstGeom prst="roundRect">
            <a:avLst/>
          </a:prstGeom>
          <a:solidFill>
            <a:srgbClr val="0BA2C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rgbClr val="002060"/>
                </a:solidFill>
                <a:effectLst>
                  <a:outerShdw blurRad="38100" dist="38100" dir="2700000" algn="tl">
                    <a:srgbClr val="000000">
                      <a:alpha val="43137"/>
                    </a:srgbClr>
                  </a:outerShdw>
                </a:effectLst>
                <a:ea typeface="MS PMincho" panose="02020600040205080304" pitchFamily="18" charset="-128"/>
                <a:cs typeface="Microsoft Tai Le" panose="020B0502040204020203" pitchFamily="34" charset="0"/>
              </a:rPr>
              <a:t>LESSON 52</a:t>
            </a:r>
          </a:p>
        </p:txBody>
      </p:sp>
      <p:sp>
        <p:nvSpPr>
          <p:cNvPr id="2" name="Rectangle 1">
            <a:extLst>
              <a:ext uri="{FF2B5EF4-FFF2-40B4-BE49-F238E27FC236}">
                <a16:creationId xmlns:a16="http://schemas.microsoft.com/office/drawing/2014/main" id="{AEBCB0CA-98CD-4FE7-A10A-B9DE98AE9A95}"/>
              </a:ext>
            </a:extLst>
          </p:cNvPr>
          <p:cNvSpPr/>
          <p:nvPr/>
        </p:nvSpPr>
        <p:spPr>
          <a:xfrm>
            <a:off x="1069298" y="1307735"/>
            <a:ext cx="9573718" cy="2031325"/>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8 </a:t>
            </a:r>
            <a:r>
              <a:rPr lang="en-US" dirty="0">
                <a:solidFill>
                  <a:schemeClr val="bg1"/>
                </a:solidFill>
                <a:latin typeface="Arial" panose="020B0604020202020204" pitchFamily="34" charset="0"/>
                <a:cs typeface="Arial" panose="020B0604020202020204" pitchFamily="34" charset="0"/>
              </a:rPr>
              <a:t>¶ Then came Amalek, and fought with Israel in Rephidim.</a:t>
            </a:r>
          </a:p>
          <a:p>
            <a:pPr algn="just" fontAlgn="base"/>
            <a:r>
              <a:rPr lang="en-US" b="1" dirty="0">
                <a:solidFill>
                  <a:schemeClr val="bg1"/>
                </a:solidFill>
                <a:latin typeface="Arial" panose="020B0604020202020204" pitchFamily="34" charset="0"/>
                <a:cs typeface="Arial" panose="020B0604020202020204" pitchFamily="34" charset="0"/>
              </a:rPr>
              <a:t>9 </a:t>
            </a:r>
            <a:r>
              <a:rPr lang="en-US" dirty="0">
                <a:solidFill>
                  <a:schemeClr val="bg1"/>
                </a:solidFill>
                <a:latin typeface="Arial" panose="020B0604020202020204" pitchFamily="34" charset="0"/>
                <a:cs typeface="Arial" panose="020B0604020202020204" pitchFamily="34" charset="0"/>
              </a:rPr>
              <a:t>And Moses said unto Joshua, Choose us out men, and go out, fight with Amalek: to morrow I will stand on the top of the hill with the rod of God in mine hand.</a:t>
            </a:r>
          </a:p>
          <a:p>
            <a:pPr algn="just" fontAlgn="base"/>
            <a:r>
              <a:rPr lang="en-US" b="1" dirty="0">
                <a:solidFill>
                  <a:schemeClr val="bg1"/>
                </a:solidFill>
                <a:latin typeface="Arial" panose="020B0604020202020204" pitchFamily="34" charset="0"/>
                <a:cs typeface="Arial" panose="020B0604020202020204" pitchFamily="34" charset="0"/>
              </a:rPr>
              <a:t>10 </a:t>
            </a:r>
            <a:r>
              <a:rPr lang="en-US" dirty="0">
                <a:solidFill>
                  <a:schemeClr val="bg1"/>
                </a:solidFill>
                <a:latin typeface="Arial" panose="020B0604020202020204" pitchFamily="34" charset="0"/>
                <a:cs typeface="Arial" panose="020B0604020202020204" pitchFamily="34" charset="0"/>
              </a:rPr>
              <a:t>So Joshua did as Moses had said to him, and fought with Amalek: and Moses, Aaron, and Hur went up to the top of the hill.</a:t>
            </a:r>
          </a:p>
          <a:p>
            <a:pPr algn="just" fontAlgn="base"/>
            <a:r>
              <a:rPr lang="en-US" b="1" dirty="0">
                <a:solidFill>
                  <a:schemeClr val="bg1"/>
                </a:solidFill>
                <a:latin typeface="Arial" panose="020B0604020202020204" pitchFamily="34" charset="0"/>
                <a:cs typeface="Arial" panose="020B0604020202020204" pitchFamily="34" charset="0"/>
              </a:rPr>
              <a:t>11 </a:t>
            </a:r>
            <a:r>
              <a:rPr lang="en-US" dirty="0">
                <a:solidFill>
                  <a:schemeClr val="bg1"/>
                </a:solidFill>
                <a:latin typeface="Arial" panose="020B0604020202020204" pitchFamily="34" charset="0"/>
                <a:cs typeface="Arial" panose="020B0604020202020204" pitchFamily="34" charset="0"/>
              </a:rPr>
              <a:t>And it came to pass, when Moses held up his hand, that Israel prevailed: and when he let down his hand, Amalek prevailed.</a:t>
            </a:r>
            <a:endParaRPr lang="en-US" b="0" i="0" dirty="0">
              <a:solidFill>
                <a:schemeClr val="bg1"/>
              </a:solidFill>
              <a:effectLst/>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E8FEAE7E-AB68-49C5-B865-D761FB471EEB}"/>
              </a:ext>
            </a:extLst>
          </p:cNvPr>
          <p:cNvSpPr/>
          <p:nvPr/>
        </p:nvSpPr>
        <p:spPr>
          <a:xfrm>
            <a:off x="1069298" y="1024515"/>
            <a:ext cx="2052421" cy="400110"/>
          </a:xfrm>
          <a:prstGeom prst="rect">
            <a:avLst/>
          </a:prstGeom>
        </p:spPr>
        <p:txBody>
          <a:bodyPr wrap="none">
            <a:spAutoFit/>
          </a:bodyPr>
          <a:lstStyle/>
          <a:p>
            <a:pPr fontAlgn="base"/>
            <a:r>
              <a:rPr lang="en-US" sz="2000" b="1" dirty="0">
                <a:solidFill>
                  <a:schemeClr val="bg1"/>
                </a:solidFill>
                <a:latin typeface="Arial" panose="020B0604020202020204" pitchFamily="34" charset="0"/>
                <a:cs typeface="Arial" panose="020B0604020202020204" pitchFamily="34" charset="0"/>
              </a:rPr>
              <a:t>Exodus 17:8-11</a:t>
            </a:r>
            <a:endParaRPr lang="en-US" sz="2000" b="1" dirty="0">
              <a:solidFill>
                <a:schemeClr val="bg1"/>
              </a:solidFill>
              <a:effectLst/>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6F7ADA77-F09F-4C5A-91B8-920832330DFD}"/>
              </a:ext>
            </a:extLst>
          </p:cNvPr>
          <p:cNvSpPr/>
          <p:nvPr/>
        </p:nvSpPr>
        <p:spPr>
          <a:xfrm>
            <a:off x="1069297" y="3529947"/>
            <a:ext cx="9573717"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happened when Moses held up his hands? What happened when Moses let down his hands?</a:t>
            </a:r>
          </a:p>
        </p:txBody>
      </p:sp>
      <p:sp>
        <p:nvSpPr>
          <p:cNvPr id="6" name="Rectangle 5">
            <a:extLst>
              <a:ext uri="{FF2B5EF4-FFF2-40B4-BE49-F238E27FC236}">
                <a16:creationId xmlns:a16="http://schemas.microsoft.com/office/drawing/2014/main" id="{0CA0180D-9907-4D00-B966-630617D52A9E}"/>
              </a:ext>
            </a:extLst>
          </p:cNvPr>
          <p:cNvSpPr/>
          <p:nvPr/>
        </p:nvSpPr>
        <p:spPr>
          <a:xfrm>
            <a:off x="-6515735" y="4367165"/>
            <a:ext cx="6276077"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How might this scenario present a challenge to Moses?</a:t>
            </a:r>
          </a:p>
        </p:txBody>
      </p:sp>
    </p:spTree>
    <p:extLst>
      <p:ext uri="{BB962C8B-B14F-4D97-AF65-F5344CB8AC3E}">
        <p14:creationId xmlns:p14="http://schemas.microsoft.com/office/powerpoint/2010/main" val="2272673296"/>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0" presetClass="path" presetSubtype="0" accel="50000" decel="50000" fill="hold" grpId="0" nodeType="clickEffect">
                                  <p:stCondLst>
                                    <p:cond delay="0"/>
                                  </p:stCondLst>
                                  <p:childTnLst>
                                    <p:animMotion origin="layout" path="M 3.125E-6 2.59259E-6 C 0.00494 0.05301 0.01757 0.12708 0.06224 0.12592 C 0.12669 0.12592 0.13216 -0.12199 0.2082 -0.12292 C 0.27877 -0.12292 0.24036 0.09398 0.3082 0.09305 C 0.37747 0.09305 0.33893 -0.06389 0.41536 -0.06389 C 0.48047 -0.06389 0.44284 0.0419 0.50468 0.0419 C 0.56133 0.0419 0.5319 -0.03889 0.58398 -0.03889 C 0.61419 -0.03889 0.61614 -0.0169 0.61875 2.59259E-6 " pathEditMode="relative" rAng="0" ptsTypes="AAAAAAAA">
                                      <p:cBhvr>
                                        <p:cTn id="13" dur="2000" fill="hold"/>
                                        <p:tgtEl>
                                          <p:spTgt spid="6"/>
                                        </p:tgtEl>
                                        <p:attrNameLst>
                                          <p:attrName>ppt_x</p:attrName>
                                          <p:attrName>ppt_y</p:attrName>
                                        </p:attrNameLst>
                                      </p:cBhvr>
                                      <p:rCtr x="30937" y="13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0900BEB-6EB0-466E-A01C-7261E0FF9142}"/>
              </a:ext>
            </a:extLst>
          </p:cNvPr>
          <p:cNvSpPr/>
          <p:nvPr/>
        </p:nvSpPr>
        <p:spPr>
          <a:xfrm>
            <a:off x="1114267" y="929110"/>
            <a:ext cx="2303490" cy="746511"/>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F81CE2A4-69A9-411F-8438-5DEA0389518F}"/>
              </a:ext>
            </a:extLst>
          </p:cNvPr>
          <p:cNvSpPr/>
          <p:nvPr/>
        </p:nvSpPr>
        <p:spPr>
          <a:xfrm>
            <a:off x="1114267" y="1317831"/>
            <a:ext cx="9558729" cy="1200329"/>
          </a:xfrm>
          <a:prstGeom prst="roundRect">
            <a:avLst/>
          </a:prstGeom>
          <a:solidFill>
            <a:srgbClr val="0BA2C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rgbClr val="002060"/>
                </a:solidFill>
                <a:effectLst>
                  <a:outerShdw blurRad="38100" dist="38100" dir="2700000" algn="tl">
                    <a:srgbClr val="000000">
                      <a:alpha val="43137"/>
                    </a:srgbClr>
                  </a:outerShdw>
                </a:effectLst>
                <a:ea typeface="MS PMincho" panose="02020600040205080304" pitchFamily="18" charset="-128"/>
                <a:cs typeface="Microsoft Tai Le" panose="020B0502040204020203" pitchFamily="34" charset="0"/>
              </a:rPr>
              <a:t>LESSON 52</a:t>
            </a:r>
          </a:p>
        </p:txBody>
      </p:sp>
      <p:sp>
        <p:nvSpPr>
          <p:cNvPr id="2" name="Rectangle 1">
            <a:extLst>
              <a:ext uri="{FF2B5EF4-FFF2-40B4-BE49-F238E27FC236}">
                <a16:creationId xmlns:a16="http://schemas.microsoft.com/office/drawing/2014/main" id="{0403761F-6A53-478B-B6C0-DE8FBEF7DA1B}"/>
              </a:ext>
            </a:extLst>
          </p:cNvPr>
          <p:cNvSpPr/>
          <p:nvPr/>
        </p:nvSpPr>
        <p:spPr>
          <a:xfrm>
            <a:off x="1114267" y="1317831"/>
            <a:ext cx="9558729" cy="1200329"/>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12 </a:t>
            </a:r>
            <a:r>
              <a:rPr lang="en-US" dirty="0">
                <a:solidFill>
                  <a:schemeClr val="bg1"/>
                </a:solidFill>
                <a:latin typeface="Arial" panose="020B0604020202020204" pitchFamily="34" charset="0"/>
                <a:cs typeface="Arial" panose="020B0604020202020204" pitchFamily="34" charset="0"/>
              </a:rPr>
              <a:t>But Moses’ hands were heavy; and they took a stone, and put it under him, and he sat thereon; and Aaron and Hur stayed up his hands, the one on the one side, and the other on the other side; and his hands were steady until the going down of the sun.</a:t>
            </a:r>
          </a:p>
          <a:p>
            <a:pPr algn="just" fontAlgn="base"/>
            <a:r>
              <a:rPr lang="en-US" b="1" dirty="0">
                <a:solidFill>
                  <a:schemeClr val="bg1"/>
                </a:solidFill>
                <a:latin typeface="Arial" panose="020B0604020202020204" pitchFamily="34" charset="0"/>
                <a:cs typeface="Arial" panose="020B0604020202020204" pitchFamily="34" charset="0"/>
              </a:rPr>
              <a:t>13 </a:t>
            </a:r>
            <a:r>
              <a:rPr lang="en-US" dirty="0">
                <a:solidFill>
                  <a:schemeClr val="bg1"/>
                </a:solidFill>
                <a:latin typeface="Arial" panose="020B0604020202020204" pitchFamily="34" charset="0"/>
                <a:cs typeface="Arial" panose="020B0604020202020204" pitchFamily="34" charset="0"/>
              </a:rPr>
              <a:t>And Joshua discomfited Amalek and his people with the edge of the sword.</a:t>
            </a:r>
            <a:endParaRPr lang="en-US" b="0" i="0" dirty="0">
              <a:solidFill>
                <a:schemeClr val="bg1"/>
              </a:solidFill>
              <a:effectLst/>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1B3F2782-DA3E-44F8-BCA3-918E9D169AE9}"/>
              </a:ext>
            </a:extLst>
          </p:cNvPr>
          <p:cNvSpPr/>
          <p:nvPr/>
        </p:nvSpPr>
        <p:spPr>
          <a:xfrm>
            <a:off x="1114267" y="985522"/>
            <a:ext cx="2209259" cy="400110"/>
          </a:xfrm>
          <a:prstGeom prst="rect">
            <a:avLst/>
          </a:prstGeom>
        </p:spPr>
        <p:txBody>
          <a:bodyPr wrap="none">
            <a:spAutoFit/>
          </a:bodyPr>
          <a:lstStyle/>
          <a:p>
            <a:pPr fontAlgn="base"/>
            <a:r>
              <a:rPr lang="en-US" sz="2000" b="1" dirty="0">
                <a:solidFill>
                  <a:schemeClr val="bg1"/>
                </a:solidFill>
                <a:latin typeface="Arial" panose="020B0604020202020204" pitchFamily="34" charset="0"/>
                <a:cs typeface="Arial" panose="020B0604020202020204" pitchFamily="34" charset="0"/>
              </a:rPr>
              <a:t>Exodus 17:12-13</a:t>
            </a:r>
            <a:endParaRPr lang="en-US" sz="2000" b="1" dirty="0">
              <a:solidFill>
                <a:schemeClr val="bg1"/>
              </a:solidFill>
              <a:effectLst/>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AB43B146-11AD-4E80-B72F-A2D2319F44EC}"/>
              </a:ext>
            </a:extLst>
          </p:cNvPr>
          <p:cNvSpPr/>
          <p:nvPr/>
        </p:nvSpPr>
        <p:spPr>
          <a:xfrm>
            <a:off x="1114267" y="2782669"/>
            <a:ext cx="9918494" cy="361637"/>
          </a:xfrm>
          <a:prstGeom prst="rect">
            <a:avLst/>
          </a:prstGeom>
        </p:spPr>
        <p:txBody>
          <a:bodyPr wrap="square">
            <a:spAutoFit/>
          </a:bodyPr>
          <a:lstStyle/>
          <a:p>
            <a:pPr algn="just"/>
            <a:r>
              <a:rPr lang="en-US" sz="1750" b="1" dirty="0">
                <a:solidFill>
                  <a:schemeClr val="bg1"/>
                </a:solidFill>
                <a:latin typeface="Arial" panose="020B0604020202020204" pitchFamily="34" charset="0"/>
                <a:cs typeface="Arial" panose="020B0604020202020204" pitchFamily="34" charset="0"/>
              </a:rPr>
              <a:t>How long would you be able to hold the Bibles up if someone else supported your arms?</a:t>
            </a:r>
          </a:p>
        </p:txBody>
      </p:sp>
      <p:sp>
        <p:nvSpPr>
          <p:cNvPr id="6" name="Rectangle 5">
            <a:extLst>
              <a:ext uri="{FF2B5EF4-FFF2-40B4-BE49-F238E27FC236}">
                <a16:creationId xmlns:a16="http://schemas.microsoft.com/office/drawing/2014/main" id="{5A8E3BC8-F776-4ED8-8C23-10F5D06A39B2}"/>
              </a:ext>
            </a:extLst>
          </p:cNvPr>
          <p:cNvSpPr/>
          <p:nvPr/>
        </p:nvSpPr>
        <p:spPr>
          <a:xfrm>
            <a:off x="2058647" y="3713695"/>
            <a:ext cx="8029733" cy="830997"/>
          </a:xfrm>
          <a:prstGeom prst="rect">
            <a:avLst/>
          </a:prstGeom>
        </p:spPr>
        <p:txBody>
          <a:bodyPr wrap="square">
            <a:spAutoFit/>
          </a:bodyPr>
          <a:lstStyle/>
          <a:p>
            <a:pPr algn="ctr"/>
            <a:r>
              <a:rPr lang="en-US" sz="2400" b="1" dirty="0">
                <a:solidFill>
                  <a:schemeClr val="accent5">
                    <a:lumMod val="50000"/>
                  </a:schemeClr>
                </a:solidFill>
                <a:latin typeface="Mongolian Baiti" panose="03000500000000000000" pitchFamily="66" charset="0"/>
                <a:cs typeface="Mongolian Baiti" panose="03000500000000000000" pitchFamily="66" charset="0"/>
              </a:rPr>
              <a:t>Because Aaron and Hur supported the arms of the prophet, what was the outcome of the battle?</a:t>
            </a:r>
          </a:p>
        </p:txBody>
      </p:sp>
    </p:spTree>
    <p:extLst>
      <p:ext uri="{BB962C8B-B14F-4D97-AF65-F5344CB8AC3E}">
        <p14:creationId xmlns:p14="http://schemas.microsoft.com/office/powerpoint/2010/main" val="240287354"/>
      </p:ext>
    </p:extLst>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0"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800" decel="100000"/>
                                        <p:tgtEl>
                                          <p:spTgt spid="6"/>
                                        </p:tgtEl>
                                      </p:cBhvr>
                                    </p:animEffect>
                                    <p:anim calcmode="lin" valueType="num">
                                      <p:cBhvr>
                                        <p:cTn id="15" dur="800" decel="100000" fill="hold"/>
                                        <p:tgtEl>
                                          <p:spTgt spid="6"/>
                                        </p:tgtEl>
                                        <p:attrNameLst>
                                          <p:attrName>style.rotation</p:attrName>
                                        </p:attrNameLst>
                                      </p:cBhvr>
                                      <p:tavLst>
                                        <p:tav tm="0">
                                          <p:val>
                                            <p:fltVal val="-90"/>
                                          </p:val>
                                        </p:tav>
                                        <p:tav tm="100000">
                                          <p:val>
                                            <p:fltVal val="0"/>
                                          </p:val>
                                        </p:tav>
                                      </p:tavLst>
                                    </p:anim>
                                    <p:anim calcmode="lin" valueType="num">
                                      <p:cBhvr>
                                        <p:cTn id="16" dur="800" decel="100000" fill="hold"/>
                                        <p:tgtEl>
                                          <p:spTgt spid="6"/>
                                        </p:tgtEl>
                                        <p:attrNameLst>
                                          <p:attrName>ppt_x</p:attrName>
                                        </p:attrNameLst>
                                      </p:cBhvr>
                                      <p:tavLst>
                                        <p:tav tm="0">
                                          <p:val>
                                            <p:strVal val="#ppt_x+0.4"/>
                                          </p:val>
                                        </p:tav>
                                        <p:tav tm="100000">
                                          <p:val>
                                            <p:strVal val="#ppt_x-0.05"/>
                                          </p:val>
                                        </p:tav>
                                      </p:tavLst>
                                    </p:anim>
                                    <p:anim calcmode="lin" valueType="num">
                                      <p:cBhvr>
                                        <p:cTn id="17" dur="800" decel="100000" fill="hold"/>
                                        <p:tgtEl>
                                          <p:spTgt spid="6"/>
                                        </p:tgtEl>
                                        <p:attrNameLst>
                                          <p:attrName>ppt_y</p:attrName>
                                        </p:attrNameLst>
                                      </p:cBhvr>
                                      <p:tavLst>
                                        <p:tav tm="0">
                                          <p:val>
                                            <p:strVal val="#ppt_y-0.4"/>
                                          </p:val>
                                        </p:tav>
                                        <p:tav tm="100000">
                                          <p:val>
                                            <p:strVal val="#ppt_y+0.1"/>
                                          </p:val>
                                        </p:tav>
                                      </p:tavLst>
                                    </p:anim>
                                    <p:anim calcmode="lin" valueType="num">
                                      <p:cBhvr>
                                        <p:cTn id="18"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19"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rgbClr val="002060"/>
                </a:solidFill>
                <a:effectLst>
                  <a:outerShdw blurRad="38100" dist="38100" dir="2700000" algn="tl">
                    <a:srgbClr val="000000">
                      <a:alpha val="43137"/>
                    </a:srgbClr>
                  </a:outerShdw>
                </a:effectLst>
                <a:ea typeface="MS PMincho" panose="02020600040205080304" pitchFamily="18" charset="-128"/>
                <a:cs typeface="Microsoft Tai Le" panose="020B0502040204020203" pitchFamily="34" charset="0"/>
              </a:rPr>
              <a:t>LESSON 52</a:t>
            </a:r>
          </a:p>
        </p:txBody>
      </p:sp>
      <p:sp>
        <p:nvSpPr>
          <p:cNvPr id="2" name="Rectangle 1">
            <a:extLst>
              <a:ext uri="{FF2B5EF4-FFF2-40B4-BE49-F238E27FC236}">
                <a16:creationId xmlns:a16="http://schemas.microsoft.com/office/drawing/2014/main" id="{2B67D56B-03C1-4DFA-A490-C9CF89A69C7A}"/>
              </a:ext>
            </a:extLst>
          </p:cNvPr>
          <p:cNvSpPr/>
          <p:nvPr/>
        </p:nvSpPr>
        <p:spPr>
          <a:xfrm>
            <a:off x="2498360" y="2767280"/>
            <a:ext cx="7195279" cy="1323439"/>
          </a:xfrm>
          <a:prstGeom prst="rect">
            <a:avLst/>
          </a:prstGeom>
        </p:spPr>
        <p:txBody>
          <a:bodyPr wrap="square">
            <a:spAutoFit/>
          </a:bodyPr>
          <a:lstStyle/>
          <a:p>
            <a:pPr algn="ctr" fontAlgn="base"/>
            <a:r>
              <a:rPr lang="en-US" sz="4000" b="1" dirty="0">
                <a:solidFill>
                  <a:srgbClr val="002060"/>
                </a:solidFill>
                <a:latin typeface="Bahnschrift SemiBold SemiConden" panose="020B0502040204020203" pitchFamily="34" charset="0"/>
              </a:rPr>
              <a:t>“Jethro counsels Moses to delegate some responsibilities to others”</a:t>
            </a:r>
            <a:endParaRPr lang="en-US" sz="4000" b="1" dirty="0">
              <a:solidFill>
                <a:srgbClr val="002060"/>
              </a:solidFill>
              <a:effectLst/>
              <a:latin typeface="Bahnschrift SemiBold SemiConden" panose="020B0502040204020203" pitchFamily="34" charset="0"/>
            </a:endParaRPr>
          </a:p>
        </p:txBody>
      </p:sp>
      <p:sp>
        <p:nvSpPr>
          <p:cNvPr id="4" name="Rectangle 3">
            <a:extLst>
              <a:ext uri="{FF2B5EF4-FFF2-40B4-BE49-F238E27FC236}">
                <a16:creationId xmlns:a16="http://schemas.microsoft.com/office/drawing/2014/main" id="{F4B38AAE-0EF6-4DF3-AFCB-0D9C70518551}"/>
              </a:ext>
            </a:extLst>
          </p:cNvPr>
          <p:cNvSpPr/>
          <p:nvPr/>
        </p:nvSpPr>
        <p:spPr>
          <a:xfrm>
            <a:off x="1211597" y="968273"/>
            <a:ext cx="1468672" cy="400110"/>
          </a:xfrm>
          <a:prstGeom prst="rect">
            <a:avLst/>
          </a:prstGeom>
        </p:spPr>
        <p:txBody>
          <a:bodyPr wrap="none">
            <a:spAutoFit/>
          </a:bodyPr>
          <a:lstStyle/>
          <a:p>
            <a:pPr fontAlgn="base"/>
            <a:r>
              <a:rPr lang="en-US" sz="2000" b="1" dirty="0">
                <a:solidFill>
                  <a:schemeClr val="bg1"/>
                </a:solidFill>
                <a:latin typeface="Arial" panose="020B0604020202020204" pitchFamily="34" charset="0"/>
                <a:cs typeface="Arial" panose="020B0604020202020204" pitchFamily="34" charset="0"/>
              </a:rPr>
              <a:t>Exodus 18</a:t>
            </a:r>
            <a:endParaRPr lang="en-US" sz="2000" b="1"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9905572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invX="1"/>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A21660F-A656-42B0-9F56-0C4682DF2BA8}"/>
              </a:ext>
            </a:extLst>
          </p:cNvPr>
          <p:cNvSpPr/>
          <p:nvPr/>
        </p:nvSpPr>
        <p:spPr>
          <a:xfrm>
            <a:off x="1114270" y="4884909"/>
            <a:ext cx="2890535"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concerned Jethro?</a:t>
            </a:r>
          </a:p>
        </p:txBody>
      </p:sp>
      <p:sp>
        <p:nvSpPr>
          <p:cNvPr id="8" name="Rectangle 7">
            <a:extLst>
              <a:ext uri="{FF2B5EF4-FFF2-40B4-BE49-F238E27FC236}">
                <a16:creationId xmlns:a16="http://schemas.microsoft.com/office/drawing/2014/main" id="{85477E9A-3E25-4C92-B0F2-EE764EF117C3}"/>
              </a:ext>
            </a:extLst>
          </p:cNvPr>
          <p:cNvSpPr/>
          <p:nvPr/>
        </p:nvSpPr>
        <p:spPr>
          <a:xfrm>
            <a:off x="978311" y="1056669"/>
            <a:ext cx="2205547" cy="895128"/>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BA447390-61AF-4F8F-BC0C-5882C9791521}"/>
              </a:ext>
            </a:extLst>
          </p:cNvPr>
          <p:cNvSpPr/>
          <p:nvPr/>
        </p:nvSpPr>
        <p:spPr>
          <a:xfrm>
            <a:off x="984354" y="1403097"/>
            <a:ext cx="9728617" cy="3437614"/>
          </a:xfrm>
          <a:prstGeom prst="roundRect">
            <a:avLst/>
          </a:prstGeom>
          <a:solidFill>
            <a:srgbClr val="0BA2C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rgbClr val="002060"/>
                </a:solidFill>
                <a:effectLst>
                  <a:outerShdw blurRad="38100" dist="38100" dir="2700000" algn="tl">
                    <a:srgbClr val="000000">
                      <a:alpha val="43137"/>
                    </a:srgbClr>
                  </a:outerShdw>
                </a:effectLst>
                <a:ea typeface="MS PMincho" panose="02020600040205080304" pitchFamily="18" charset="-128"/>
                <a:cs typeface="Microsoft Tai Le" panose="020B0502040204020203" pitchFamily="34" charset="0"/>
              </a:rPr>
              <a:t>LESSON 52</a:t>
            </a:r>
          </a:p>
        </p:txBody>
      </p:sp>
      <p:sp>
        <p:nvSpPr>
          <p:cNvPr id="2" name="Rectangle 1">
            <a:extLst>
              <a:ext uri="{FF2B5EF4-FFF2-40B4-BE49-F238E27FC236}">
                <a16:creationId xmlns:a16="http://schemas.microsoft.com/office/drawing/2014/main" id="{EADEB46C-003A-45CE-A37D-C859C6F27B07}"/>
              </a:ext>
            </a:extLst>
          </p:cNvPr>
          <p:cNvSpPr/>
          <p:nvPr/>
        </p:nvSpPr>
        <p:spPr>
          <a:xfrm>
            <a:off x="1114270" y="1403097"/>
            <a:ext cx="9468786" cy="3416320"/>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13 </a:t>
            </a:r>
            <a:r>
              <a:rPr lang="en-US" dirty="0">
                <a:solidFill>
                  <a:schemeClr val="bg1"/>
                </a:solidFill>
                <a:latin typeface="Arial" panose="020B0604020202020204" pitchFamily="34" charset="0"/>
                <a:cs typeface="Arial" panose="020B0604020202020204" pitchFamily="34" charset="0"/>
              </a:rPr>
              <a:t>¶ And it came to pass on the morrow, that Moses sat to judge the people: and the people stood by Moses from the morning unto the evening.</a:t>
            </a:r>
          </a:p>
          <a:p>
            <a:pPr algn="just" fontAlgn="base"/>
            <a:r>
              <a:rPr lang="en-US" b="1" dirty="0">
                <a:solidFill>
                  <a:schemeClr val="bg1"/>
                </a:solidFill>
                <a:latin typeface="Arial" panose="020B0604020202020204" pitchFamily="34" charset="0"/>
                <a:cs typeface="Arial" panose="020B0604020202020204" pitchFamily="34" charset="0"/>
              </a:rPr>
              <a:t>14 </a:t>
            </a:r>
            <a:r>
              <a:rPr lang="en-US" dirty="0">
                <a:solidFill>
                  <a:schemeClr val="bg1"/>
                </a:solidFill>
                <a:latin typeface="Arial" panose="020B0604020202020204" pitchFamily="34" charset="0"/>
                <a:cs typeface="Arial" panose="020B0604020202020204" pitchFamily="34" charset="0"/>
              </a:rPr>
              <a:t>And when Moses’ father in law saw all that he did to the people, he said, What is this thing that thou doest to the people? why sittest thou thyself alone, and all the people stand by thee from morning unto even?</a:t>
            </a:r>
          </a:p>
          <a:p>
            <a:pPr algn="just" fontAlgn="base"/>
            <a:r>
              <a:rPr lang="en-US" b="1" dirty="0">
                <a:solidFill>
                  <a:schemeClr val="bg1"/>
                </a:solidFill>
                <a:latin typeface="Arial" panose="020B0604020202020204" pitchFamily="34" charset="0"/>
                <a:cs typeface="Arial" panose="020B0604020202020204" pitchFamily="34" charset="0"/>
              </a:rPr>
              <a:t>15 </a:t>
            </a:r>
            <a:r>
              <a:rPr lang="en-US" dirty="0">
                <a:solidFill>
                  <a:schemeClr val="bg1"/>
                </a:solidFill>
                <a:latin typeface="Arial" panose="020B0604020202020204" pitchFamily="34" charset="0"/>
                <a:cs typeface="Arial" panose="020B0604020202020204" pitchFamily="34" charset="0"/>
              </a:rPr>
              <a:t>And Moses said unto his father in law, Because the people come unto me to inquire of God:</a:t>
            </a:r>
          </a:p>
          <a:p>
            <a:pPr algn="just" fontAlgn="base"/>
            <a:r>
              <a:rPr lang="en-US" b="1" dirty="0">
                <a:solidFill>
                  <a:schemeClr val="bg1"/>
                </a:solidFill>
                <a:latin typeface="Arial" panose="020B0604020202020204" pitchFamily="34" charset="0"/>
                <a:cs typeface="Arial" panose="020B0604020202020204" pitchFamily="34" charset="0"/>
              </a:rPr>
              <a:t>16 </a:t>
            </a:r>
            <a:r>
              <a:rPr lang="en-US" dirty="0">
                <a:solidFill>
                  <a:schemeClr val="bg1"/>
                </a:solidFill>
                <a:latin typeface="Arial" panose="020B0604020202020204" pitchFamily="34" charset="0"/>
                <a:cs typeface="Arial" panose="020B0604020202020204" pitchFamily="34" charset="0"/>
              </a:rPr>
              <a:t>When they have a matter, they come unto me; and I judge between one and another, and I do make them know the statutes of God, and his laws.</a:t>
            </a:r>
          </a:p>
          <a:p>
            <a:pPr algn="just" fontAlgn="base"/>
            <a:r>
              <a:rPr lang="en-US" b="1" dirty="0">
                <a:solidFill>
                  <a:schemeClr val="bg1"/>
                </a:solidFill>
                <a:latin typeface="Arial" panose="020B0604020202020204" pitchFamily="34" charset="0"/>
                <a:cs typeface="Arial" panose="020B0604020202020204" pitchFamily="34" charset="0"/>
              </a:rPr>
              <a:t>17 </a:t>
            </a:r>
            <a:r>
              <a:rPr lang="en-US" dirty="0">
                <a:solidFill>
                  <a:schemeClr val="bg1"/>
                </a:solidFill>
                <a:latin typeface="Arial" panose="020B0604020202020204" pitchFamily="34" charset="0"/>
                <a:cs typeface="Arial" panose="020B0604020202020204" pitchFamily="34" charset="0"/>
              </a:rPr>
              <a:t>And Moses’ father in law said unto him, The thing that thou doest is not good.</a:t>
            </a:r>
          </a:p>
          <a:p>
            <a:pPr algn="just" fontAlgn="base"/>
            <a:r>
              <a:rPr lang="en-US" b="1" dirty="0">
                <a:solidFill>
                  <a:schemeClr val="bg1"/>
                </a:solidFill>
                <a:latin typeface="Arial" panose="020B0604020202020204" pitchFamily="34" charset="0"/>
                <a:cs typeface="Arial" panose="020B0604020202020204" pitchFamily="34" charset="0"/>
              </a:rPr>
              <a:t>18 </a:t>
            </a:r>
            <a:r>
              <a:rPr lang="en-US" dirty="0">
                <a:solidFill>
                  <a:schemeClr val="bg1"/>
                </a:solidFill>
                <a:latin typeface="Arial" panose="020B0604020202020204" pitchFamily="34" charset="0"/>
                <a:cs typeface="Arial" panose="020B0604020202020204" pitchFamily="34" charset="0"/>
              </a:rPr>
              <a:t>Thou wilt surely wear away, both thou, and this people that is with thee: for this thing is too heavy for thee; thou art not able to perform it thyself alone.</a:t>
            </a:r>
            <a:endParaRPr lang="en-US" b="0" i="0" dirty="0">
              <a:solidFill>
                <a:schemeClr val="bg1"/>
              </a:solidFill>
              <a:effectLst/>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10BD0FFF-5436-4DCB-A6B2-684FEAFF89A5}"/>
              </a:ext>
            </a:extLst>
          </p:cNvPr>
          <p:cNvSpPr/>
          <p:nvPr/>
        </p:nvSpPr>
        <p:spPr>
          <a:xfrm>
            <a:off x="1114270" y="1077963"/>
            <a:ext cx="2005677" cy="369332"/>
          </a:xfrm>
          <a:prstGeom prst="rect">
            <a:avLst/>
          </a:prstGeom>
        </p:spPr>
        <p:txBody>
          <a:bodyPr wrap="none">
            <a:spAutoFit/>
          </a:bodyPr>
          <a:lstStyle/>
          <a:p>
            <a:pPr fontAlgn="base"/>
            <a:r>
              <a:rPr lang="en-US" b="1" dirty="0">
                <a:solidFill>
                  <a:schemeClr val="bg1"/>
                </a:solidFill>
                <a:latin typeface="Arial" panose="020B0604020202020204" pitchFamily="34" charset="0"/>
                <a:cs typeface="Arial" panose="020B0604020202020204" pitchFamily="34" charset="0"/>
              </a:rPr>
              <a:t>Exodus 18:13-18</a:t>
            </a:r>
            <a:endParaRPr lang="en-US" b="1" dirty="0">
              <a:solidFill>
                <a:schemeClr val="bg1"/>
              </a:solidFill>
              <a:effectLst/>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DA2E8403-2789-4C70-AC66-05AC64BADEF3}"/>
              </a:ext>
            </a:extLst>
          </p:cNvPr>
          <p:cNvSpPr/>
          <p:nvPr/>
        </p:nvSpPr>
        <p:spPr>
          <a:xfrm>
            <a:off x="1114270" y="5319733"/>
            <a:ext cx="9468786"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Why was it a problem for Moses to attempt to judge every matter the people brought before him?</a:t>
            </a:r>
          </a:p>
        </p:txBody>
      </p:sp>
    </p:spTree>
    <p:extLst>
      <p:ext uri="{BB962C8B-B14F-4D97-AF65-F5344CB8AC3E}">
        <p14:creationId xmlns:p14="http://schemas.microsoft.com/office/powerpoint/2010/main" val="1273830987"/>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250" fill="hold"/>
                                        <p:tgtEl>
                                          <p:spTgt spid="5"/>
                                        </p:tgtEl>
                                        <p:attrNameLst>
                                          <p:attrName>ppt_x</p:attrName>
                                        </p:attrNameLst>
                                      </p:cBhvr>
                                      <p:tavLst>
                                        <p:tav tm="0">
                                          <p:val>
                                            <p:strVal val="1+#ppt_w/2"/>
                                          </p:val>
                                        </p:tav>
                                        <p:tav tm="100000">
                                          <p:val>
                                            <p:strVal val="#ppt_x"/>
                                          </p:val>
                                        </p:tav>
                                      </p:tavLst>
                                    </p:anim>
                                    <p:anim calcmode="lin" valueType="num">
                                      <p:cBhvr additive="base">
                                        <p:cTn id="8" dur="125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F60EF8A-C88F-47D5-878E-D449DC1DA45A}"/>
              </a:ext>
            </a:extLst>
          </p:cNvPr>
          <p:cNvSpPr/>
          <p:nvPr/>
        </p:nvSpPr>
        <p:spPr>
          <a:xfrm>
            <a:off x="1114266" y="4833877"/>
            <a:ext cx="9468786"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How does refusing to delegate hurt a leader? How does it hurt the people he or she is called to lead?</a:t>
            </a:r>
          </a:p>
        </p:txBody>
      </p:sp>
      <p:sp>
        <p:nvSpPr>
          <p:cNvPr id="8" name="Rectangle 7">
            <a:extLst>
              <a:ext uri="{FF2B5EF4-FFF2-40B4-BE49-F238E27FC236}">
                <a16:creationId xmlns:a16="http://schemas.microsoft.com/office/drawing/2014/main" id="{D04847E8-5DC4-46EB-9236-50BEA960CFCA}"/>
              </a:ext>
            </a:extLst>
          </p:cNvPr>
          <p:cNvSpPr/>
          <p:nvPr/>
        </p:nvSpPr>
        <p:spPr>
          <a:xfrm>
            <a:off x="974360" y="1077963"/>
            <a:ext cx="2145587" cy="746511"/>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5ACF535F-544A-4C53-9273-907C0A47A79F}"/>
              </a:ext>
            </a:extLst>
          </p:cNvPr>
          <p:cNvSpPr/>
          <p:nvPr/>
        </p:nvSpPr>
        <p:spPr>
          <a:xfrm>
            <a:off x="974360" y="1377792"/>
            <a:ext cx="9818557" cy="2857699"/>
          </a:xfrm>
          <a:prstGeom prst="roundRect">
            <a:avLst/>
          </a:prstGeom>
          <a:solidFill>
            <a:srgbClr val="0BA2C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rgbClr val="002060"/>
                </a:solidFill>
                <a:effectLst>
                  <a:outerShdw blurRad="38100" dist="38100" dir="2700000" algn="tl">
                    <a:srgbClr val="000000">
                      <a:alpha val="43137"/>
                    </a:srgbClr>
                  </a:outerShdw>
                </a:effectLst>
                <a:ea typeface="MS PMincho" panose="02020600040205080304" pitchFamily="18" charset="-128"/>
                <a:cs typeface="Microsoft Tai Le" panose="020B0502040204020203" pitchFamily="34" charset="0"/>
              </a:rPr>
              <a:t>LESSON 52</a:t>
            </a:r>
          </a:p>
        </p:txBody>
      </p:sp>
      <p:sp>
        <p:nvSpPr>
          <p:cNvPr id="2" name="Rectangle 1">
            <a:extLst>
              <a:ext uri="{FF2B5EF4-FFF2-40B4-BE49-F238E27FC236}">
                <a16:creationId xmlns:a16="http://schemas.microsoft.com/office/drawing/2014/main" id="{796C35FB-215C-4E30-BDC2-17B855FCC931}"/>
              </a:ext>
            </a:extLst>
          </p:cNvPr>
          <p:cNvSpPr/>
          <p:nvPr/>
        </p:nvSpPr>
        <p:spPr>
          <a:xfrm>
            <a:off x="1114267" y="1377792"/>
            <a:ext cx="9468787" cy="2862322"/>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19 </a:t>
            </a:r>
            <a:r>
              <a:rPr lang="en-US" dirty="0">
                <a:solidFill>
                  <a:schemeClr val="bg1"/>
                </a:solidFill>
                <a:latin typeface="Arial" panose="020B0604020202020204" pitchFamily="34" charset="0"/>
                <a:cs typeface="Arial" panose="020B0604020202020204" pitchFamily="34" charset="0"/>
              </a:rPr>
              <a:t>Hearken now unto my voice, I will give thee counsel, and God shall be with thee: Be thou for the people to God-ward, that thou mayest bring the causes unto God:</a:t>
            </a:r>
          </a:p>
          <a:p>
            <a:pPr algn="just" fontAlgn="base"/>
            <a:r>
              <a:rPr lang="en-US" b="1" dirty="0">
                <a:solidFill>
                  <a:schemeClr val="bg1"/>
                </a:solidFill>
                <a:latin typeface="Arial" panose="020B0604020202020204" pitchFamily="34" charset="0"/>
                <a:cs typeface="Arial" panose="020B0604020202020204" pitchFamily="34" charset="0"/>
              </a:rPr>
              <a:t>20 </a:t>
            </a:r>
            <a:r>
              <a:rPr lang="en-US" dirty="0">
                <a:solidFill>
                  <a:schemeClr val="bg1"/>
                </a:solidFill>
                <a:latin typeface="Arial" panose="020B0604020202020204" pitchFamily="34" charset="0"/>
                <a:cs typeface="Arial" panose="020B0604020202020204" pitchFamily="34" charset="0"/>
              </a:rPr>
              <a:t>And thou shalt teach them ordinances and laws, and shalt shew them the way wherein they must walk, and the work that they must do.</a:t>
            </a:r>
          </a:p>
          <a:p>
            <a:pPr algn="just" fontAlgn="base"/>
            <a:r>
              <a:rPr lang="en-US" b="1" dirty="0">
                <a:solidFill>
                  <a:schemeClr val="bg1"/>
                </a:solidFill>
                <a:latin typeface="Arial" panose="020B0604020202020204" pitchFamily="34" charset="0"/>
                <a:cs typeface="Arial" panose="020B0604020202020204" pitchFamily="34" charset="0"/>
              </a:rPr>
              <a:t>21 </a:t>
            </a:r>
            <a:r>
              <a:rPr lang="en-US" dirty="0">
                <a:solidFill>
                  <a:schemeClr val="bg1"/>
                </a:solidFill>
                <a:latin typeface="Arial" panose="020B0604020202020204" pitchFamily="34" charset="0"/>
                <a:cs typeface="Arial" panose="020B0604020202020204" pitchFamily="34" charset="0"/>
              </a:rPr>
              <a:t>Moreover thou shalt provide out of all the people able men, such as fear God, men of truth, hating covetousness; and place such over them, to be rulers of thousands, and rulers of hundreds, rulers of fifties, and rulers of tens:</a:t>
            </a:r>
          </a:p>
          <a:p>
            <a:pPr algn="just" fontAlgn="base"/>
            <a:r>
              <a:rPr lang="en-US" b="1" dirty="0">
                <a:solidFill>
                  <a:schemeClr val="bg1"/>
                </a:solidFill>
                <a:latin typeface="Arial" panose="020B0604020202020204" pitchFamily="34" charset="0"/>
                <a:cs typeface="Arial" panose="020B0604020202020204" pitchFamily="34" charset="0"/>
              </a:rPr>
              <a:t>22 </a:t>
            </a:r>
            <a:r>
              <a:rPr lang="en-US" dirty="0">
                <a:solidFill>
                  <a:schemeClr val="bg1"/>
                </a:solidFill>
                <a:latin typeface="Arial" panose="020B0604020202020204" pitchFamily="34" charset="0"/>
                <a:cs typeface="Arial" panose="020B0604020202020204" pitchFamily="34" charset="0"/>
              </a:rPr>
              <a:t>And let them judge the people at all seasons: and it shall be, that every great matter they shall bring unto thee, but every small matter they shall judge: so shall it be easier for thyself, and they shall bear the burden with thee.</a:t>
            </a:r>
            <a:endParaRPr lang="en-US" b="0" i="0" dirty="0">
              <a:solidFill>
                <a:schemeClr val="bg1"/>
              </a:solidFill>
              <a:effectLst/>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B03FBB1C-A397-488E-BF03-E82A61FD8BB3}"/>
              </a:ext>
            </a:extLst>
          </p:cNvPr>
          <p:cNvSpPr/>
          <p:nvPr/>
        </p:nvSpPr>
        <p:spPr>
          <a:xfrm>
            <a:off x="1114270" y="1077963"/>
            <a:ext cx="2005677" cy="369332"/>
          </a:xfrm>
          <a:prstGeom prst="rect">
            <a:avLst/>
          </a:prstGeom>
        </p:spPr>
        <p:txBody>
          <a:bodyPr wrap="none">
            <a:spAutoFit/>
          </a:bodyPr>
          <a:lstStyle/>
          <a:p>
            <a:pPr fontAlgn="base"/>
            <a:r>
              <a:rPr lang="en-US" b="1" dirty="0">
                <a:solidFill>
                  <a:schemeClr val="bg1"/>
                </a:solidFill>
                <a:latin typeface="Arial" panose="020B0604020202020204" pitchFamily="34" charset="0"/>
                <a:cs typeface="Arial" panose="020B0604020202020204" pitchFamily="34" charset="0"/>
              </a:rPr>
              <a:t>Exodus 18:19-22</a:t>
            </a:r>
            <a:endParaRPr lang="en-US" b="1" dirty="0">
              <a:solidFill>
                <a:schemeClr val="bg1"/>
              </a:solidFill>
              <a:effectLst/>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2FF784DA-3E7C-450C-8B2C-F768A6D9EA07}"/>
              </a:ext>
            </a:extLst>
          </p:cNvPr>
          <p:cNvSpPr/>
          <p:nvPr/>
        </p:nvSpPr>
        <p:spPr>
          <a:xfrm>
            <a:off x="1114266" y="4350018"/>
            <a:ext cx="8074703"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was Jethro’s solution? How would it help ease Moses’s burdens?</a:t>
            </a:r>
          </a:p>
        </p:txBody>
      </p:sp>
    </p:spTree>
    <p:extLst>
      <p:ext uri="{BB962C8B-B14F-4D97-AF65-F5344CB8AC3E}">
        <p14:creationId xmlns:p14="http://schemas.microsoft.com/office/powerpoint/2010/main" val="3289461636"/>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1000" fill="hold"/>
                                        <p:tgtEl>
                                          <p:spTgt spid="6"/>
                                        </p:tgtEl>
                                        <p:attrNameLst>
                                          <p:attrName>ppt_w</p:attrName>
                                        </p:attrNameLst>
                                      </p:cBhvr>
                                      <p:tavLst>
                                        <p:tav tm="0">
                                          <p:val>
                                            <p:fltVal val="0"/>
                                          </p:val>
                                        </p:tav>
                                        <p:tav tm="100000">
                                          <p:val>
                                            <p:strVal val="#ppt_w"/>
                                          </p:val>
                                        </p:tav>
                                      </p:tavLst>
                                    </p:anim>
                                    <p:anim calcmode="lin" valueType="num">
                                      <p:cBhvr>
                                        <p:cTn id="13" dur="1000" fill="hold"/>
                                        <p:tgtEl>
                                          <p:spTgt spid="6"/>
                                        </p:tgtEl>
                                        <p:attrNameLst>
                                          <p:attrName>ppt_h</p:attrName>
                                        </p:attrNameLst>
                                      </p:cBhvr>
                                      <p:tavLst>
                                        <p:tav tm="0">
                                          <p:val>
                                            <p:fltVal val="0"/>
                                          </p:val>
                                        </p:tav>
                                        <p:tav tm="100000">
                                          <p:val>
                                            <p:strVal val="#ppt_h"/>
                                          </p:val>
                                        </p:tav>
                                      </p:tavLst>
                                    </p:anim>
                                    <p:anim calcmode="lin" valueType="num">
                                      <p:cBhvr>
                                        <p:cTn id="14" dur="1000" fill="hold"/>
                                        <p:tgtEl>
                                          <p:spTgt spid="6"/>
                                        </p:tgtEl>
                                        <p:attrNameLst>
                                          <p:attrName>style.rotation</p:attrName>
                                        </p:attrNameLst>
                                      </p:cBhvr>
                                      <p:tavLst>
                                        <p:tav tm="0">
                                          <p:val>
                                            <p:fltVal val="90"/>
                                          </p:val>
                                        </p:tav>
                                        <p:tav tm="100000">
                                          <p:val>
                                            <p:fltVal val="0"/>
                                          </p:val>
                                        </p:tav>
                                      </p:tavLst>
                                    </p:anim>
                                    <p:animEffect transition="in" filter="fade">
                                      <p:cBhvr>
                                        <p:cTn id="15"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rgbClr val="002060"/>
                </a:solidFill>
                <a:effectLst>
                  <a:outerShdw blurRad="38100" dist="38100" dir="2700000" algn="tl">
                    <a:srgbClr val="000000">
                      <a:alpha val="43137"/>
                    </a:srgbClr>
                  </a:outerShdw>
                </a:effectLst>
                <a:ea typeface="MS PMincho" panose="02020600040205080304" pitchFamily="18" charset="-128"/>
                <a:cs typeface="Microsoft Tai Le" panose="020B0502040204020203" pitchFamily="34" charset="0"/>
              </a:rPr>
              <a:t>LESSON 52</a:t>
            </a:r>
          </a:p>
        </p:txBody>
      </p:sp>
      <p:sp>
        <p:nvSpPr>
          <p:cNvPr id="2" name="Rectangle 1">
            <a:extLst>
              <a:ext uri="{FF2B5EF4-FFF2-40B4-BE49-F238E27FC236}">
                <a16:creationId xmlns:a16="http://schemas.microsoft.com/office/drawing/2014/main" id="{A89B45E5-3464-4CDD-8571-35DDE6D183CF}"/>
              </a:ext>
            </a:extLst>
          </p:cNvPr>
          <p:cNvSpPr/>
          <p:nvPr/>
        </p:nvSpPr>
        <p:spPr>
          <a:xfrm>
            <a:off x="1936229" y="2644170"/>
            <a:ext cx="8319541" cy="1569660"/>
          </a:xfrm>
          <a:prstGeom prst="rect">
            <a:avLst/>
          </a:prstGeom>
        </p:spPr>
        <p:txBody>
          <a:bodyPr wrap="square">
            <a:spAutoFit/>
          </a:bodyPr>
          <a:lstStyle/>
          <a:p>
            <a:pPr algn="ctr" fontAlgn="base"/>
            <a:r>
              <a:rPr lang="en-US" sz="4800" b="1" dirty="0">
                <a:solidFill>
                  <a:srgbClr val="002060"/>
                </a:solidFill>
                <a:latin typeface="Bahnschrift SemiBold SemiConden" panose="020B0502040204020203" pitchFamily="34" charset="0"/>
              </a:rPr>
              <a:t>“The Lord prepares the Israelites to make a covenant with Him”</a:t>
            </a:r>
            <a:endParaRPr lang="en-US" sz="4800" b="1" dirty="0">
              <a:solidFill>
                <a:srgbClr val="002060"/>
              </a:solidFill>
              <a:effectLst/>
              <a:latin typeface="Bahnschrift SemiBold SemiConden" panose="020B0502040204020203" pitchFamily="34" charset="0"/>
            </a:endParaRPr>
          </a:p>
        </p:txBody>
      </p:sp>
      <p:sp>
        <p:nvSpPr>
          <p:cNvPr id="4" name="Rectangle 3">
            <a:extLst>
              <a:ext uri="{FF2B5EF4-FFF2-40B4-BE49-F238E27FC236}">
                <a16:creationId xmlns:a16="http://schemas.microsoft.com/office/drawing/2014/main" id="{532F417B-453A-4A85-B5CB-080C53D9D23C}"/>
              </a:ext>
            </a:extLst>
          </p:cNvPr>
          <p:cNvSpPr/>
          <p:nvPr/>
        </p:nvSpPr>
        <p:spPr>
          <a:xfrm>
            <a:off x="1292847" y="968273"/>
            <a:ext cx="1468672" cy="400110"/>
          </a:xfrm>
          <a:prstGeom prst="rect">
            <a:avLst/>
          </a:prstGeom>
        </p:spPr>
        <p:txBody>
          <a:bodyPr wrap="none">
            <a:spAutoFit/>
          </a:bodyPr>
          <a:lstStyle/>
          <a:p>
            <a:pPr fontAlgn="base"/>
            <a:r>
              <a:rPr lang="en-US" sz="2000" b="1" dirty="0">
                <a:solidFill>
                  <a:schemeClr val="bg1"/>
                </a:solidFill>
                <a:latin typeface="Arial" panose="020B0604020202020204" pitchFamily="34" charset="0"/>
                <a:cs typeface="Arial" panose="020B0604020202020204" pitchFamily="34" charset="0"/>
              </a:rPr>
              <a:t>Exodus 19</a:t>
            </a:r>
            <a:endParaRPr lang="en-US" sz="2000" b="1"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4073133"/>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8D1E14"/>
      </a:dk2>
      <a:lt2>
        <a:srgbClr val="FF744E"/>
      </a:lt2>
      <a:accent1>
        <a:srgbClr val="E9B758"/>
      </a:accent1>
      <a:accent2>
        <a:srgbClr val="FE8943"/>
      </a:accent2>
      <a:accent3>
        <a:srgbClr val="AEA27C"/>
      </a:accent3>
      <a:accent4>
        <a:srgbClr val="90B46E"/>
      </a:accent4>
      <a:accent5>
        <a:srgbClr val="71AEC1"/>
      </a:accent5>
      <a:accent6>
        <a:srgbClr val="C98DE7"/>
      </a:accent6>
      <a:hlink>
        <a:srgbClr val="FF7A22"/>
      </a:hlink>
      <a:folHlink>
        <a:srgbClr val="FDCD86"/>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88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2000"/>
                <a:satMod val="150000"/>
                <a:lumMod val="15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14971C58-AB76-4A2A-B231-5F8CA03CF49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Circuit</Template>
  <TotalTime>0</TotalTime>
  <Words>501</Words>
  <Application>Microsoft Office PowerPoint</Application>
  <PresentationFormat>Widescreen</PresentationFormat>
  <Paragraphs>92</Paragraphs>
  <Slides>16</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16</vt:i4>
      </vt:variant>
    </vt:vector>
  </HeadingPairs>
  <TitlesOfParts>
    <vt:vector size="26" baseType="lpstr">
      <vt:lpstr>MingLiU-ExtB</vt:lpstr>
      <vt:lpstr>Arial</vt:lpstr>
      <vt:lpstr>Bahnschrift SemiBold SemiConden</vt:lpstr>
      <vt:lpstr>Calibri</vt:lpstr>
      <vt:lpstr>Constantia</vt:lpstr>
      <vt:lpstr>Mongolian Baiti</vt:lpstr>
      <vt:lpstr>Palatino</vt:lpstr>
      <vt:lpstr>Tw Cen MT</vt:lpstr>
      <vt:lpstr>Wingdings 3</vt:lpstr>
      <vt:lpstr>Circuit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plan of Salvation</dc:title>
  <dc:creator>Ronald Esquerra</dc:creator>
  <cp:lastModifiedBy>Ronald Esquerra</cp:lastModifiedBy>
  <cp:revision>4359</cp:revision>
  <dcterms:created xsi:type="dcterms:W3CDTF">2018-08-29T04:26:39Z</dcterms:created>
  <dcterms:modified xsi:type="dcterms:W3CDTF">2019-03-23T19:15:44Z</dcterms:modified>
</cp:coreProperties>
</file>