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FFD757"/>
    <a:srgbClr val="0BA2C5"/>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8" d="100"/>
          <a:sy n="68" d="100"/>
        </p:scale>
        <p:origin x="96"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3/19/2019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997ni1xcmK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MingLiU_HKSCS-ExtB" panose="02020500000000000000" pitchFamily="18" charset="-12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D7EC17-1FA3-4FA9-9636-B5927CC54304}"/>
              </a:ext>
            </a:extLst>
          </p:cNvPr>
          <p:cNvSpPr/>
          <p:nvPr/>
        </p:nvSpPr>
        <p:spPr>
          <a:xfrm>
            <a:off x="6940442" y="-937761"/>
            <a:ext cx="93638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have happened if the Israelites had chosen not to put blood around their doors as the Lord had commanded?</a:t>
            </a:r>
          </a:p>
        </p:txBody>
      </p:sp>
      <p:sp>
        <p:nvSpPr>
          <p:cNvPr id="9" name="Rectangle 8">
            <a:extLst>
              <a:ext uri="{FF2B5EF4-FFF2-40B4-BE49-F238E27FC236}">
                <a16:creationId xmlns:a16="http://schemas.microsoft.com/office/drawing/2014/main" id="{C0AD9F14-AE29-4A40-BDE7-2B2EC2638192}"/>
              </a:ext>
            </a:extLst>
          </p:cNvPr>
          <p:cNvSpPr/>
          <p:nvPr/>
        </p:nvSpPr>
        <p:spPr>
          <a:xfrm>
            <a:off x="1049309" y="839643"/>
            <a:ext cx="1738861" cy="74651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211BDF5-442C-4345-B54A-66698542D97F}"/>
              </a:ext>
            </a:extLst>
          </p:cNvPr>
          <p:cNvSpPr/>
          <p:nvPr/>
        </p:nvSpPr>
        <p:spPr>
          <a:xfrm>
            <a:off x="1049309" y="1225374"/>
            <a:ext cx="9363856" cy="646331"/>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2" name="Rectangle 1">
            <a:extLst>
              <a:ext uri="{FF2B5EF4-FFF2-40B4-BE49-F238E27FC236}">
                <a16:creationId xmlns:a16="http://schemas.microsoft.com/office/drawing/2014/main" id="{502A9959-BF8C-496C-93DB-F0BECEEBD2FD}"/>
              </a:ext>
            </a:extLst>
          </p:cNvPr>
          <p:cNvSpPr/>
          <p:nvPr/>
        </p:nvSpPr>
        <p:spPr>
          <a:xfrm>
            <a:off x="1049309" y="1225374"/>
            <a:ext cx="936385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children of Israel went away, and did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commanded Moses and Aaron, so did they.</a:t>
            </a:r>
          </a:p>
        </p:txBody>
      </p:sp>
      <p:sp>
        <p:nvSpPr>
          <p:cNvPr id="4" name="Rectangle 3">
            <a:extLst>
              <a:ext uri="{FF2B5EF4-FFF2-40B4-BE49-F238E27FC236}">
                <a16:creationId xmlns:a16="http://schemas.microsoft.com/office/drawing/2014/main" id="{96896047-B97D-482C-AE99-594F91EA348D}"/>
              </a:ext>
            </a:extLst>
          </p:cNvPr>
          <p:cNvSpPr/>
          <p:nvPr/>
        </p:nvSpPr>
        <p:spPr>
          <a:xfrm>
            <a:off x="1049312" y="871032"/>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12:28</a:t>
            </a:r>
          </a:p>
        </p:txBody>
      </p:sp>
      <p:sp>
        <p:nvSpPr>
          <p:cNvPr id="6" name="Rectangle 5">
            <a:extLst>
              <a:ext uri="{FF2B5EF4-FFF2-40B4-BE49-F238E27FC236}">
                <a16:creationId xmlns:a16="http://schemas.microsoft.com/office/drawing/2014/main" id="{DBC9A4A0-0CEB-4B9D-8EF7-415548B160FC}"/>
              </a:ext>
            </a:extLst>
          </p:cNvPr>
          <p:cNvSpPr/>
          <p:nvPr/>
        </p:nvSpPr>
        <p:spPr>
          <a:xfrm>
            <a:off x="1049311" y="2862404"/>
            <a:ext cx="93638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 Israelites’ example about what we must do to apply the atoning blood of Jesus Christ in our lives?</a:t>
            </a:r>
          </a:p>
        </p:txBody>
      </p:sp>
      <p:sp>
        <p:nvSpPr>
          <p:cNvPr id="7" name="Rectangle 6">
            <a:extLst>
              <a:ext uri="{FF2B5EF4-FFF2-40B4-BE49-F238E27FC236}">
                <a16:creationId xmlns:a16="http://schemas.microsoft.com/office/drawing/2014/main" id="{D7A9DC14-4B24-4492-96E0-C0E911087F00}"/>
              </a:ext>
            </a:extLst>
          </p:cNvPr>
          <p:cNvSpPr/>
          <p:nvPr/>
        </p:nvSpPr>
        <p:spPr>
          <a:xfrm>
            <a:off x="1049311" y="3640692"/>
            <a:ext cx="875425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apply the atoning blood of Jesus Christ through repentance and obedience.</a:t>
            </a:r>
          </a:p>
        </p:txBody>
      </p:sp>
    </p:spTree>
    <p:extLst>
      <p:ext uri="{BB962C8B-B14F-4D97-AF65-F5344CB8AC3E}">
        <p14:creationId xmlns:p14="http://schemas.microsoft.com/office/powerpoint/2010/main" val="304850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grpId="0" nodeType="clickEffect">
                                  <p:stCondLst>
                                    <p:cond delay="0"/>
                                  </p:stCondLst>
                                  <p:childTnLst>
                                    <p:animMotion origin="layout" path="M 4.79167E-6 0.01389 C -0.00925 -0.00093 -0.04089 -0.01598 -0.05235 -0.01598 C -0.12266 -0.01598 -0.19532 0.21389 -0.19532 0.44375 C -0.19532 0.32777 -0.23165 0.21389 -0.26563 0.21389 C -0.30196 0.21389 -0.33594 0.32963 -0.33594 0.44375 C -0.33594 0.38657 -0.35404 0.32777 -0.37227 0.32777 C -0.39037 0.32777 -0.4086 0.38495 -0.4086 0.44375 C -0.4086 0.41435 -0.41784 0.38657 -0.4267 0.38657 C -0.43581 0.38657 -0.44467 0.41597 -0.44467 0.44375 C -0.44467 0.4287 -0.44909 0.41435 -0.45378 0.41435 C -0.45625 0.41435 -0.46303 0.42916 -0.46303 0.44375 C -0.46303 0.43634 -0.46537 0.4287 -0.46745 0.4287 C -0.46745 0.42708 -0.47188 0.43588 -0.47188 0.44375 C -0.47188 0.43981 -0.47188 0.43634 -0.47422 0.43634 C -0.47422 0.43819 -0.47657 0.44027 -0.47657 0.44375 C -0.47657 0.44189 -0.47657 0.43981 -0.47657 0.43819 C -0.47891 0.43819 -0.47891 0.43981 -0.47891 0.44189 C -0.48125 0.44189 -0.48125 0.44027 -0.48125 0.43819 C -0.4836 0.43819 -0.4836 0.43981 -0.4836 0.44189 " pathEditMode="relative" rAng="0" ptsTypes="AAAAAAAAAAAAAAAAAAA">
                                      <p:cBhvr>
                                        <p:cTn id="6" dur="2750" fill="hold"/>
                                        <p:tgtEl>
                                          <p:spTgt spid="5"/>
                                        </p:tgtEl>
                                        <p:attrNameLst>
                                          <p:attrName>ppt_x</p:attrName>
                                          <p:attrName>ppt_y</p:attrName>
                                        </p:attrNameLst>
                                      </p:cBhvr>
                                      <p:rCtr x="-24180" y="20000"/>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anim calcmode="lin" valueType="num">
                                      <p:cBhvr>
                                        <p:cTn id="20" dur="1500" fill="hold"/>
                                        <p:tgtEl>
                                          <p:spTgt spid="7"/>
                                        </p:tgtEl>
                                        <p:attrNameLst>
                                          <p:attrName>ppt_x</p:attrName>
                                        </p:attrNameLst>
                                      </p:cBhvr>
                                      <p:tavLst>
                                        <p:tav tm="0">
                                          <p:val>
                                            <p:strVal val="#ppt_x"/>
                                          </p:val>
                                        </p:tav>
                                        <p:tav tm="100000">
                                          <p:val>
                                            <p:strVal val="#ppt_x"/>
                                          </p:val>
                                        </p:tav>
                                      </p:tavLst>
                                    </p:anim>
                                    <p:anim calcmode="lin" valueType="num">
                                      <p:cBhvr>
                                        <p:cTn id="21"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956376-5F89-4C34-8BA8-631C8627FABC}"/>
              </a:ext>
            </a:extLst>
          </p:cNvPr>
          <p:cNvSpPr/>
          <p:nvPr/>
        </p:nvSpPr>
        <p:spPr>
          <a:xfrm>
            <a:off x="1429062" y="4051144"/>
            <a:ext cx="2098623" cy="835649"/>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8F3F545-B460-4F56-8449-CB4A6576AABC}"/>
              </a:ext>
            </a:extLst>
          </p:cNvPr>
          <p:cNvSpPr/>
          <p:nvPr/>
        </p:nvSpPr>
        <p:spPr>
          <a:xfrm>
            <a:off x="1429062" y="4484773"/>
            <a:ext cx="9124014" cy="147732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0F85D1A-90C5-4A97-87F1-6125398B45A4}"/>
              </a:ext>
            </a:extLst>
          </p:cNvPr>
          <p:cNvSpPr/>
          <p:nvPr/>
        </p:nvSpPr>
        <p:spPr>
          <a:xfrm>
            <a:off x="1798820" y="1152939"/>
            <a:ext cx="7959777" cy="258532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2" name="Rectangle 1">
            <a:extLst>
              <a:ext uri="{FF2B5EF4-FFF2-40B4-BE49-F238E27FC236}">
                <a16:creationId xmlns:a16="http://schemas.microsoft.com/office/drawing/2014/main" id="{8A07E76E-A018-4663-86E2-0C446431EF0E}"/>
              </a:ext>
            </a:extLst>
          </p:cNvPr>
          <p:cNvSpPr/>
          <p:nvPr/>
        </p:nvSpPr>
        <p:spPr>
          <a:xfrm>
            <a:off x="3527685" y="1152939"/>
            <a:ext cx="6096000" cy="2585323"/>
          </a:xfrm>
          <a:prstGeom prst="rect">
            <a:avLst/>
          </a:prstGeom>
        </p:spPr>
        <p:txBody>
          <a:bodyPr>
            <a:spAutoFit/>
          </a:bodyPr>
          <a:lstStyle/>
          <a:p>
            <a:pPr algn="just" fontAlgn="base"/>
            <a:r>
              <a:rPr lang="en-US" dirty="0">
                <a:solidFill>
                  <a:schemeClr val="bg1"/>
                </a:solidFill>
                <a:latin typeface="Arial" panose="020B0604020202020204" pitchFamily="34" charset="0"/>
                <a:cs typeface="Arial" panose="020B0604020202020204" pitchFamily="34" charset="0"/>
              </a:rPr>
              <a:t>“Repentance and obedience are absolutely essential for the Atonement to work its complete miracle in your life. …</a:t>
            </a:r>
          </a:p>
          <a:p>
            <a:pPr algn="just" fontAlgn="base"/>
            <a:r>
              <a:rPr lang="en-US" dirty="0">
                <a:solidFill>
                  <a:schemeClr val="bg1"/>
                </a:solidFill>
                <a:latin typeface="Arial" panose="020B0604020202020204" pitchFamily="34" charset="0"/>
                <a:cs typeface="Arial" panose="020B0604020202020204" pitchFamily="34" charset="0"/>
              </a:rPr>
              <a:t>“The Atonement was a selfless act of infinite, eternal consequence. … Through it the Savior broke the bonds of death. … It opens the gates to exaltation for all who qualify for forgiveness through repentance and obedience” (Richard G. Scott, “The Atonement Can Secure Your Peace and Happiness,”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2006, 42).</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2050" name="Picture 2" descr="Richard G. Scott">
            <a:extLst>
              <a:ext uri="{FF2B5EF4-FFF2-40B4-BE49-F238E27FC236}">
                <a16:creationId xmlns:a16="http://schemas.microsoft.com/office/drawing/2014/main" id="{EBE8F7B5-9EF2-480A-A6E9-2FB9A079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392" y="1343303"/>
            <a:ext cx="1395752" cy="1856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26D9D8-2E99-4815-80E8-EB10CE0F3FD9}"/>
              </a:ext>
            </a:extLst>
          </p:cNvPr>
          <p:cNvSpPr/>
          <p:nvPr/>
        </p:nvSpPr>
        <p:spPr>
          <a:xfrm>
            <a:off x="1993205" y="3165925"/>
            <a:ext cx="139172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Richard G. Scott</a:t>
            </a:r>
            <a:endParaRPr lang="en-US" sz="1200" b="1" dirty="0"/>
          </a:p>
        </p:txBody>
      </p:sp>
      <p:sp>
        <p:nvSpPr>
          <p:cNvPr id="5" name="Rectangle 4">
            <a:extLst>
              <a:ext uri="{FF2B5EF4-FFF2-40B4-BE49-F238E27FC236}">
                <a16:creationId xmlns:a16="http://schemas.microsoft.com/office/drawing/2014/main" id="{1179F59B-475A-4C9F-B35E-F643D7A10995}"/>
              </a:ext>
            </a:extLst>
          </p:cNvPr>
          <p:cNvSpPr/>
          <p:nvPr/>
        </p:nvSpPr>
        <p:spPr>
          <a:xfrm>
            <a:off x="1429062" y="4484773"/>
            <a:ext cx="912401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 And it came to pass, that at midnight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smote all the firstborn in the land of Egypt, from the firstborn of Pharaoh that sat on his throne unto the firstborn of the captive that was in the dungeon; and all the firstborn of cattle.</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Pharaoh rose up in the night, he, and all his servants, and all the Egyptians; and there was a great cry in Egypt; for there was not a house where there was not one dead.</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A613287-99FC-46DC-9982-FEFA73FD4E4D}"/>
              </a:ext>
            </a:extLst>
          </p:cNvPr>
          <p:cNvSpPr/>
          <p:nvPr/>
        </p:nvSpPr>
        <p:spPr>
          <a:xfrm>
            <a:off x="1429062" y="4111931"/>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12:29-30</a:t>
            </a:r>
          </a:p>
        </p:txBody>
      </p:sp>
    </p:spTree>
    <p:extLst>
      <p:ext uri="{BB962C8B-B14F-4D97-AF65-F5344CB8AC3E}">
        <p14:creationId xmlns:p14="http://schemas.microsoft.com/office/powerpoint/2010/main" val="24956426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2" name="Rectangle 1">
            <a:extLst>
              <a:ext uri="{FF2B5EF4-FFF2-40B4-BE49-F238E27FC236}">
                <a16:creationId xmlns:a16="http://schemas.microsoft.com/office/drawing/2014/main" id="{0FE3311C-3F04-4B6A-95FF-01339CE4069C}"/>
              </a:ext>
            </a:extLst>
          </p:cNvPr>
          <p:cNvSpPr/>
          <p:nvPr/>
        </p:nvSpPr>
        <p:spPr>
          <a:xfrm>
            <a:off x="1958715" y="1905506"/>
            <a:ext cx="8274570" cy="3046988"/>
          </a:xfrm>
          <a:prstGeom prst="rect">
            <a:avLst/>
          </a:prstGeom>
        </p:spPr>
        <p:txBody>
          <a:bodyPr wrap="square">
            <a:spAutoFit/>
          </a:bodyPr>
          <a:lstStyle/>
          <a:p>
            <a:pPr algn="ctr" fontAlgn="base"/>
            <a:r>
              <a:rPr lang="en-US" sz="4800" b="1" dirty="0">
                <a:solidFill>
                  <a:schemeClr val="bg1"/>
                </a:solidFill>
                <a:latin typeface="+mj-lt"/>
              </a:rPr>
              <a:t>“The Lord commands the Israelites to remember the Passover after their departure from Egypt”</a:t>
            </a:r>
            <a:endParaRPr lang="en-US" sz="4800" b="1" dirty="0">
              <a:solidFill>
                <a:schemeClr val="bg1"/>
              </a:solidFill>
              <a:effectLst/>
              <a:latin typeface="+mj-lt"/>
            </a:endParaRPr>
          </a:p>
        </p:txBody>
      </p:sp>
      <p:sp>
        <p:nvSpPr>
          <p:cNvPr id="4" name="Rectangle 3">
            <a:extLst>
              <a:ext uri="{FF2B5EF4-FFF2-40B4-BE49-F238E27FC236}">
                <a16:creationId xmlns:a16="http://schemas.microsoft.com/office/drawing/2014/main" id="{42480B33-2BB7-4214-87B6-8F300551D67F}"/>
              </a:ext>
            </a:extLst>
          </p:cNvPr>
          <p:cNvSpPr/>
          <p:nvPr/>
        </p:nvSpPr>
        <p:spPr>
          <a:xfrm>
            <a:off x="1165431" y="783607"/>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13</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741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641097-1561-46E9-8C54-10CC47474C13}"/>
              </a:ext>
            </a:extLst>
          </p:cNvPr>
          <p:cNvSpPr/>
          <p:nvPr/>
        </p:nvSpPr>
        <p:spPr>
          <a:xfrm>
            <a:off x="1165431" y="3338153"/>
            <a:ext cx="788862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want the Israelites and their children to remember?</a:t>
            </a:r>
          </a:p>
        </p:txBody>
      </p:sp>
      <p:sp>
        <p:nvSpPr>
          <p:cNvPr id="8" name="Rectangle 7">
            <a:extLst>
              <a:ext uri="{FF2B5EF4-FFF2-40B4-BE49-F238E27FC236}">
                <a16:creationId xmlns:a16="http://schemas.microsoft.com/office/drawing/2014/main" id="{1079D045-0DF1-4223-BAA1-8EE2BF3AE3AF}"/>
              </a:ext>
            </a:extLst>
          </p:cNvPr>
          <p:cNvSpPr/>
          <p:nvPr/>
        </p:nvSpPr>
        <p:spPr>
          <a:xfrm>
            <a:off x="1165431" y="752829"/>
            <a:ext cx="2066591" cy="9560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D2B669F-719A-4554-A18F-02F38C45979B}"/>
              </a:ext>
            </a:extLst>
          </p:cNvPr>
          <p:cNvSpPr/>
          <p:nvPr/>
        </p:nvSpPr>
        <p:spPr>
          <a:xfrm>
            <a:off x="1165431" y="1152939"/>
            <a:ext cx="9507566" cy="178510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4" name="Rectangle 3">
            <a:extLst>
              <a:ext uri="{FF2B5EF4-FFF2-40B4-BE49-F238E27FC236}">
                <a16:creationId xmlns:a16="http://schemas.microsoft.com/office/drawing/2014/main" id="{A813D359-442F-4CB7-8B8A-28B7BE9D8A58}"/>
              </a:ext>
            </a:extLst>
          </p:cNvPr>
          <p:cNvSpPr/>
          <p:nvPr/>
        </p:nvSpPr>
        <p:spPr>
          <a:xfrm>
            <a:off x="1165431" y="783607"/>
            <a:ext cx="206659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13:8-10</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F6684B9-A55A-4381-820A-20BAC1DAD283}"/>
              </a:ext>
            </a:extLst>
          </p:cNvPr>
          <p:cNvSpPr/>
          <p:nvPr/>
        </p:nvSpPr>
        <p:spPr>
          <a:xfrm>
            <a:off x="1165431" y="1183717"/>
            <a:ext cx="9507566"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And thou shalt shew thy son in that day, saying, This is done because of that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did unto me when I came forth out of Egypt.</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it shall be for a sign unto thee upon thine hand, and for a memorial between thine eyes,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’s law may be in thy mouth: for with a strong hand hath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brought thee out of Egypt.</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Thou shalt therefore keep this ordinance in his season from year to year.</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A201045-A934-4938-A306-0A999608E3E6}"/>
              </a:ext>
            </a:extLst>
          </p:cNvPr>
          <p:cNvSpPr/>
          <p:nvPr/>
        </p:nvSpPr>
        <p:spPr>
          <a:xfrm>
            <a:off x="1165431" y="3922929"/>
            <a:ext cx="34932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Passover feast?</a:t>
            </a:r>
          </a:p>
        </p:txBody>
      </p:sp>
    </p:spTree>
    <p:extLst>
      <p:ext uri="{BB962C8B-B14F-4D97-AF65-F5344CB8AC3E}">
        <p14:creationId xmlns:p14="http://schemas.microsoft.com/office/powerpoint/2010/main" val="1800417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2" name="Rectangle 1">
            <a:extLst>
              <a:ext uri="{FF2B5EF4-FFF2-40B4-BE49-F238E27FC236}">
                <a16:creationId xmlns:a16="http://schemas.microsoft.com/office/drawing/2014/main" id="{829AE42D-4762-467A-8C73-2699F3FBFAD9}"/>
              </a:ext>
            </a:extLst>
          </p:cNvPr>
          <p:cNvSpPr/>
          <p:nvPr/>
        </p:nvSpPr>
        <p:spPr>
          <a:xfrm>
            <a:off x="1069297" y="992222"/>
            <a:ext cx="922894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long did the Lord say His people were to keep the ordinance of the Passover?</a:t>
            </a:r>
          </a:p>
        </p:txBody>
      </p:sp>
      <p:sp>
        <p:nvSpPr>
          <p:cNvPr id="4" name="Rectangle 3">
            <a:extLst>
              <a:ext uri="{FF2B5EF4-FFF2-40B4-BE49-F238E27FC236}">
                <a16:creationId xmlns:a16="http://schemas.microsoft.com/office/drawing/2014/main" id="{8652F57D-30A5-4A0E-A22B-6B79389A25ED}"/>
              </a:ext>
            </a:extLst>
          </p:cNvPr>
          <p:cNvSpPr/>
          <p:nvPr/>
        </p:nvSpPr>
        <p:spPr>
          <a:xfrm>
            <a:off x="1069297" y="1624182"/>
            <a:ext cx="92289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ordinance do we observe today in the place of the Passover to help us remember Jesus Christ?</a:t>
            </a:r>
          </a:p>
        </p:txBody>
      </p:sp>
      <p:sp>
        <p:nvSpPr>
          <p:cNvPr id="5" name="Rectangle 4">
            <a:extLst>
              <a:ext uri="{FF2B5EF4-FFF2-40B4-BE49-F238E27FC236}">
                <a16:creationId xmlns:a16="http://schemas.microsoft.com/office/drawing/2014/main" id="{62B5B261-D48B-4CDB-95FA-A2308A6A000B}"/>
              </a:ext>
            </a:extLst>
          </p:cNvPr>
          <p:cNvSpPr/>
          <p:nvPr/>
        </p:nvSpPr>
        <p:spPr>
          <a:xfrm>
            <a:off x="1069297" y="2533141"/>
            <a:ext cx="52501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is the sacrament like the Passover feast?</a:t>
            </a:r>
          </a:p>
        </p:txBody>
      </p:sp>
      <p:sp>
        <p:nvSpPr>
          <p:cNvPr id="6" name="Rectangle 5">
            <a:extLst>
              <a:ext uri="{FF2B5EF4-FFF2-40B4-BE49-F238E27FC236}">
                <a16:creationId xmlns:a16="http://schemas.microsoft.com/office/drawing/2014/main" id="{BFBE8FCA-CAC1-4648-B84E-A283CCA4FECF}"/>
              </a:ext>
            </a:extLst>
          </p:cNvPr>
          <p:cNvSpPr/>
          <p:nvPr/>
        </p:nvSpPr>
        <p:spPr>
          <a:xfrm>
            <a:off x="1932752" y="3216690"/>
            <a:ext cx="8326495" cy="400110"/>
          </a:xfrm>
          <a:prstGeom prst="rect">
            <a:avLst/>
          </a:prstGeom>
        </p:spPr>
        <p:txBody>
          <a:bodyPr wrap="square">
            <a:spAutoFit/>
          </a:bodyPr>
          <a:lstStyle/>
          <a:p>
            <a:pPr algn="ctr"/>
            <a:r>
              <a:rPr lang="en-US" sz="2000" b="1" i="1" dirty="0">
                <a:solidFill>
                  <a:srgbClr val="C00000"/>
                </a:solidFill>
                <a:latin typeface="Arial" panose="020B0604020202020204" pitchFamily="34" charset="0"/>
                <a:cs typeface="Arial" panose="020B0604020202020204" pitchFamily="34" charset="0"/>
              </a:rPr>
              <a:t>The sacrament helps us remember the Savior’s atoning sacrifice.</a:t>
            </a:r>
            <a:r>
              <a:rPr lang="en-US" sz="2000" i="1"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40044979"/>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6">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6">
                                            <p:txEl>
                                              <p:pRg st="0" end="0"/>
                                            </p:txEl>
                                          </p:spTgt>
                                        </p:tgtEl>
                                        <p:attrNameLst>
                                          <p:attrName>ppt_w</p:attrName>
                                        </p:attrNameLst>
                                      </p:cBhvr>
                                    </p:anim>
                                    <p:anim by="(#ppt_w*0.50)" calcmode="lin" valueType="num">
                                      <p:cBhvr>
                                        <p:cTn id="23" dur="500" decel="50000" autoRev="1" fill="hold">
                                          <p:stCondLst>
                                            <p:cond delay="0"/>
                                          </p:stCondLst>
                                        </p:cTn>
                                        <p:tgtEl>
                                          <p:spTgt spid="6">
                                            <p:txEl>
                                              <p:pRg st="0" end="0"/>
                                            </p:txEl>
                                          </p:spTgt>
                                        </p:tgtEl>
                                        <p:attrNameLst>
                                          <p:attrName>ppt_x</p:attrName>
                                        </p:attrNameLst>
                                      </p:cBhvr>
                                    </p:anim>
                                    <p:anim from="(-#ppt_h/2)" to="(#ppt_y)" calcmode="lin" valueType="num">
                                      <p:cBhvr>
                                        <p:cTn id="24" dur="1000" fill="hold">
                                          <p:stCondLst>
                                            <p:cond delay="0"/>
                                          </p:stCondLst>
                                        </p:cTn>
                                        <p:tgtEl>
                                          <p:spTgt spid="6">
                                            <p:txEl>
                                              <p:pRg st="0" end="0"/>
                                            </p:txEl>
                                          </p:spTgt>
                                        </p:tgtEl>
                                        <p:attrNameLst>
                                          <p:attrName>ppt_y</p:attrName>
                                        </p:attrNameLst>
                                      </p:cBhvr>
                                    </p:anim>
                                    <p:animRot by="21600000">
                                      <p:cBhvr>
                                        <p:cTn id="25" dur="1000"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2" name="Rectangle 1">
            <a:extLst>
              <a:ext uri="{FF2B5EF4-FFF2-40B4-BE49-F238E27FC236}">
                <a16:creationId xmlns:a16="http://schemas.microsoft.com/office/drawing/2014/main" id="{8F0F3E46-EFA2-4D72-B229-E2F1311EB9CD}"/>
              </a:ext>
            </a:extLst>
          </p:cNvPr>
          <p:cNvSpPr/>
          <p:nvPr/>
        </p:nvSpPr>
        <p:spPr>
          <a:xfrm>
            <a:off x="2027145" y="3321583"/>
            <a:ext cx="7553087" cy="615553"/>
          </a:xfrm>
          <a:prstGeom prst="rect">
            <a:avLst/>
          </a:prstGeom>
        </p:spPr>
        <p:txBody>
          <a:bodyPr wrap="square">
            <a:spAutoFit/>
          </a:bodyPr>
          <a:lstStyle/>
          <a:p>
            <a:pPr algn="ctr"/>
            <a:r>
              <a:rPr lang="en-US" sz="1700" b="1" dirty="0">
                <a:solidFill>
                  <a:schemeClr val="bg1"/>
                </a:solidFill>
                <a:latin typeface="Arial" panose="020B0604020202020204" pitchFamily="34" charset="0"/>
                <a:cs typeface="Arial" panose="020B0604020202020204" pitchFamily="34" charset="0"/>
              </a:rPr>
              <a:t>How can understanding the Passover influence your experience </a:t>
            </a:r>
          </a:p>
          <a:p>
            <a:pPr algn="ctr"/>
            <a:r>
              <a:rPr lang="en-US" sz="1700" b="1" dirty="0">
                <a:solidFill>
                  <a:schemeClr val="bg1"/>
                </a:solidFill>
                <a:latin typeface="Arial" panose="020B0604020202020204" pitchFamily="34" charset="0"/>
                <a:cs typeface="Arial" panose="020B0604020202020204" pitchFamily="34" charset="0"/>
              </a:rPr>
              <a:t>of partaking of the sacrament?</a:t>
            </a:r>
          </a:p>
        </p:txBody>
      </p:sp>
      <p:pic>
        <p:nvPicPr>
          <p:cNvPr id="4" name="Picture 3">
            <a:extLst>
              <a:ext uri="{FF2B5EF4-FFF2-40B4-BE49-F238E27FC236}">
                <a16:creationId xmlns:a16="http://schemas.microsoft.com/office/drawing/2014/main" id="{B48E0DD8-BAA9-40AA-9165-0F4D2F2F150F}"/>
              </a:ext>
            </a:extLst>
          </p:cNvPr>
          <p:cNvPicPr>
            <a:picLocks noChangeAspect="1"/>
          </p:cNvPicPr>
          <p:nvPr/>
        </p:nvPicPr>
        <p:blipFill rotWithShape="1">
          <a:blip r:embed="rId2"/>
          <a:srcRect t="16796" b="69400"/>
          <a:stretch/>
        </p:blipFill>
        <p:spPr>
          <a:xfrm>
            <a:off x="1541490" y="2642049"/>
            <a:ext cx="9109019" cy="1359068"/>
          </a:xfrm>
          <a:prstGeom prst="rect">
            <a:avLst/>
          </a:prstGeom>
        </p:spPr>
      </p:pic>
      <p:pic>
        <p:nvPicPr>
          <p:cNvPr id="5" name="Picture 4">
            <a:extLst>
              <a:ext uri="{FF2B5EF4-FFF2-40B4-BE49-F238E27FC236}">
                <a16:creationId xmlns:a16="http://schemas.microsoft.com/office/drawing/2014/main" id="{FB7BBE60-D1A7-4A5F-B753-2C19EA551A78}"/>
              </a:ext>
            </a:extLst>
          </p:cNvPr>
          <p:cNvPicPr>
            <a:picLocks noChangeAspect="1"/>
          </p:cNvPicPr>
          <p:nvPr/>
        </p:nvPicPr>
        <p:blipFill rotWithShape="1">
          <a:blip r:embed="rId2"/>
          <a:srcRect t="16796" b="69400"/>
          <a:stretch/>
        </p:blipFill>
        <p:spPr>
          <a:xfrm>
            <a:off x="2027145" y="926988"/>
            <a:ext cx="7869837" cy="607449"/>
          </a:xfrm>
          <a:prstGeom prst="rect">
            <a:avLst/>
          </a:prstGeom>
        </p:spPr>
      </p:pic>
      <p:sp>
        <p:nvSpPr>
          <p:cNvPr id="6" name="Rectangle 5">
            <a:extLst>
              <a:ext uri="{FF2B5EF4-FFF2-40B4-BE49-F238E27FC236}">
                <a16:creationId xmlns:a16="http://schemas.microsoft.com/office/drawing/2014/main" id="{B3791C00-A0D0-4054-9F40-B53AB51BFECF}"/>
              </a:ext>
            </a:extLst>
          </p:cNvPr>
          <p:cNvSpPr/>
          <p:nvPr/>
        </p:nvSpPr>
        <p:spPr>
          <a:xfrm>
            <a:off x="2027145" y="5746346"/>
            <a:ext cx="4803944" cy="369332"/>
          </a:xfrm>
          <a:prstGeom prst="rect">
            <a:avLst/>
          </a:prstGeom>
        </p:spPr>
        <p:txBody>
          <a:bodyPr wrap="none">
            <a:spAutoFit/>
          </a:bodyPr>
          <a:lstStyle/>
          <a:p>
            <a:r>
              <a:rPr lang="en-US" dirty="0"/>
              <a:t>https://www.youtube.com/watch?v=997ni1xcmKw</a:t>
            </a:r>
          </a:p>
        </p:txBody>
      </p:sp>
    </p:spTree>
    <p:extLst>
      <p:ext uri="{BB962C8B-B14F-4D97-AF65-F5344CB8AC3E}">
        <p14:creationId xmlns:p14="http://schemas.microsoft.com/office/powerpoint/2010/main" val="4146550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1500"/>
                                        <p:tgtEl>
                                          <p:spTgt spid="4"/>
                                        </p:tgtEl>
                                        <p:attrNameLst>
                                          <p:attrName>ppt_w</p:attrName>
                                        </p:attrNameLst>
                                      </p:cBhvr>
                                      <p:tavLst>
                                        <p:tav tm="0">
                                          <p:val>
                                            <p:strVal val="ppt_w"/>
                                          </p:val>
                                        </p:tav>
                                        <p:tav tm="100000">
                                          <p:val>
                                            <p:fltVal val="0"/>
                                          </p:val>
                                        </p:tav>
                                      </p:tavLst>
                                    </p:anim>
                                    <p:anim calcmode="lin" valueType="num">
                                      <p:cBhvr>
                                        <p:cTn id="7" dur="1500"/>
                                        <p:tgtEl>
                                          <p:spTgt spid="4"/>
                                        </p:tgtEl>
                                        <p:attrNameLst>
                                          <p:attrName>ppt_h</p:attrName>
                                        </p:attrNameLst>
                                      </p:cBhvr>
                                      <p:tavLst>
                                        <p:tav tm="0">
                                          <p:val>
                                            <p:strVal val="ppt_h"/>
                                          </p:val>
                                        </p:tav>
                                        <p:tav tm="100000">
                                          <p:val>
                                            <p:fltVal val="0"/>
                                          </p:val>
                                        </p:tav>
                                      </p:tavLst>
                                    </p:anim>
                                    <p:animEffect transition="out" filter="fade">
                                      <p:cBhvr>
                                        <p:cTn id="8" dur="1500"/>
                                        <p:tgtEl>
                                          <p:spTgt spid="4"/>
                                        </p:tgtEl>
                                      </p:cBhvr>
                                    </p:animEffect>
                                    <p:set>
                                      <p:cBhvr>
                                        <p:cTn id="9" dur="1" fill="hold">
                                          <p:stCondLst>
                                            <p:cond delay="1499"/>
                                          </p:stCondLst>
                                        </p:cTn>
                                        <p:tgtEl>
                                          <p:spTgt spid="4"/>
                                        </p:tgtEl>
                                        <p:attrNameLst>
                                          <p:attrName>style.visibility</p:attrName>
                                        </p:attrNameLst>
                                      </p:cBhvr>
                                      <p:to>
                                        <p:strVal val="hidden"/>
                                      </p:to>
                                    </p:se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pic>
        <p:nvPicPr>
          <p:cNvPr id="7" name="Online Media 6" title="The Last Supper">
            <a:hlinkClick r:id="" action="ppaction://media"/>
            <a:extLst>
              <a:ext uri="{FF2B5EF4-FFF2-40B4-BE49-F238E27FC236}">
                <a16:creationId xmlns:a16="http://schemas.microsoft.com/office/drawing/2014/main" id="{D6AAEB50-4D16-4417-AB0C-45CAEEA7C6AB}"/>
              </a:ext>
            </a:extLst>
          </p:cNvPr>
          <p:cNvPicPr>
            <a:picLocks noRot="1" noChangeAspect="1"/>
          </p:cNvPicPr>
          <p:nvPr>
            <a:videoFile r:link="rId1"/>
          </p:nvPr>
        </p:nvPicPr>
        <p:blipFill>
          <a:blip r:embed="rId3"/>
          <a:stretch>
            <a:fillRect/>
          </a:stretch>
        </p:blipFill>
        <p:spPr>
          <a:xfrm>
            <a:off x="2253175" y="1551841"/>
            <a:ext cx="7685649" cy="43231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66011463"/>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4" name="Rectangle 3">
            <a:extLst>
              <a:ext uri="{FF2B5EF4-FFF2-40B4-BE49-F238E27FC236}">
                <a16:creationId xmlns:a16="http://schemas.microsoft.com/office/drawing/2014/main" id="{ECEDB8C4-2180-40B6-AC77-26D1AEE841F8}"/>
              </a:ext>
            </a:extLst>
          </p:cNvPr>
          <p:cNvSpPr/>
          <p:nvPr/>
        </p:nvSpPr>
        <p:spPr>
          <a:xfrm>
            <a:off x="3671298" y="2921168"/>
            <a:ext cx="4772460" cy="1015663"/>
          </a:xfrm>
          <a:prstGeom prst="rect">
            <a:avLst/>
          </a:prstGeom>
        </p:spPr>
        <p:txBody>
          <a:bodyPr wrap="none">
            <a:spAutoFit/>
          </a:bodyPr>
          <a:lstStyle/>
          <a:p>
            <a:pPr fontAlgn="base"/>
            <a:r>
              <a:rPr lang="en-US" sz="6000" dirty="0">
                <a:solidFill>
                  <a:schemeClr val="accent6">
                    <a:lumMod val="50000"/>
                  </a:schemeClr>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rPr>
              <a:t>Exodus 12-13</a:t>
            </a:r>
            <a:endParaRPr lang="en-US" sz="6000" i="0" dirty="0">
              <a:solidFill>
                <a:schemeClr val="accent6">
                  <a:lumMod val="50000"/>
                </a:schemeClr>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2" name="Rectangle 1">
            <a:extLst>
              <a:ext uri="{FF2B5EF4-FFF2-40B4-BE49-F238E27FC236}">
                <a16:creationId xmlns:a16="http://schemas.microsoft.com/office/drawing/2014/main" id="{D7841C82-4F49-4BDA-A859-6C073B40454C}"/>
              </a:ext>
            </a:extLst>
          </p:cNvPr>
          <p:cNvSpPr/>
          <p:nvPr/>
        </p:nvSpPr>
        <p:spPr>
          <a:xfrm>
            <a:off x="1372987" y="968273"/>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9354D59-6470-4957-9BC4-AC4772A56C44}"/>
              </a:ext>
            </a:extLst>
          </p:cNvPr>
          <p:cNvSpPr/>
          <p:nvPr/>
        </p:nvSpPr>
        <p:spPr>
          <a:xfrm>
            <a:off x="3459701" y="2644170"/>
            <a:ext cx="5272597" cy="1569660"/>
          </a:xfrm>
          <a:prstGeom prst="rect">
            <a:avLst/>
          </a:prstGeom>
        </p:spPr>
        <p:txBody>
          <a:bodyPr wrap="none">
            <a:spAutoFit/>
          </a:bodyPr>
          <a:lstStyle/>
          <a:p>
            <a:pPr algn="ctr" fontAlgn="base"/>
            <a:r>
              <a:rPr lang="en-US" sz="4800" b="1" dirty="0">
                <a:solidFill>
                  <a:schemeClr val="bg1"/>
                </a:solidFill>
                <a:latin typeface="+mj-lt"/>
                <a:cs typeface="Arial" panose="020B0604020202020204" pitchFamily="34" charset="0"/>
              </a:rPr>
              <a:t>“The Lord institutes </a:t>
            </a:r>
          </a:p>
          <a:p>
            <a:pPr algn="ctr" fontAlgn="base"/>
            <a:r>
              <a:rPr lang="en-US" sz="4800" b="1" dirty="0">
                <a:solidFill>
                  <a:schemeClr val="bg1"/>
                </a:solidFill>
                <a:latin typeface="+mj-lt"/>
                <a:cs typeface="Arial" panose="020B0604020202020204" pitchFamily="34" charset="0"/>
              </a:rPr>
              <a:t>the Passover”</a:t>
            </a:r>
            <a:endParaRPr lang="en-US" sz="4800" b="1" dirty="0">
              <a:solidFill>
                <a:schemeClr val="bg1"/>
              </a:solidFill>
              <a:effectLst/>
              <a:latin typeface="+mj-lt"/>
              <a:cs typeface="Arial" panose="020B0604020202020204" pitchFamily="34" charset="0"/>
            </a:endParaRPr>
          </a:p>
        </p:txBody>
      </p:sp>
    </p:spTree>
    <p:extLst>
      <p:ext uri="{BB962C8B-B14F-4D97-AF65-F5344CB8AC3E}">
        <p14:creationId xmlns:p14="http://schemas.microsoft.com/office/powerpoint/2010/main" val="3001142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pic>
        <p:nvPicPr>
          <p:cNvPr id="1026" name="Picture 2" descr="ancient meal">
            <a:extLst>
              <a:ext uri="{FF2B5EF4-FFF2-40B4-BE49-F238E27FC236}">
                <a16:creationId xmlns:a16="http://schemas.microsoft.com/office/drawing/2014/main" id="{DD84A694-9E33-4AAD-97C4-CD069B43E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54" y="927855"/>
            <a:ext cx="9168691" cy="524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45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B137BE-04D2-42A3-AB26-73335F3CCF0A}"/>
              </a:ext>
            </a:extLst>
          </p:cNvPr>
          <p:cNvSpPr/>
          <p:nvPr/>
        </p:nvSpPr>
        <p:spPr>
          <a:xfrm>
            <a:off x="1391141" y="1975437"/>
            <a:ext cx="1800559" cy="608736"/>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5E0255C-C460-4308-9E0E-BAE9B98DF03F}"/>
              </a:ext>
            </a:extLst>
          </p:cNvPr>
          <p:cNvSpPr/>
          <p:nvPr/>
        </p:nvSpPr>
        <p:spPr>
          <a:xfrm>
            <a:off x="1391142" y="2344769"/>
            <a:ext cx="8945554" cy="147732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2" name="Rectangle 1">
            <a:extLst>
              <a:ext uri="{FF2B5EF4-FFF2-40B4-BE49-F238E27FC236}">
                <a16:creationId xmlns:a16="http://schemas.microsoft.com/office/drawing/2014/main" id="{7EB9E207-491F-403E-BCFF-46DAAC2D310D}"/>
              </a:ext>
            </a:extLst>
          </p:cNvPr>
          <p:cNvSpPr/>
          <p:nvPr/>
        </p:nvSpPr>
        <p:spPr>
          <a:xfrm>
            <a:off x="1391144" y="1975437"/>
            <a:ext cx="18005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11:5-6 </a:t>
            </a:r>
          </a:p>
        </p:txBody>
      </p:sp>
      <p:sp>
        <p:nvSpPr>
          <p:cNvPr id="4" name="Rectangle 3">
            <a:extLst>
              <a:ext uri="{FF2B5EF4-FFF2-40B4-BE49-F238E27FC236}">
                <a16:creationId xmlns:a16="http://schemas.microsoft.com/office/drawing/2014/main" id="{0244D41C-2CF4-4E03-8F5E-4CE50018397E}"/>
              </a:ext>
            </a:extLst>
          </p:cNvPr>
          <p:cNvSpPr/>
          <p:nvPr/>
        </p:nvSpPr>
        <p:spPr>
          <a:xfrm>
            <a:off x="1391143" y="2344769"/>
            <a:ext cx="894555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all the firstborn in the land of Egypt shall die, from the firstborn of Pharaoh that sitteth upon his throne, even unto the firstborn of the maidservant that is behind the mill; and all the firstborn of beasts.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there shall be a great cry throughout all the land of Egypt, such as there was none like it, nor shall be like it any more.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01562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813183-E048-4257-939F-A69AAF2E91F6}"/>
              </a:ext>
            </a:extLst>
          </p:cNvPr>
          <p:cNvSpPr/>
          <p:nvPr/>
        </p:nvSpPr>
        <p:spPr>
          <a:xfrm>
            <a:off x="480646" y="783607"/>
            <a:ext cx="1941557" cy="462097"/>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C14DA0-1617-4BE1-B666-4C6F7B2DAB38}"/>
              </a:ext>
            </a:extLst>
          </p:cNvPr>
          <p:cNvSpPr/>
          <p:nvPr/>
        </p:nvSpPr>
        <p:spPr>
          <a:xfrm>
            <a:off x="480646" y="1152939"/>
            <a:ext cx="10267071" cy="5170646"/>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2" name="Rectangle 1">
            <a:extLst>
              <a:ext uri="{FF2B5EF4-FFF2-40B4-BE49-F238E27FC236}">
                <a16:creationId xmlns:a16="http://schemas.microsoft.com/office/drawing/2014/main" id="{9144BB38-1811-44D3-99A6-43FCDB93564B}"/>
              </a:ext>
            </a:extLst>
          </p:cNvPr>
          <p:cNvSpPr/>
          <p:nvPr/>
        </p:nvSpPr>
        <p:spPr>
          <a:xfrm>
            <a:off x="480646" y="1152939"/>
            <a:ext cx="10267071" cy="5170646"/>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3 </a:t>
            </a:r>
            <a:r>
              <a:rPr lang="en-US" sz="1500" dirty="0">
                <a:solidFill>
                  <a:schemeClr val="bg1"/>
                </a:solidFill>
                <a:latin typeface="Arial" panose="020B0604020202020204" pitchFamily="34" charset="0"/>
                <a:cs typeface="Arial" panose="020B0604020202020204" pitchFamily="34" charset="0"/>
              </a:rPr>
              <a:t>¶ Speak ye unto all the congregation of Israel, saying, In the tenth day of this month they shall take to them every man a lamb, according to the house of their fathers, a lamb for an house:</a:t>
            </a:r>
          </a:p>
          <a:p>
            <a:pPr algn="just" fontAlgn="base"/>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And if the household be too little for the lamb, let him and his neighbour next unto his house take it according to the number of the souls; every man according to his eating shall make your count for the lamb.</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Your lamb shall be without blemish, a male of the first year: ye shall take it out from the sheep, or from the goats:</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And ye shall keep it up until the fourteenth day of the same month: and the whole assembly of the congregation of Israel shall kill it in the evening.</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And they shall take of the blood, and strike it on the two side posts and on the upper door post of the houses, wherein they shall eat it.</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And they shall eat the flesh in that night, roast with fire, and unleavened bread; and with bitter herbs they shall eat it.</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Eat not of it raw, nor sodden at all with water, but roast with fire; his head with his legs, and with the purtenance thereof.</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ye shall let nothing of it remain until the morning; and that which remaineth of it until the morning ye shall burn with fire.</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 And thus shall ye eat it; with your loins girded, your shoes on your feet, and your staff in your hand; and ye shall eat it in haste: it is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’s passover.</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For I will pass through the land of Egypt this night, and will smite all the firstborn in the land of Egypt, both man and beast; and against all the gods of Egypt I will execute judgment: I am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And the blood shall be to you for a token upon the houses where ye are: and when I see the blood, I will pass over you, and the plague shall not be upon you to destroy you, when I smite the land of Egypt.</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And this day shall be unto you for a memorial; and ye shall keep it a feast to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throughout your generations; ye shall keep it a feast by an ordinance for ever.</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2AB7438-32C6-4C82-89BB-F00EB1A4EB0E}"/>
              </a:ext>
            </a:extLst>
          </p:cNvPr>
          <p:cNvSpPr/>
          <p:nvPr/>
        </p:nvSpPr>
        <p:spPr>
          <a:xfrm>
            <a:off x="480646" y="783607"/>
            <a:ext cx="19415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12:3-14</a:t>
            </a:r>
          </a:p>
        </p:txBody>
      </p:sp>
    </p:spTree>
    <p:extLst>
      <p:ext uri="{BB962C8B-B14F-4D97-AF65-F5344CB8AC3E}">
        <p14:creationId xmlns:p14="http://schemas.microsoft.com/office/powerpoint/2010/main" val="33654187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4" name="Rectangle 3">
            <a:extLst>
              <a:ext uri="{FF2B5EF4-FFF2-40B4-BE49-F238E27FC236}">
                <a16:creationId xmlns:a16="http://schemas.microsoft.com/office/drawing/2014/main" id="{CAD57400-38F8-41BA-80F5-C08728F61333}"/>
              </a:ext>
            </a:extLst>
          </p:cNvPr>
          <p:cNvSpPr/>
          <p:nvPr/>
        </p:nvSpPr>
        <p:spPr>
          <a:xfrm>
            <a:off x="5220407" y="1026330"/>
            <a:ext cx="1880643" cy="584775"/>
          </a:xfrm>
          <a:prstGeom prst="rect">
            <a:avLst/>
          </a:prstGeom>
        </p:spPr>
        <p:txBody>
          <a:bodyPr wrap="none">
            <a:spAutoFit/>
          </a:bodyPr>
          <a:lstStyle/>
          <a:p>
            <a:r>
              <a:rPr lang="en-US" sz="3200" b="1" dirty="0">
                <a:solidFill>
                  <a:schemeClr val="bg1"/>
                </a:solidFill>
                <a:latin typeface="Microsoft PhagsPa" panose="020B0502040204020203" pitchFamily="34" charset="0"/>
              </a:rPr>
              <a:t>Passover</a:t>
            </a:r>
          </a:p>
        </p:txBody>
      </p:sp>
      <p:sp>
        <p:nvSpPr>
          <p:cNvPr id="5" name="Rectangle 4">
            <a:extLst>
              <a:ext uri="{FF2B5EF4-FFF2-40B4-BE49-F238E27FC236}">
                <a16:creationId xmlns:a16="http://schemas.microsoft.com/office/drawing/2014/main" id="{BC2ECE43-EEB6-44F1-B404-DA470177362D}"/>
              </a:ext>
            </a:extLst>
          </p:cNvPr>
          <p:cNvSpPr/>
          <p:nvPr/>
        </p:nvSpPr>
        <p:spPr>
          <a:xfrm>
            <a:off x="1504462" y="1851633"/>
            <a:ext cx="76174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Lamb</a:t>
            </a:r>
          </a:p>
        </p:txBody>
      </p:sp>
      <p:sp>
        <p:nvSpPr>
          <p:cNvPr id="6" name="Rectangle 5">
            <a:extLst>
              <a:ext uri="{FF2B5EF4-FFF2-40B4-BE49-F238E27FC236}">
                <a16:creationId xmlns:a16="http://schemas.microsoft.com/office/drawing/2014/main" id="{47B9BC7F-379D-46E4-B393-FB3EF22F8FBD}"/>
              </a:ext>
            </a:extLst>
          </p:cNvPr>
          <p:cNvSpPr/>
          <p:nvPr/>
        </p:nvSpPr>
        <p:spPr>
          <a:xfrm>
            <a:off x="1504462" y="2625355"/>
            <a:ext cx="77457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Blood</a:t>
            </a:r>
          </a:p>
        </p:txBody>
      </p:sp>
      <p:sp>
        <p:nvSpPr>
          <p:cNvPr id="7" name="Rectangle 6">
            <a:extLst>
              <a:ext uri="{FF2B5EF4-FFF2-40B4-BE49-F238E27FC236}">
                <a16:creationId xmlns:a16="http://schemas.microsoft.com/office/drawing/2014/main" id="{3D7112C2-A720-4740-9156-A80876010E36}"/>
              </a:ext>
            </a:extLst>
          </p:cNvPr>
          <p:cNvSpPr/>
          <p:nvPr/>
        </p:nvSpPr>
        <p:spPr>
          <a:xfrm>
            <a:off x="1504462" y="3244334"/>
            <a:ext cx="1364476"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Bitter herbs</a:t>
            </a:r>
          </a:p>
        </p:txBody>
      </p:sp>
      <p:sp>
        <p:nvSpPr>
          <p:cNvPr id="8" name="Rectangle 7">
            <a:extLst>
              <a:ext uri="{FF2B5EF4-FFF2-40B4-BE49-F238E27FC236}">
                <a16:creationId xmlns:a16="http://schemas.microsoft.com/office/drawing/2014/main" id="{77737BCB-7B9B-4073-BBF1-937F420A43FE}"/>
              </a:ext>
            </a:extLst>
          </p:cNvPr>
          <p:cNvSpPr/>
          <p:nvPr/>
        </p:nvSpPr>
        <p:spPr>
          <a:xfrm>
            <a:off x="1504462" y="4003990"/>
            <a:ext cx="206979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Unleavened bread</a:t>
            </a:r>
          </a:p>
        </p:txBody>
      </p:sp>
      <p:sp>
        <p:nvSpPr>
          <p:cNvPr id="9" name="Rectangle 8">
            <a:extLst>
              <a:ext uri="{FF2B5EF4-FFF2-40B4-BE49-F238E27FC236}">
                <a16:creationId xmlns:a16="http://schemas.microsoft.com/office/drawing/2014/main" id="{BAF6046D-94A4-4470-BCEF-DB1BAD7CDE61}"/>
              </a:ext>
            </a:extLst>
          </p:cNvPr>
          <p:cNvSpPr/>
          <p:nvPr/>
        </p:nvSpPr>
        <p:spPr>
          <a:xfrm>
            <a:off x="1504462" y="5013293"/>
            <a:ext cx="53655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instruct the Israelites to do? </a:t>
            </a:r>
          </a:p>
        </p:txBody>
      </p:sp>
      <p:sp>
        <p:nvSpPr>
          <p:cNvPr id="10" name="Rectangle 9">
            <a:extLst>
              <a:ext uri="{FF2B5EF4-FFF2-40B4-BE49-F238E27FC236}">
                <a16:creationId xmlns:a16="http://schemas.microsoft.com/office/drawing/2014/main" id="{0F69D498-F52F-4F87-88FD-8FBF73B74AF7}"/>
              </a:ext>
            </a:extLst>
          </p:cNvPr>
          <p:cNvSpPr/>
          <p:nvPr/>
        </p:nvSpPr>
        <p:spPr>
          <a:xfrm>
            <a:off x="2266209" y="1876195"/>
            <a:ext cx="1608133"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(Jesus Christ)</a:t>
            </a:r>
            <a:endParaRPr lang="en-US" dirty="0"/>
          </a:p>
        </p:txBody>
      </p:sp>
      <p:sp>
        <p:nvSpPr>
          <p:cNvPr id="11" name="Rectangle 10">
            <a:extLst>
              <a:ext uri="{FF2B5EF4-FFF2-40B4-BE49-F238E27FC236}">
                <a16:creationId xmlns:a16="http://schemas.microsoft.com/office/drawing/2014/main" id="{56AE4F30-52FC-4972-B80D-1DE739A63C39}"/>
              </a:ext>
            </a:extLst>
          </p:cNvPr>
          <p:cNvSpPr/>
          <p:nvPr/>
        </p:nvSpPr>
        <p:spPr>
          <a:xfrm>
            <a:off x="2266209" y="2625355"/>
            <a:ext cx="3044423"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(Atonement of Jesus Christ)</a:t>
            </a:r>
            <a:endParaRPr lang="en-US" dirty="0"/>
          </a:p>
        </p:txBody>
      </p:sp>
      <p:sp>
        <p:nvSpPr>
          <p:cNvPr id="12" name="Rectangle 11">
            <a:extLst>
              <a:ext uri="{FF2B5EF4-FFF2-40B4-BE49-F238E27FC236}">
                <a16:creationId xmlns:a16="http://schemas.microsoft.com/office/drawing/2014/main" id="{377C762D-D08D-4D45-AE4A-1259D510510D}"/>
              </a:ext>
            </a:extLst>
          </p:cNvPr>
          <p:cNvSpPr/>
          <p:nvPr/>
        </p:nvSpPr>
        <p:spPr>
          <a:xfrm>
            <a:off x="2868938" y="3239031"/>
            <a:ext cx="1659429"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(bondage, sin)</a:t>
            </a:r>
            <a:endParaRPr lang="en-US" dirty="0"/>
          </a:p>
        </p:txBody>
      </p:sp>
      <p:sp>
        <p:nvSpPr>
          <p:cNvPr id="13" name="Rectangle 12">
            <a:extLst>
              <a:ext uri="{FF2B5EF4-FFF2-40B4-BE49-F238E27FC236}">
                <a16:creationId xmlns:a16="http://schemas.microsoft.com/office/drawing/2014/main" id="{799227C5-3EAD-47A4-BBDC-41CA57C89381}"/>
              </a:ext>
            </a:extLst>
          </p:cNvPr>
          <p:cNvSpPr/>
          <p:nvPr/>
        </p:nvSpPr>
        <p:spPr>
          <a:xfrm>
            <a:off x="3413825" y="3998687"/>
            <a:ext cx="3057247"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(repentance, removal of sin)</a:t>
            </a:r>
            <a:endParaRPr lang="en-US" dirty="0"/>
          </a:p>
        </p:txBody>
      </p:sp>
      <p:sp>
        <p:nvSpPr>
          <p:cNvPr id="14" name="Rectangle 13">
            <a:extLst>
              <a:ext uri="{FF2B5EF4-FFF2-40B4-BE49-F238E27FC236}">
                <a16:creationId xmlns:a16="http://schemas.microsoft.com/office/drawing/2014/main" id="{1F6DB1C1-86EC-48E7-87ED-392E002454EB}"/>
              </a:ext>
            </a:extLst>
          </p:cNvPr>
          <p:cNvSpPr/>
          <p:nvPr/>
        </p:nvSpPr>
        <p:spPr>
          <a:xfrm>
            <a:off x="1504462" y="5660302"/>
            <a:ext cx="33265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was it called Passover?</a:t>
            </a:r>
          </a:p>
        </p:txBody>
      </p:sp>
    </p:spTree>
    <p:extLst>
      <p:ext uri="{BB962C8B-B14F-4D97-AF65-F5344CB8AC3E}">
        <p14:creationId xmlns:p14="http://schemas.microsoft.com/office/powerpoint/2010/main" val="4018280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vertic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8)">
                                      <p:cBhvr>
                                        <p:cTn id="24" dur="750"/>
                                        <p:tgtEl>
                                          <p:spTgt spid="10"/>
                                        </p:tgtEl>
                                      </p:cBhvr>
                                    </p:animEffect>
                                  </p:childTnLst>
                                </p:cTn>
                              </p:par>
                              <p:par>
                                <p:cTn id="25" presetID="21"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8)">
                                      <p:cBhvr>
                                        <p:cTn id="27" dur="750"/>
                                        <p:tgtEl>
                                          <p:spTgt spid="11"/>
                                        </p:tgtEl>
                                      </p:cBhvr>
                                    </p:animEffect>
                                  </p:childTnLst>
                                </p:cTn>
                              </p:par>
                              <p:par>
                                <p:cTn id="28" presetID="21"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8)">
                                      <p:cBhvr>
                                        <p:cTn id="30" dur="750"/>
                                        <p:tgtEl>
                                          <p:spTgt spid="12"/>
                                        </p:tgtEl>
                                      </p:cBhvr>
                                    </p:animEffect>
                                  </p:childTnLst>
                                </p:cTn>
                              </p:par>
                              <p:par>
                                <p:cTn id="31" presetID="21"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8)">
                                      <p:cBhvr>
                                        <p:cTn id="33" dur="75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500" fill="hold"/>
                                        <p:tgtEl>
                                          <p:spTgt spid="4"/>
                                        </p:tgtEl>
                                        <p:attrNameLst>
                                          <p:attrName>ppt_w</p:attrName>
                                        </p:attrNameLst>
                                      </p:cBhvr>
                                      <p:tavLst>
                                        <p:tav tm="0">
                                          <p:val>
                                            <p:fltVal val="0"/>
                                          </p:val>
                                        </p:tav>
                                        <p:tav tm="100000">
                                          <p:val>
                                            <p:strVal val="#ppt_w"/>
                                          </p:val>
                                        </p:tav>
                                      </p:tavLst>
                                    </p:anim>
                                    <p:anim calcmode="lin" valueType="num">
                                      <p:cBhvr>
                                        <p:cTn id="45" dur="1500" fill="hold"/>
                                        <p:tgtEl>
                                          <p:spTgt spid="4"/>
                                        </p:tgtEl>
                                        <p:attrNameLst>
                                          <p:attrName>ppt_h</p:attrName>
                                        </p:attrNameLst>
                                      </p:cBhvr>
                                      <p:tavLst>
                                        <p:tav tm="0">
                                          <p:val>
                                            <p:fltVal val="0"/>
                                          </p:val>
                                        </p:tav>
                                        <p:tav tm="100000">
                                          <p:val>
                                            <p:strVal val="#ppt_h"/>
                                          </p:val>
                                        </p:tav>
                                      </p:tavLst>
                                    </p:anim>
                                    <p:animEffect transition="in" filter="fade">
                                      <p:cBhvr>
                                        <p:cTn id="46" dur="1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8B6155-3BBD-4B34-9ADE-80E4248CF6C0}"/>
              </a:ext>
            </a:extLst>
          </p:cNvPr>
          <p:cNvSpPr/>
          <p:nvPr/>
        </p:nvSpPr>
        <p:spPr>
          <a:xfrm>
            <a:off x="1156376" y="4434222"/>
            <a:ext cx="1651771" cy="4960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F47B1AA-AFBB-494B-BDF9-751B35B45C66}"/>
              </a:ext>
            </a:extLst>
          </p:cNvPr>
          <p:cNvSpPr/>
          <p:nvPr/>
        </p:nvSpPr>
        <p:spPr>
          <a:xfrm>
            <a:off x="1156376" y="4781419"/>
            <a:ext cx="9492129" cy="72064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4D51FD-B3B0-4958-BEC9-38A048656B16}"/>
              </a:ext>
            </a:extLst>
          </p:cNvPr>
          <p:cNvSpPr/>
          <p:nvPr/>
        </p:nvSpPr>
        <p:spPr>
          <a:xfrm>
            <a:off x="1156376" y="2270559"/>
            <a:ext cx="1651771" cy="678704"/>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13C5458-9B95-4367-B81E-3192A3AEC538}"/>
              </a:ext>
            </a:extLst>
          </p:cNvPr>
          <p:cNvSpPr/>
          <p:nvPr/>
        </p:nvSpPr>
        <p:spPr>
          <a:xfrm>
            <a:off x="1156378" y="2639891"/>
            <a:ext cx="9471645" cy="83820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2" name="Rectangle 1">
            <a:extLst>
              <a:ext uri="{FF2B5EF4-FFF2-40B4-BE49-F238E27FC236}">
                <a16:creationId xmlns:a16="http://schemas.microsoft.com/office/drawing/2014/main" id="{A5A4BC24-5EBA-40EE-AE73-86ECE5ECFECA}"/>
              </a:ext>
            </a:extLst>
          </p:cNvPr>
          <p:cNvSpPr/>
          <p:nvPr/>
        </p:nvSpPr>
        <p:spPr>
          <a:xfrm>
            <a:off x="1135897" y="1152939"/>
            <a:ext cx="55292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part of the Israelites’ lives had been bitter? </a:t>
            </a:r>
          </a:p>
        </p:txBody>
      </p:sp>
      <p:sp>
        <p:nvSpPr>
          <p:cNvPr id="4" name="Rectangle 3">
            <a:extLst>
              <a:ext uri="{FF2B5EF4-FFF2-40B4-BE49-F238E27FC236}">
                <a16:creationId xmlns:a16="http://schemas.microsoft.com/office/drawing/2014/main" id="{7EB67B43-F09B-4855-9D61-66962240C9AE}"/>
              </a:ext>
            </a:extLst>
          </p:cNvPr>
          <p:cNvSpPr/>
          <p:nvPr/>
        </p:nvSpPr>
        <p:spPr>
          <a:xfrm>
            <a:off x="1135897" y="1681769"/>
            <a:ext cx="90724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else might the bitter herbs have symbolized in the Israelites’ spiritual life? </a:t>
            </a:r>
          </a:p>
        </p:txBody>
      </p:sp>
      <p:sp>
        <p:nvSpPr>
          <p:cNvPr id="5" name="Rectangle 4">
            <a:extLst>
              <a:ext uri="{FF2B5EF4-FFF2-40B4-BE49-F238E27FC236}">
                <a16:creationId xmlns:a16="http://schemas.microsoft.com/office/drawing/2014/main" id="{7831E66B-DFD8-41C6-A4EF-E56CC14CE9E6}"/>
              </a:ext>
            </a:extLst>
          </p:cNvPr>
          <p:cNvSpPr/>
          <p:nvPr/>
        </p:nvSpPr>
        <p:spPr>
          <a:xfrm>
            <a:off x="1135896" y="2579931"/>
            <a:ext cx="949212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Seven days shall ye eat unleavened bread; even the first day ye shall put away leaven out of your houses: for whosoever eateth leavened bread from the first day until the seventh day, that soul shall be cut off from Israel.</a:t>
            </a:r>
          </a:p>
        </p:txBody>
      </p:sp>
      <p:sp>
        <p:nvSpPr>
          <p:cNvPr id="6" name="Rectangle 5">
            <a:extLst>
              <a:ext uri="{FF2B5EF4-FFF2-40B4-BE49-F238E27FC236}">
                <a16:creationId xmlns:a16="http://schemas.microsoft.com/office/drawing/2014/main" id="{4CB7C36C-627B-4CBE-94D6-D2458B217E6C}"/>
              </a:ext>
            </a:extLst>
          </p:cNvPr>
          <p:cNvSpPr/>
          <p:nvPr/>
        </p:nvSpPr>
        <p:spPr>
          <a:xfrm>
            <a:off x="1135896" y="2270559"/>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12:15</a:t>
            </a:r>
          </a:p>
        </p:txBody>
      </p:sp>
      <p:sp>
        <p:nvSpPr>
          <p:cNvPr id="7" name="Rectangle 6">
            <a:extLst>
              <a:ext uri="{FF2B5EF4-FFF2-40B4-BE49-F238E27FC236}">
                <a16:creationId xmlns:a16="http://schemas.microsoft.com/office/drawing/2014/main" id="{B866DF7E-F1A7-4D61-B1A3-7798AB924E63}"/>
              </a:ext>
            </a:extLst>
          </p:cNvPr>
          <p:cNvSpPr/>
          <p:nvPr/>
        </p:nvSpPr>
        <p:spPr>
          <a:xfrm>
            <a:off x="1135895" y="3708925"/>
            <a:ext cx="949212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removing all the leaven from the home and eating only unleavened bread could symbolize?</a:t>
            </a:r>
          </a:p>
        </p:txBody>
      </p:sp>
      <p:sp>
        <p:nvSpPr>
          <p:cNvPr id="8" name="Rectangle 7">
            <a:extLst>
              <a:ext uri="{FF2B5EF4-FFF2-40B4-BE49-F238E27FC236}">
                <a16:creationId xmlns:a16="http://schemas.microsoft.com/office/drawing/2014/main" id="{8FF766FF-84D3-4A97-B513-BD2EEA4F7387}"/>
              </a:ext>
            </a:extLst>
          </p:cNvPr>
          <p:cNvSpPr/>
          <p:nvPr/>
        </p:nvSpPr>
        <p:spPr>
          <a:xfrm>
            <a:off x="1135894" y="4777959"/>
            <a:ext cx="9492129"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In one house shall it be eaten; thou shalt not carry forth ought of the flesh abroad out of the house; neither shall ye break a bone thereof.</a:t>
            </a:r>
          </a:p>
        </p:txBody>
      </p:sp>
      <p:sp>
        <p:nvSpPr>
          <p:cNvPr id="9" name="Rectangle 8">
            <a:extLst>
              <a:ext uri="{FF2B5EF4-FFF2-40B4-BE49-F238E27FC236}">
                <a16:creationId xmlns:a16="http://schemas.microsoft.com/office/drawing/2014/main" id="{986A5904-627B-4E74-8578-BB85B00EA092}"/>
              </a:ext>
            </a:extLst>
          </p:cNvPr>
          <p:cNvSpPr/>
          <p:nvPr/>
        </p:nvSpPr>
        <p:spPr>
          <a:xfrm>
            <a:off x="1135894" y="4434222"/>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12:46</a:t>
            </a:r>
          </a:p>
        </p:txBody>
      </p:sp>
      <p:sp>
        <p:nvSpPr>
          <p:cNvPr id="10" name="Rectangle 9">
            <a:extLst>
              <a:ext uri="{FF2B5EF4-FFF2-40B4-BE49-F238E27FC236}">
                <a16:creationId xmlns:a16="http://schemas.microsoft.com/office/drawing/2014/main" id="{29D512A9-8F9C-4D90-A833-41D9EA543964}"/>
              </a:ext>
            </a:extLst>
          </p:cNvPr>
          <p:cNvSpPr/>
          <p:nvPr/>
        </p:nvSpPr>
        <p:spPr>
          <a:xfrm>
            <a:off x="1156378" y="5725080"/>
            <a:ext cx="527580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the lamb might symbolize? </a:t>
            </a:r>
          </a:p>
        </p:txBody>
      </p:sp>
    </p:spTree>
    <p:extLst>
      <p:ext uri="{BB962C8B-B14F-4D97-AF65-F5344CB8AC3E}">
        <p14:creationId xmlns:p14="http://schemas.microsoft.com/office/powerpoint/2010/main" val="130369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500" fill="hold"/>
                                        <p:tgtEl>
                                          <p:spTgt spid="12"/>
                                        </p:tgtEl>
                                        <p:attrNameLst>
                                          <p:attrName>ppt_w</p:attrName>
                                        </p:attrNameLst>
                                      </p:cBhvr>
                                      <p:tavLst>
                                        <p:tav tm="0">
                                          <p:val>
                                            <p:strVal val="#ppt_w*0.70"/>
                                          </p:val>
                                        </p:tav>
                                        <p:tav tm="100000">
                                          <p:val>
                                            <p:strVal val="#ppt_w"/>
                                          </p:val>
                                        </p:tav>
                                      </p:tavLst>
                                    </p:anim>
                                    <p:anim calcmode="lin" valueType="num">
                                      <p:cBhvr>
                                        <p:cTn id="16" dur="1500" fill="hold"/>
                                        <p:tgtEl>
                                          <p:spTgt spid="12"/>
                                        </p:tgtEl>
                                        <p:attrNameLst>
                                          <p:attrName>ppt_h</p:attrName>
                                        </p:attrNameLst>
                                      </p:cBhvr>
                                      <p:tavLst>
                                        <p:tav tm="0">
                                          <p:val>
                                            <p:strVal val="#ppt_h"/>
                                          </p:val>
                                        </p:tav>
                                        <p:tav tm="100000">
                                          <p:val>
                                            <p:strVal val="#ppt_h"/>
                                          </p:val>
                                        </p:tav>
                                      </p:tavLst>
                                    </p:anim>
                                    <p:animEffect transition="in" filter="fade">
                                      <p:cBhvr>
                                        <p:cTn id="17" dur="1500"/>
                                        <p:tgtEl>
                                          <p:spTgt spid="12"/>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500" fill="hold"/>
                                        <p:tgtEl>
                                          <p:spTgt spid="11"/>
                                        </p:tgtEl>
                                        <p:attrNameLst>
                                          <p:attrName>ppt_w</p:attrName>
                                        </p:attrNameLst>
                                      </p:cBhvr>
                                      <p:tavLst>
                                        <p:tav tm="0">
                                          <p:val>
                                            <p:strVal val="#ppt_w*0.70"/>
                                          </p:val>
                                        </p:tav>
                                        <p:tav tm="100000">
                                          <p:val>
                                            <p:strVal val="#ppt_w"/>
                                          </p:val>
                                        </p:tav>
                                      </p:tavLst>
                                    </p:anim>
                                    <p:anim calcmode="lin" valueType="num">
                                      <p:cBhvr>
                                        <p:cTn id="21" dur="1500" fill="hold"/>
                                        <p:tgtEl>
                                          <p:spTgt spid="11"/>
                                        </p:tgtEl>
                                        <p:attrNameLst>
                                          <p:attrName>ppt_h</p:attrName>
                                        </p:attrNameLst>
                                      </p:cBhvr>
                                      <p:tavLst>
                                        <p:tav tm="0">
                                          <p:val>
                                            <p:strVal val="#ppt_h"/>
                                          </p:val>
                                        </p:tav>
                                        <p:tav tm="100000">
                                          <p:val>
                                            <p:strVal val="#ppt_h"/>
                                          </p:val>
                                        </p:tav>
                                      </p:tavLst>
                                    </p:anim>
                                    <p:animEffect transition="in" filter="fade">
                                      <p:cBhvr>
                                        <p:cTn id="22" dur="1500"/>
                                        <p:tgtEl>
                                          <p:spTgt spid="1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500" fill="hold"/>
                                        <p:tgtEl>
                                          <p:spTgt spid="5"/>
                                        </p:tgtEl>
                                        <p:attrNameLst>
                                          <p:attrName>ppt_w</p:attrName>
                                        </p:attrNameLst>
                                      </p:cBhvr>
                                      <p:tavLst>
                                        <p:tav tm="0">
                                          <p:val>
                                            <p:strVal val="#ppt_w*0.70"/>
                                          </p:val>
                                        </p:tav>
                                        <p:tav tm="100000">
                                          <p:val>
                                            <p:strVal val="#ppt_w"/>
                                          </p:val>
                                        </p:tav>
                                      </p:tavLst>
                                    </p:anim>
                                    <p:anim calcmode="lin" valueType="num">
                                      <p:cBhvr>
                                        <p:cTn id="26" dur="1500" fill="hold"/>
                                        <p:tgtEl>
                                          <p:spTgt spid="5"/>
                                        </p:tgtEl>
                                        <p:attrNameLst>
                                          <p:attrName>ppt_h</p:attrName>
                                        </p:attrNameLst>
                                      </p:cBhvr>
                                      <p:tavLst>
                                        <p:tav tm="0">
                                          <p:val>
                                            <p:strVal val="#ppt_h"/>
                                          </p:val>
                                        </p:tav>
                                        <p:tav tm="100000">
                                          <p:val>
                                            <p:strVal val="#ppt_h"/>
                                          </p:val>
                                        </p:tav>
                                      </p:tavLst>
                                    </p:anim>
                                    <p:animEffect transition="in" filter="fade">
                                      <p:cBhvr>
                                        <p:cTn id="27" dur="1500"/>
                                        <p:tgtEl>
                                          <p:spTgt spid="5"/>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500" fill="hold"/>
                                        <p:tgtEl>
                                          <p:spTgt spid="6"/>
                                        </p:tgtEl>
                                        <p:attrNameLst>
                                          <p:attrName>ppt_w</p:attrName>
                                        </p:attrNameLst>
                                      </p:cBhvr>
                                      <p:tavLst>
                                        <p:tav tm="0">
                                          <p:val>
                                            <p:strVal val="#ppt_w*0.70"/>
                                          </p:val>
                                        </p:tav>
                                        <p:tav tm="100000">
                                          <p:val>
                                            <p:strVal val="#ppt_w"/>
                                          </p:val>
                                        </p:tav>
                                      </p:tavLst>
                                    </p:anim>
                                    <p:anim calcmode="lin" valueType="num">
                                      <p:cBhvr>
                                        <p:cTn id="31" dur="1500" fill="hold"/>
                                        <p:tgtEl>
                                          <p:spTgt spid="6"/>
                                        </p:tgtEl>
                                        <p:attrNameLst>
                                          <p:attrName>ppt_h</p:attrName>
                                        </p:attrNameLst>
                                      </p:cBhvr>
                                      <p:tavLst>
                                        <p:tav tm="0">
                                          <p:val>
                                            <p:strVal val="#ppt_h"/>
                                          </p:val>
                                        </p:tav>
                                        <p:tav tm="100000">
                                          <p:val>
                                            <p:strVal val="#ppt_h"/>
                                          </p:val>
                                        </p:tav>
                                      </p:tavLst>
                                    </p:anim>
                                    <p:animEffect transition="in" filter="fade">
                                      <p:cBhvr>
                                        <p:cTn id="32" dur="1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3"/>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0">
                                            <p:txEl>
                                              <p:pRg st="0" end="0"/>
                                            </p:txEl>
                                          </p:spTgt>
                                        </p:tgtEl>
                                        <p:attrNameLst>
                                          <p:attrName>style.visibility</p:attrName>
                                        </p:attrNameLst>
                                      </p:cBhvr>
                                      <p:to>
                                        <p:strVal val="visible"/>
                                      </p:to>
                                    </p:set>
                                    <p:anim calcmode="lin" valueType="num">
                                      <p:cBhvr>
                                        <p:cTn id="58"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4" grpId="0"/>
      <p:bldP spid="5" grpId="0"/>
      <p:bldP spid="6" grpId="0"/>
      <p:bldP spid="7" grpId="0"/>
      <p:bldP spid="8" grpId="0"/>
      <p:bldP spid="9" grpId="0"/>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C7F8F7-F103-4F33-B919-0428521FE069}"/>
              </a:ext>
            </a:extLst>
          </p:cNvPr>
          <p:cNvSpPr/>
          <p:nvPr/>
        </p:nvSpPr>
        <p:spPr>
          <a:xfrm>
            <a:off x="779489" y="943158"/>
            <a:ext cx="2128603" cy="870652"/>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FA4D6F3-2B89-42B9-AB1F-A721C7FA1EB6}"/>
              </a:ext>
            </a:extLst>
          </p:cNvPr>
          <p:cNvSpPr/>
          <p:nvPr/>
        </p:nvSpPr>
        <p:spPr>
          <a:xfrm>
            <a:off x="779489" y="1377792"/>
            <a:ext cx="9953469" cy="230832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49</a:t>
            </a:r>
          </a:p>
        </p:txBody>
      </p:sp>
      <p:sp>
        <p:nvSpPr>
          <p:cNvPr id="2" name="Rectangle 1">
            <a:extLst>
              <a:ext uri="{FF2B5EF4-FFF2-40B4-BE49-F238E27FC236}">
                <a16:creationId xmlns:a16="http://schemas.microsoft.com/office/drawing/2014/main" id="{BD20184E-DBF1-4916-947B-076CF9314FF6}"/>
              </a:ext>
            </a:extLst>
          </p:cNvPr>
          <p:cNvSpPr/>
          <p:nvPr/>
        </p:nvSpPr>
        <p:spPr>
          <a:xfrm>
            <a:off x="899410" y="1377792"/>
            <a:ext cx="983354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 Then Moses called for all the elders of Israel, and said unto them, Draw out and take you a lamb according to your families, and kill the passover.</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ye shall take a bunch of hyssop, and dip it in the blood that is in the basin, and strike the lintel and the two side posts with the blood that is in the basin; and none of you shall go out at the door of his house until the morning.</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pass through to smite the Egyptians; and when he seeth the blood upon the lintel, and on the two side posts,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pass over the door, and will not suffer the destroyer to come in unto your houses to smite you.</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1B69EE8-75B9-44F2-87BC-B334A014DA0B}"/>
              </a:ext>
            </a:extLst>
          </p:cNvPr>
          <p:cNvSpPr/>
          <p:nvPr/>
        </p:nvSpPr>
        <p:spPr>
          <a:xfrm>
            <a:off x="929390" y="102756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12:21-23</a:t>
            </a:r>
          </a:p>
        </p:txBody>
      </p:sp>
      <p:sp>
        <p:nvSpPr>
          <p:cNvPr id="5" name="Rectangle 4">
            <a:extLst>
              <a:ext uri="{FF2B5EF4-FFF2-40B4-BE49-F238E27FC236}">
                <a16:creationId xmlns:a16="http://schemas.microsoft.com/office/drawing/2014/main" id="{81456D13-F296-4660-A9EE-8C2C25FF2420}"/>
              </a:ext>
            </a:extLst>
          </p:cNvPr>
          <p:cNvSpPr/>
          <p:nvPr/>
        </p:nvSpPr>
        <p:spPr>
          <a:xfrm>
            <a:off x="914400" y="3803328"/>
            <a:ext cx="761500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kind of death was Israel saved from that first Passover night?</a:t>
            </a:r>
          </a:p>
        </p:txBody>
      </p:sp>
      <p:sp>
        <p:nvSpPr>
          <p:cNvPr id="6" name="Rectangle 5">
            <a:extLst>
              <a:ext uri="{FF2B5EF4-FFF2-40B4-BE49-F238E27FC236}">
                <a16:creationId xmlns:a16="http://schemas.microsoft.com/office/drawing/2014/main" id="{88129EFE-C913-49CD-8827-9116161D1B3F}"/>
              </a:ext>
            </a:extLst>
          </p:cNvPr>
          <p:cNvSpPr/>
          <p:nvPr/>
        </p:nvSpPr>
        <p:spPr>
          <a:xfrm>
            <a:off x="914400" y="4367162"/>
            <a:ext cx="61350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kinds of death do we all need to be saved from? </a:t>
            </a:r>
          </a:p>
        </p:txBody>
      </p:sp>
      <p:sp>
        <p:nvSpPr>
          <p:cNvPr id="7" name="Rectangle 6">
            <a:extLst>
              <a:ext uri="{FF2B5EF4-FFF2-40B4-BE49-F238E27FC236}">
                <a16:creationId xmlns:a16="http://schemas.microsoft.com/office/drawing/2014/main" id="{A5891908-9279-4E90-91E5-4FA28FA6DE3D}"/>
              </a:ext>
            </a:extLst>
          </p:cNvPr>
          <p:cNvSpPr/>
          <p:nvPr/>
        </p:nvSpPr>
        <p:spPr>
          <a:xfrm>
            <a:off x="914400" y="4930996"/>
            <a:ext cx="91049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blood of the lamb that saved Israel from death represents?</a:t>
            </a:r>
          </a:p>
        </p:txBody>
      </p:sp>
      <p:sp>
        <p:nvSpPr>
          <p:cNvPr id="8" name="Rectangle 7">
            <a:extLst>
              <a:ext uri="{FF2B5EF4-FFF2-40B4-BE49-F238E27FC236}">
                <a16:creationId xmlns:a16="http://schemas.microsoft.com/office/drawing/2014/main" id="{67872224-2866-486A-8D61-FB347B45D582}"/>
              </a:ext>
            </a:extLst>
          </p:cNvPr>
          <p:cNvSpPr/>
          <p:nvPr/>
        </p:nvSpPr>
        <p:spPr>
          <a:xfrm>
            <a:off x="914400" y="5545510"/>
            <a:ext cx="52282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we be delivered from spiritual death?</a:t>
            </a:r>
          </a:p>
        </p:txBody>
      </p:sp>
      <p:sp>
        <p:nvSpPr>
          <p:cNvPr id="9" name="Rectangle 8">
            <a:extLst>
              <a:ext uri="{FF2B5EF4-FFF2-40B4-BE49-F238E27FC236}">
                <a16:creationId xmlns:a16="http://schemas.microsoft.com/office/drawing/2014/main" id="{3E81AE7D-2CCD-4B32-A15E-40BBD25B3536}"/>
              </a:ext>
            </a:extLst>
          </p:cNvPr>
          <p:cNvSpPr/>
          <p:nvPr/>
        </p:nvSpPr>
        <p:spPr>
          <a:xfrm>
            <a:off x="899410" y="6084232"/>
            <a:ext cx="881421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be delivered from spiritual death through the atoning blood of Jesus Christ.</a:t>
            </a:r>
          </a:p>
        </p:txBody>
      </p:sp>
    </p:spTree>
    <p:extLst>
      <p:ext uri="{BB962C8B-B14F-4D97-AF65-F5344CB8AC3E}">
        <p14:creationId xmlns:p14="http://schemas.microsoft.com/office/powerpoint/2010/main" val="55755983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plus(in)">
                                      <p:cBhvr>
                                        <p:cTn id="3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459</Words>
  <Application>Microsoft Office PowerPoint</Application>
  <PresentationFormat>Widescreen</PresentationFormat>
  <Paragraphs>92</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MingLiU_HKSCS-ExtB</vt:lpstr>
      <vt:lpstr>Arial</vt:lpstr>
      <vt:lpstr>Calibri</vt:lpstr>
      <vt:lpstr>Microsoft PhagsPa</vt:lpstr>
      <vt:lpstr>Myanmar Text</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4295</cp:revision>
  <dcterms:created xsi:type="dcterms:W3CDTF">2018-08-29T04:26:39Z</dcterms:created>
  <dcterms:modified xsi:type="dcterms:W3CDTF">2019-03-19T18:27:51Z</dcterms:modified>
</cp:coreProperties>
</file>