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0BA2C5"/>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E658F7-C43A-4804-BC66-5CDEEBE35A2E}"/>
              </a:ext>
            </a:extLst>
          </p:cNvPr>
          <p:cNvSpPr/>
          <p:nvPr/>
        </p:nvSpPr>
        <p:spPr>
          <a:xfrm>
            <a:off x="1152938" y="910942"/>
            <a:ext cx="1415772" cy="646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F293D5-6186-4E8B-A6B3-2189B36DD4E6}"/>
              </a:ext>
            </a:extLst>
          </p:cNvPr>
          <p:cNvSpPr/>
          <p:nvPr/>
        </p:nvSpPr>
        <p:spPr>
          <a:xfrm>
            <a:off x="1152938" y="1255931"/>
            <a:ext cx="9422296" cy="70754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6D4B3498-C03B-40F2-BD60-39B414E01601}"/>
              </a:ext>
            </a:extLst>
          </p:cNvPr>
          <p:cNvSpPr/>
          <p:nvPr/>
        </p:nvSpPr>
        <p:spPr>
          <a:xfrm>
            <a:off x="1152938" y="1255931"/>
            <a:ext cx="942229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Pharaoh said, Who is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I should obey his voice to let Israel go? I know not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neither will I let Israel go.</a:t>
            </a:r>
          </a:p>
        </p:txBody>
      </p:sp>
      <p:sp>
        <p:nvSpPr>
          <p:cNvPr id="4" name="Rectangle 3">
            <a:extLst>
              <a:ext uri="{FF2B5EF4-FFF2-40B4-BE49-F238E27FC236}">
                <a16:creationId xmlns:a16="http://schemas.microsoft.com/office/drawing/2014/main" id="{D1EE3D9C-55AA-43DE-A7DB-7F0B5E84D196}"/>
              </a:ext>
            </a:extLst>
          </p:cNvPr>
          <p:cNvSpPr/>
          <p:nvPr/>
        </p:nvSpPr>
        <p:spPr>
          <a:xfrm>
            <a:off x="1152938" y="916129"/>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5:2</a:t>
            </a:r>
          </a:p>
        </p:txBody>
      </p:sp>
      <p:sp>
        <p:nvSpPr>
          <p:cNvPr id="5" name="Rectangle 4">
            <a:extLst>
              <a:ext uri="{FF2B5EF4-FFF2-40B4-BE49-F238E27FC236}">
                <a16:creationId xmlns:a16="http://schemas.microsoft.com/office/drawing/2014/main" id="{CADDB395-B521-4A1C-876A-03B69FE0CE0F}"/>
              </a:ext>
            </a:extLst>
          </p:cNvPr>
          <p:cNvSpPr/>
          <p:nvPr/>
        </p:nvSpPr>
        <p:spPr>
          <a:xfrm>
            <a:off x="5237431" y="2242064"/>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The 10 Plagues</a:t>
            </a:r>
          </a:p>
        </p:txBody>
      </p:sp>
      <p:sp>
        <p:nvSpPr>
          <p:cNvPr id="6" name="Rectangle 5">
            <a:extLst>
              <a:ext uri="{FF2B5EF4-FFF2-40B4-BE49-F238E27FC236}">
                <a16:creationId xmlns:a16="http://schemas.microsoft.com/office/drawing/2014/main" id="{C09CD332-EBCC-4C12-8215-FC3F1CB10D24}"/>
              </a:ext>
            </a:extLst>
          </p:cNvPr>
          <p:cNvSpPr/>
          <p:nvPr/>
        </p:nvSpPr>
        <p:spPr>
          <a:xfrm>
            <a:off x="3282671" y="3058802"/>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7:14–25</a:t>
            </a:r>
          </a:p>
        </p:txBody>
      </p:sp>
      <p:sp>
        <p:nvSpPr>
          <p:cNvPr id="7" name="Rectangle 6">
            <a:extLst>
              <a:ext uri="{FF2B5EF4-FFF2-40B4-BE49-F238E27FC236}">
                <a16:creationId xmlns:a16="http://schemas.microsoft.com/office/drawing/2014/main" id="{06273A7B-E9FA-41C4-9234-1642B7FAD9E8}"/>
              </a:ext>
            </a:extLst>
          </p:cNvPr>
          <p:cNvSpPr/>
          <p:nvPr/>
        </p:nvSpPr>
        <p:spPr>
          <a:xfrm>
            <a:off x="3282671" y="3667538"/>
            <a:ext cx="1730795" cy="369332"/>
          </a:xfrm>
          <a:prstGeom prst="rect">
            <a:avLst/>
          </a:prstGeom>
        </p:spPr>
        <p:txBody>
          <a:bodyPr wrap="none">
            <a:spAutoFit/>
          </a:bodyPr>
          <a:lstStyle/>
          <a:p>
            <a:r>
              <a:rPr lang="en-US" b="1" dirty="0">
                <a:solidFill>
                  <a:schemeClr val="bg1"/>
                </a:solidFill>
                <a:latin typeface="Open Sans"/>
              </a:rPr>
              <a:t>Exodus 8:1–15</a:t>
            </a:r>
            <a:endParaRPr lang="en-US" b="1" dirty="0">
              <a:solidFill>
                <a:schemeClr val="bg1"/>
              </a:solidFill>
            </a:endParaRPr>
          </a:p>
        </p:txBody>
      </p:sp>
      <p:sp>
        <p:nvSpPr>
          <p:cNvPr id="8" name="Rectangle 7">
            <a:extLst>
              <a:ext uri="{FF2B5EF4-FFF2-40B4-BE49-F238E27FC236}">
                <a16:creationId xmlns:a16="http://schemas.microsoft.com/office/drawing/2014/main" id="{DA065793-4056-41CD-9F1B-1BE48D4C38DE}"/>
              </a:ext>
            </a:extLst>
          </p:cNvPr>
          <p:cNvSpPr/>
          <p:nvPr/>
        </p:nvSpPr>
        <p:spPr>
          <a:xfrm>
            <a:off x="3256447" y="4315454"/>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8:16–19</a:t>
            </a:r>
          </a:p>
        </p:txBody>
      </p:sp>
      <p:sp>
        <p:nvSpPr>
          <p:cNvPr id="9" name="Rectangle 8">
            <a:extLst>
              <a:ext uri="{FF2B5EF4-FFF2-40B4-BE49-F238E27FC236}">
                <a16:creationId xmlns:a16="http://schemas.microsoft.com/office/drawing/2014/main" id="{BF0F0F5E-4416-4066-87B5-E11570801DE3}"/>
              </a:ext>
            </a:extLst>
          </p:cNvPr>
          <p:cNvSpPr/>
          <p:nvPr/>
        </p:nvSpPr>
        <p:spPr>
          <a:xfrm>
            <a:off x="3282671" y="5009611"/>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8:20–32</a:t>
            </a:r>
          </a:p>
        </p:txBody>
      </p:sp>
      <p:sp>
        <p:nvSpPr>
          <p:cNvPr id="10" name="Rectangle 9">
            <a:extLst>
              <a:ext uri="{FF2B5EF4-FFF2-40B4-BE49-F238E27FC236}">
                <a16:creationId xmlns:a16="http://schemas.microsoft.com/office/drawing/2014/main" id="{F4772ADC-3DC6-416D-8602-B70B11B29057}"/>
              </a:ext>
            </a:extLst>
          </p:cNvPr>
          <p:cNvSpPr/>
          <p:nvPr/>
        </p:nvSpPr>
        <p:spPr>
          <a:xfrm>
            <a:off x="3282671" y="5703768"/>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9:1–7</a:t>
            </a:r>
          </a:p>
        </p:txBody>
      </p:sp>
      <p:sp>
        <p:nvSpPr>
          <p:cNvPr id="11" name="Rectangle 10">
            <a:extLst>
              <a:ext uri="{FF2B5EF4-FFF2-40B4-BE49-F238E27FC236}">
                <a16:creationId xmlns:a16="http://schemas.microsoft.com/office/drawing/2014/main" id="{84462D41-ABD7-4D60-B956-F89CEA3F6CD1}"/>
              </a:ext>
            </a:extLst>
          </p:cNvPr>
          <p:cNvSpPr/>
          <p:nvPr/>
        </p:nvSpPr>
        <p:spPr>
          <a:xfrm>
            <a:off x="6790753" y="3058802"/>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9:8–12</a:t>
            </a:r>
          </a:p>
        </p:txBody>
      </p:sp>
      <p:sp>
        <p:nvSpPr>
          <p:cNvPr id="12" name="Rectangle 11">
            <a:extLst>
              <a:ext uri="{FF2B5EF4-FFF2-40B4-BE49-F238E27FC236}">
                <a16:creationId xmlns:a16="http://schemas.microsoft.com/office/drawing/2014/main" id="{58741241-10FB-4656-86DE-884C234B4046}"/>
              </a:ext>
            </a:extLst>
          </p:cNvPr>
          <p:cNvSpPr/>
          <p:nvPr/>
        </p:nvSpPr>
        <p:spPr>
          <a:xfrm>
            <a:off x="6776834" y="3667538"/>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9:13–35</a:t>
            </a:r>
          </a:p>
        </p:txBody>
      </p:sp>
      <p:sp>
        <p:nvSpPr>
          <p:cNvPr id="13" name="Rectangle 12">
            <a:extLst>
              <a:ext uri="{FF2B5EF4-FFF2-40B4-BE49-F238E27FC236}">
                <a16:creationId xmlns:a16="http://schemas.microsoft.com/office/drawing/2014/main" id="{C670626E-D359-4E3D-ABE1-25728FE23E12}"/>
              </a:ext>
            </a:extLst>
          </p:cNvPr>
          <p:cNvSpPr/>
          <p:nvPr/>
        </p:nvSpPr>
        <p:spPr>
          <a:xfrm>
            <a:off x="6785057" y="4298024"/>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10:1–20</a:t>
            </a:r>
          </a:p>
        </p:txBody>
      </p:sp>
      <p:sp>
        <p:nvSpPr>
          <p:cNvPr id="14" name="Rectangle 13">
            <a:extLst>
              <a:ext uri="{FF2B5EF4-FFF2-40B4-BE49-F238E27FC236}">
                <a16:creationId xmlns:a16="http://schemas.microsoft.com/office/drawing/2014/main" id="{F8567901-5AA8-458A-8471-39C2698FC66F}"/>
              </a:ext>
            </a:extLst>
          </p:cNvPr>
          <p:cNvSpPr/>
          <p:nvPr/>
        </p:nvSpPr>
        <p:spPr>
          <a:xfrm>
            <a:off x="6824813" y="5012345"/>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10:21–29</a:t>
            </a:r>
          </a:p>
        </p:txBody>
      </p:sp>
      <p:sp>
        <p:nvSpPr>
          <p:cNvPr id="15" name="Rectangle 14">
            <a:extLst>
              <a:ext uri="{FF2B5EF4-FFF2-40B4-BE49-F238E27FC236}">
                <a16:creationId xmlns:a16="http://schemas.microsoft.com/office/drawing/2014/main" id="{E1AEDD01-569B-40E6-B5D7-46E6F275ED81}"/>
              </a:ext>
            </a:extLst>
          </p:cNvPr>
          <p:cNvSpPr/>
          <p:nvPr/>
        </p:nvSpPr>
        <p:spPr>
          <a:xfrm>
            <a:off x="6824813" y="5721198"/>
            <a:ext cx="30316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11:4–10; 12:29–33</a:t>
            </a:r>
          </a:p>
        </p:txBody>
      </p:sp>
    </p:spTree>
    <p:extLst>
      <p:ext uri="{BB962C8B-B14F-4D97-AF65-F5344CB8AC3E}">
        <p14:creationId xmlns:p14="http://schemas.microsoft.com/office/powerpoint/2010/main" val="36087879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6000"/>
                            </p:stCondLst>
                            <p:childTnLst>
                              <p:par>
                                <p:cTn id="43" presetID="22" presetClass="entr" presetSubtype="2"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7000"/>
                            </p:stCondLst>
                            <p:childTnLst>
                              <p:par>
                                <p:cTn id="51" presetID="16" presetClass="entr" presetSubtype="2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par>
                          <p:cTn id="54" fill="hold">
                            <p:stCondLst>
                              <p:cond delay="7500"/>
                            </p:stCondLst>
                            <p:childTnLst>
                              <p:par>
                                <p:cTn id="55" presetID="16" presetClass="entr" presetSubtype="2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E083939E-BF73-4E20-9212-7757864AE415}"/>
              </a:ext>
            </a:extLst>
          </p:cNvPr>
          <p:cNvSpPr/>
          <p:nvPr/>
        </p:nvSpPr>
        <p:spPr>
          <a:xfrm>
            <a:off x="1152939" y="992761"/>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these 10 plagues show God’s power over mankind, the devil, and the false gods that mankind worships?</a:t>
            </a:r>
          </a:p>
        </p:txBody>
      </p:sp>
      <p:sp>
        <p:nvSpPr>
          <p:cNvPr id="4" name="Rectangle 3">
            <a:extLst>
              <a:ext uri="{FF2B5EF4-FFF2-40B4-BE49-F238E27FC236}">
                <a16:creationId xmlns:a16="http://schemas.microsoft.com/office/drawing/2014/main" id="{45233770-CB7A-42A8-BB38-351A9945589C}"/>
              </a:ext>
            </a:extLst>
          </p:cNvPr>
          <p:cNvSpPr/>
          <p:nvPr/>
        </p:nvSpPr>
        <p:spPr>
          <a:xfrm>
            <a:off x="1152940" y="1743445"/>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that God is more powerful than man and the devil help strengthen your faith in God?</a:t>
            </a:r>
          </a:p>
        </p:txBody>
      </p:sp>
      <p:sp>
        <p:nvSpPr>
          <p:cNvPr id="5" name="Rectangle 4">
            <a:extLst>
              <a:ext uri="{FF2B5EF4-FFF2-40B4-BE49-F238E27FC236}">
                <a16:creationId xmlns:a16="http://schemas.microsoft.com/office/drawing/2014/main" id="{57C1ED95-6DED-46DB-ACD4-C27228F20F65}"/>
              </a:ext>
            </a:extLst>
          </p:cNvPr>
          <p:cNvSpPr/>
          <p:nvPr/>
        </p:nvSpPr>
        <p:spPr>
          <a:xfrm>
            <a:off x="1152938" y="2494129"/>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seen that God’s power is greater than any other power?</a:t>
            </a:r>
          </a:p>
        </p:txBody>
      </p:sp>
      <p:sp>
        <p:nvSpPr>
          <p:cNvPr id="6" name="Rectangle 5">
            <a:extLst>
              <a:ext uri="{FF2B5EF4-FFF2-40B4-BE49-F238E27FC236}">
                <a16:creationId xmlns:a16="http://schemas.microsoft.com/office/drawing/2014/main" id="{13066B3D-0E1D-4736-97E6-9CAF802FFF60}"/>
              </a:ext>
            </a:extLst>
          </p:cNvPr>
          <p:cNvSpPr/>
          <p:nvPr/>
        </p:nvSpPr>
        <p:spPr>
          <a:xfrm>
            <a:off x="1152938" y="3358610"/>
            <a:ext cx="57690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Pharaoh respond to each of the plagues? </a:t>
            </a:r>
          </a:p>
        </p:txBody>
      </p:sp>
      <p:sp>
        <p:nvSpPr>
          <p:cNvPr id="7" name="Rectangle 6">
            <a:extLst>
              <a:ext uri="{FF2B5EF4-FFF2-40B4-BE49-F238E27FC236}">
                <a16:creationId xmlns:a16="http://schemas.microsoft.com/office/drawing/2014/main" id="{A7CB1C92-FBAE-4A93-A169-53AF2D0CC9D1}"/>
              </a:ext>
            </a:extLst>
          </p:cNvPr>
          <p:cNvSpPr/>
          <p:nvPr/>
        </p:nvSpPr>
        <p:spPr>
          <a:xfrm>
            <a:off x="1152939" y="3946092"/>
            <a:ext cx="9435546" cy="646331"/>
          </a:xfrm>
          <a:prstGeom prst="rect">
            <a:avLst/>
          </a:prstGeom>
        </p:spPr>
        <p:txBody>
          <a:bodyPr wrap="square">
            <a:spAutoFit/>
          </a:bodyPr>
          <a:lstStyle/>
          <a:p>
            <a:pPr algn="ctr"/>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refuse to soften our hearts and do not repent of our sins, then we will bring negative consequences upon ourselves and others.</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A0D15BB2-B57A-4F41-9604-6617DF5A7A9F}"/>
              </a:ext>
            </a:extLst>
          </p:cNvPr>
          <p:cNvSpPr/>
          <p:nvPr/>
        </p:nvSpPr>
        <p:spPr>
          <a:xfrm>
            <a:off x="1166191" y="4781822"/>
            <a:ext cx="94355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negative consequences that could result from a person’s decision to harden his or her heart and not repent?</a:t>
            </a:r>
          </a:p>
        </p:txBody>
      </p:sp>
    </p:spTree>
    <p:extLst>
      <p:ext uri="{BB962C8B-B14F-4D97-AF65-F5344CB8AC3E}">
        <p14:creationId xmlns:p14="http://schemas.microsoft.com/office/powerpoint/2010/main" val="335363667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Snipped 5">
            <a:extLst>
              <a:ext uri="{FF2B5EF4-FFF2-40B4-BE49-F238E27FC236}">
                <a16:creationId xmlns:a16="http://schemas.microsoft.com/office/drawing/2014/main" id="{08DB7096-64DC-40C6-9051-01110FE22F2E}"/>
              </a:ext>
            </a:extLst>
          </p:cNvPr>
          <p:cNvSpPr/>
          <p:nvPr/>
        </p:nvSpPr>
        <p:spPr>
          <a:xfrm>
            <a:off x="2663687" y="2946807"/>
            <a:ext cx="6414052" cy="2279374"/>
          </a:xfrm>
          <a:prstGeom prst="snip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A0CAE5D2-3E57-4689-B6D1-1618F0A89E97}"/>
              </a:ext>
            </a:extLst>
          </p:cNvPr>
          <p:cNvSpPr/>
          <p:nvPr/>
        </p:nvSpPr>
        <p:spPr>
          <a:xfrm>
            <a:off x="1099929" y="985488"/>
            <a:ext cx="76465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a person could soften his or her heart? </a:t>
            </a:r>
          </a:p>
        </p:txBody>
      </p:sp>
      <p:sp>
        <p:nvSpPr>
          <p:cNvPr id="4" name="Rectangle 3">
            <a:extLst>
              <a:ext uri="{FF2B5EF4-FFF2-40B4-BE49-F238E27FC236}">
                <a16:creationId xmlns:a16="http://schemas.microsoft.com/office/drawing/2014/main" id="{FDC7ACB9-44D1-40CF-B12E-AE4711B95274}"/>
              </a:ext>
            </a:extLst>
          </p:cNvPr>
          <p:cNvSpPr/>
          <p:nvPr/>
        </p:nvSpPr>
        <p:spPr>
          <a:xfrm>
            <a:off x="1099929" y="1631819"/>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we be blessed by choosing to repent and follow the Lord sooner rather than later?</a:t>
            </a:r>
          </a:p>
        </p:txBody>
      </p:sp>
      <p:sp>
        <p:nvSpPr>
          <p:cNvPr id="5" name="Rectangle 4">
            <a:extLst>
              <a:ext uri="{FF2B5EF4-FFF2-40B4-BE49-F238E27FC236}">
                <a16:creationId xmlns:a16="http://schemas.microsoft.com/office/drawing/2014/main" id="{54AC08E1-4BC0-41D8-A727-31B0BECDAB30}"/>
              </a:ext>
            </a:extLst>
          </p:cNvPr>
          <p:cNvSpPr/>
          <p:nvPr/>
        </p:nvSpPr>
        <p:spPr>
          <a:xfrm>
            <a:off x="2902226" y="3027402"/>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“If you have sinned, the sooner you repent, the sooner you begin to make your way back and find the peace and joy that come with forgiveness. If you delay repentance, you may lose blessings, opportunities, and spiritual guidance. You may also become further entangled in sinful behavior, making it more difficult to find your way back” (</a:t>
            </a:r>
            <a:r>
              <a:rPr lang="en-US" i="1" dirty="0">
                <a:solidFill>
                  <a:schemeClr val="bg1"/>
                </a:solidFill>
                <a:latin typeface="Arial" panose="020B0604020202020204" pitchFamily="34" charset="0"/>
                <a:cs typeface="Arial" panose="020B0604020202020204" pitchFamily="34" charset="0"/>
              </a:rPr>
              <a:t>For the Strength of Youth</a:t>
            </a:r>
            <a:r>
              <a:rPr lang="en-US" dirty="0">
                <a:solidFill>
                  <a:schemeClr val="bg1"/>
                </a:solidFill>
                <a:latin typeface="Arial" panose="020B0604020202020204" pitchFamily="34" charset="0"/>
                <a:cs typeface="Arial" panose="020B0604020202020204" pitchFamily="34" charset="0"/>
              </a:rPr>
              <a:t>[booklet, 2011], 28).</a:t>
            </a:r>
          </a:p>
        </p:txBody>
      </p:sp>
    </p:spTree>
    <p:extLst>
      <p:ext uri="{BB962C8B-B14F-4D97-AF65-F5344CB8AC3E}">
        <p14:creationId xmlns:p14="http://schemas.microsoft.com/office/powerpoint/2010/main" val="27338245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C8EBA2AC-37FF-4751-9F94-2FD680A45F07}"/>
              </a:ext>
            </a:extLst>
          </p:cNvPr>
          <p:cNvSpPr/>
          <p:nvPr/>
        </p:nvSpPr>
        <p:spPr>
          <a:xfrm>
            <a:off x="1073426" y="1483055"/>
            <a:ext cx="9263270" cy="707886"/>
          </a:xfrm>
          <a:prstGeom prst="rect">
            <a:avLst/>
          </a:prstGeom>
        </p:spPr>
        <p:txBody>
          <a:bodyPr wrap="square">
            <a:spAutoFit/>
          </a:bodyPr>
          <a:lstStyle/>
          <a:p>
            <a:pPr algn="just" fontAlgn="base">
              <a:buFont typeface="+mj-lt"/>
              <a:buAutoNum type="arabicPeriod"/>
            </a:pPr>
            <a:r>
              <a:rPr lang="en-US" sz="2000" b="1" dirty="0">
                <a:solidFill>
                  <a:schemeClr val="bg1"/>
                </a:solidFill>
                <a:latin typeface="Arial" panose="020B0604020202020204" pitchFamily="34" charset="0"/>
                <a:cs typeface="Arial" panose="020B0604020202020204" pitchFamily="34" charset="0"/>
              </a:rPr>
              <a:t> When have you experienced a softening of your heart? What did you learn about the Lord through this experience?</a:t>
            </a:r>
            <a:endParaRPr lang="en-US" sz="2000" b="1"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1B7906E-955C-4EAF-8B97-4D0239DF26DA}"/>
              </a:ext>
            </a:extLst>
          </p:cNvPr>
          <p:cNvSpPr/>
          <p:nvPr/>
        </p:nvSpPr>
        <p:spPr>
          <a:xfrm>
            <a:off x="1113183" y="3105834"/>
            <a:ext cx="9263269" cy="707886"/>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2. If you feel that you need to soften your heart in some way, what is something you could do to begin that process?</a:t>
            </a:r>
          </a:p>
        </p:txBody>
      </p:sp>
    </p:spTree>
    <p:extLst>
      <p:ext uri="{BB962C8B-B14F-4D97-AF65-F5344CB8AC3E}">
        <p14:creationId xmlns:p14="http://schemas.microsoft.com/office/powerpoint/2010/main" val="1024554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4BBF9760-6D6B-4980-B981-AC5C7108B1D3}"/>
              </a:ext>
            </a:extLst>
          </p:cNvPr>
          <p:cNvSpPr/>
          <p:nvPr/>
        </p:nvSpPr>
        <p:spPr>
          <a:xfrm>
            <a:off x="4087277" y="2921168"/>
            <a:ext cx="4017446" cy="1015663"/>
          </a:xfrm>
          <a:prstGeom prst="rect">
            <a:avLst/>
          </a:prstGeom>
        </p:spPr>
        <p:txBody>
          <a:bodyPr wrap="none">
            <a:spAutoFit/>
          </a:bodyPr>
          <a:lstStyle/>
          <a:p>
            <a:pPr fontAlgn="base"/>
            <a:r>
              <a:rPr lang="en-US" sz="6000" b="1" dirty="0">
                <a:solidFill>
                  <a:schemeClr val="bg1">
                    <a:lumMod val="85000"/>
                    <a:lumOff val="15000"/>
                  </a:schemeClr>
                </a:solidFill>
                <a:latin typeface="Nirmala UI Semilight" panose="020B0402040204020203" pitchFamily="34" charset="0"/>
                <a:cs typeface="Nirmala UI Semilight" panose="020B0402040204020203" pitchFamily="34" charset="0"/>
              </a:rPr>
              <a:t>Exodus 7–11</a:t>
            </a:r>
            <a:endParaRPr lang="en-US" sz="6000" b="1" i="0" dirty="0">
              <a:solidFill>
                <a:schemeClr val="bg1">
                  <a:lumMod val="85000"/>
                  <a:lumOff val="15000"/>
                </a:schemeClr>
              </a:solidFill>
              <a:effectLst/>
              <a:latin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4" name="Rectangle 3">
            <a:extLst>
              <a:ext uri="{FF2B5EF4-FFF2-40B4-BE49-F238E27FC236}">
                <a16:creationId xmlns:a16="http://schemas.microsoft.com/office/drawing/2014/main" id="{652459C4-FE80-4DFE-AC1F-0F3A444BA6AF}"/>
              </a:ext>
            </a:extLst>
          </p:cNvPr>
          <p:cNvSpPr/>
          <p:nvPr/>
        </p:nvSpPr>
        <p:spPr>
          <a:xfrm>
            <a:off x="7259532" y="1562747"/>
            <a:ext cx="3687542" cy="10333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71B6AFD-7CC3-4B51-B71A-99AAC44CD000}"/>
              </a:ext>
            </a:extLst>
          </p:cNvPr>
          <p:cNvSpPr/>
          <p:nvPr/>
        </p:nvSpPr>
        <p:spPr>
          <a:xfrm>
            <a:off x="6004013" y="2063487"/>
            <a:ext cx="4943061" cy="348769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3A0EE5-1DD5-4217-A28E-F355E4B0EAF8}"/>
              </a:ext>
            </a:extLst>
          </p:cNvPr>
          <p:cNvSpPr/>
          <p:nvPr/>
        </p:nvSpPr>
        <p:spPr>
          <a:xfrm>
            <a:off x="6163907" y="2237673"/>
            <a:ext cx="4623271"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As part of His Atonement, Jesus Christ not only suffered for our sins, but He also took upon Himself the pains, temptations, sicknesses, and infirmities of all mankind (see Isaiah 53:3–5; Alma 7:11–13). He understands our suffering because He has experienced it. As we come to Him in faith, the Savior will strengthen us to bear our burdens and accomplish tasks that we could not do on our own (see Matthew 11:28–30; Ether 12:27).</a:t>
            </a:r>
          </a:p>
        </p:txBody>
      </p:sp>
      <p:sp>
        <p:nvSpPr>
          <p:cNvPr id="7" name="Rectangle 6">
            <a:extLst>
              <a:ext uri="{FF2B5EF4-FFF2-40B4-BE49-F238E27FC236}">
                <a16:creationId xmlns:a16="http://schemas.microsoft.com/office/drawing/2014/main" id="{8E7E0163-9BDB-447F-9976-0C98E6B85F24}"/>
              </a:ext>
            </a:extLst>
          </p:cNvPr>
          <p:cNvSpPr/>
          <p:nvPr/>
        </p:nvSpPr>
        <p:spPr>
          <a:xfrm>
            <a:off x="3938384" y="905938"/>
            <a:ext cx="4131259" cy="461665"/>
          </a:xfrm>
          <a:prstGeom prst="rect">
            <a:avLst/>
          </a:prstGeom>
        </p:spPr>
        <p:txBody>
          <a:bodyPr wrap="none">
            <a:spAutoFit/>
          </a:bodyPr>
          <a:lstStyle/>
          <a:p>
            <a:pPr fontAlgn="base"/>
            <a:r>
              <a:rPr lang="en-US" sz="2400" b="1" dirty="0">
                <a:solidFill>
                  <a:schemeClr val="bg2">
                    <a:lumMod val="75000"/>
                  </a:schemeClr>
                </a:solidFill>
                <a:latin typeface="Nirmala UI Semilight" panose="020B0402040204020203" pitchFamily="34" charset="0"/>
                <a:cs typeface="Nirmala UI Semilight" panose="020B0402040204020203" pitchFamily="34" charset="0"/>
              </a:rPr>
              <a:t>The Atonement of Jesus Christ</a:t>
            </a:r>
            <a:endParaRPr lang="en-US" sz="2400" b="1" i="0" dirty="0">
              <a:solidFill>
                <a:schemeClr val="bg2">
                  <a:lumMod val="75000"/>
                </a:schemeClr>
              </a:solidFill>
              <a:effectLst/>
              <a:latin typeface="Nirmala UI Semilight" panose="020B0402040204020203" pitchFamily="34" charset="0"/>
              <a:cs typeface="Nirmala UI Semilight" panose="020B0402040204020203" pitchFamily="34" charset="0"/>
            </a:endParaRPr>
          </a:p>
        </p:txBody>
      </p:sp>
      <p:sp>
        <p:nvSpPr>
          <p:cNvPr id="8" name="Rectangle 7">
            <a:extLst>
              <a:ext uri="{FF2B5EF4-FFF2-40B4-BE49-F238E27FC236}">
                <a16:creationId xmlns:a16="http://schemas.microsoft.com/office/drawing/2014/main" id="{F27181BA-E11F-46F2-A1E1-F0C4EE268264}"/>
              </a:ext>
            </a:extLst>
          </p:cNvPr>
          <p:cNvSpPr/>
          <p:nvPr/>
        </p:nvSpPr>
        <p:spPr>
          <a:xfrm>
            <a:off x="7259532" y="1638509"/>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3.4</a:t>
            </a:r>
          </a:p>
        </p:txBody>
      </p:sp>
      <p:pic>
        <p:nvPicPr>
          <p:cNvPr id="1026" name="Picture 2" descr="Resultado de imagen para getsemani lds">
            <a:extLst>
              <a:ext uri="{FF2B5EF4-FFF2-40B4-BE49-F238E27FC236}">
                <a16:creationId xmlns:a16="http://schemas.microsoft.com/office/drawing/2014/main" id="{A3CA274E-304B-414C-AFB8-EA7CBEE62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2" y="1497169"/>
            <a:ext cx="3696262" cy="462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6272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CF36B34E-1693-44AB-83D0-D810E592BD8C}"/>
              </a:ext>
            </a:extLst>
          </p:cNvPr>
          <p:cNvSpPr/>
          <p:nvPr/>
        </p:nvSpPr>
        <p:spPr>
          <a:xfrm>
            <a:off x="3048000" y="2644170"/>
            <a:ext cx="6096000" cy="1569660"/>
          </a:xfrm>
          <a:prstGeom prst="rect">
            <a:avLst/>
          </a:prstGeom>
        </p:spPr>
        <p:txBody>
          <a:bodyPr>
            <a:spAutoFit/>
          </a:bodyPr>
          <a:lstStyle/>
          <a:p>
            <a:pPr algn="ctr" fontAlgn="base"/>
            <a:r>
              <a:rPr lang="en-US" sz="3200" b="1" dirty="0">
                <a:solidFill>
                  <a:schemeClr val="accent5">
                    <a:lumMod val="50000"/>
                  </a:schemeClr>
                </a:solidFill>
                <a:effectLst>
                  <a:outerShdw blurRad="38100" dist="38100" dir="2700000" algn="tl">
                    <a:srgbClr val="000000">
                      <a:alpha val="43137"/>
                    </a:srgbClr>
                  </a:outerShdw>
                </a:effectLst>
                <a:latin typeface="Nirmala UI" panose="020B0502040204020203" pitchFamily="34" charset="0"/>
                <a:cs typeface="Nirmala UI" panose="020B0502040204020203" pitchFamily="34" charset="0"/>
              </a:rPr>
              <a:t>“God sends Moses and Aaron to free the children of Israel from bondage”</a:t>
            </a:r>
          </a:p>
        </p:txBody>
      </p:sp>
      <p:sp>
        <p:nvSpPr>
          <p:cNvPr id="4" name="Rectangle 3">
            <a:extLst>
              <a:ext uri="{FF2B5EF4-FFF2-40B4-BE49-F238E27FC236}">
                <a16:creationId xmlns:a16="http://schemas.microsoft.com/office/drawing/2014/main" id="{BB3EC583-5153-4319-928F-626986944DEF}"/>
              </a:ext>
            </a:extLst>
          </p:cNvPr>
          <p:cNvSpPr/>
          <p:nvPr/>
        </p:nvSpPr>
        <p:spPr>
          <a:xfrm>
            <a:off x="1069419" y="968273"/>
            <a:ext cx="1708353" cy="369332"/>
          </a:xfrm>
          <a:prstGeom prst="rect">
            <a:avLst/>
          </a:prstGeom>
        </p:spPr>
        <p:txBody>
          <a:bodyPr wrap="none">
            <a:spAutoFit/>
          </a:bodyPr>
          <a:lstStyle/>
          <a:p>
            <a:pPr fontAlgn="base"/>
            <a:r>
              <a:rPr lang="en-US" b="1" dirty="0">
                <a:solidFill>
                  <a:schemeClr val="bg1"/>
                </a:solidFill>
                <a:latin typeface="Open Sans"/>
              </a:rPr>
              <a:t>Exodus 7:1-13</a:t>
            </a:r>
            <a:endParaRPr lang="en-US" b="1" dirty="0">
              <a:solidFill>
                <a:schemeClr val="bg1"/>
              </a:solidFill>
              <a:effectLst/>
              <a:latin typeface="Open Sans"/>
            </a:endParaRPr>
          </a:p>
        </p:txBody>
      </p:sp>
    </p:spTree>
    <p:extLst>
      <p:ext uri="{BB962C8B-B14F-4D97-AF65-F5344CB8AC3E}">
        <p14:creationId xmlns:p14="http://schemas.microsoft.com/office/powerpoint/2010/main" val="2556016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CFDC140A-646B-4187-8B2E-31711215636A}"/>
              </a:ext>
            </a:extLst>
          </p:cNvPr>
          <p:cNvSpPr/>
          <p:nvPr/>
        </p:nvSpPr>
        <p:spPr>
          <a:xfrm>
            <a:off x="1179442" y="1059022"/>
            <a:ext cx="9329531"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Pharaoh said he was willing to let the children of Israel go free because he respected the Lord’s power. (See Exodus 5:1–2.)</a:t>
            </a:r>
          </a:p>
        </p:txBody>
      </p:sp>
      <p:sp>
        <p:nvSpPr>
          <p:cNvPr id="4" name="Rectangle 3">
            <a:extLst>
              <a:ext uri="{FF2B5EF4-FFF2-40B4-BE49-F238E27FC236}">
                <a16:creationId xmlns:a16="http://schemas.microsoft.com/office/drawing/2014/main" id="{37B52B2E-E79D-4773-BFDC-CC7FC87857A6}"/>
              </a:ext>
            </a:extLst>
          </p:cNvPr>
          <p:cNvSpPr/>
          <p:nvPr/>
        </p:nvSpPr>
        <p:spPr>
          <a:xfrm>
            <a:off x="1179443" y="2132448"/>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Moses and Aaron asked Pharaoh to let the children of Israel go, the Israelites were eager to listen to Moses and follow his leadership. (See Exodus 5:19–21.)</a:t>
            </a:r>
          </a:p>
        </p:txBody>
      </p:sp>
      <p:sp>
        <p:nvSpPr>
          <p:cNvPr id="5" name="Rectangle 4">
            <a:extLst>
              <a:ext uri="{FF2B5EF4-FFF2-40B4-BE49-F238E27FC236}">
                <a16:creationId xmlns:a16="http://schemas.microsoft.com/office/drawing/2014/main" id="{47C44684-2428-4316-B24D-93FC09470524}"/>
              </a:ext>
            </a:extLst>
          </p:cNvPr>
          <p:cNvSpPr/>
          <p:nvPr/>
        </p:nvSpPr>
        <p:spPr>
          <a:xfrm>
            <a:off x="1179443" y="3205874"/>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was confident in his abilities and excited about his responsibility to free the children of Israel from bondage. (See Exodus 3:11.)</a:t>
            </a:r>
          </a:p>
        </p:txBody>
      </p:sp>
      <p:sp>
        <p:nvSpPr>
          <p:cNvPr id="6" name="Rectangle 5">
            <a:extLst>
              <a:ext uri="{FF2B5EF4-FFF2-40B4-BE49-F238E27FC236}">
                <a16:creationId xmlns:a16="http://schemas.microsoft.com/office/drawing/2014/main" id="{E63637AE-7B02-408F-BEC5-66D5DE26E499}"/>
              </a:ext>
            </a:extLst>
          </p:cNvPr>
          <p:cNvSpPr/>
          <p:nvPr/>
        </p:nvSpPr>
        <p:spPr>
          <a:xfrm>
            <a:off x="1179443" y="4279300"/>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was “slow of speech” and wondered why the Lord had sent </a:t>
            </a:r>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him</a:t>
            </a:r>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free the children of Israel. (See Exodus 4:10; 5:22–23; 6:12, 30.)</a:t>
            </a:r>
          </a:p>
        </p:txBody>
      </p:sp>
      <p:sp>
        <p:nvSpPr>
          <p:cNvPr id="7" name="Rectangle 6">
            <a:extLst>
              <a:ext uri="{FF2B5EF4-FFF2-40B4-BE49-F238E27FC236}">
                <a16:creationId xmlns:a16="http://schemas.microsoft.com/office/drawing/2014/main" id="{B31755BC-0FE3-44DC-BAA7-D5A85A4DF7E8}"/>
              </a:ext>
            </a:extLst>
          </p:cNvPr>
          <p:cNvSpPr/>
          <p:nvPr/>
        </p:nvSpPr>
        <p:spPr>
          <a:xfrm>
            <a:off x="1179441" y="5475812"/>
            <a:ext cx="932952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might have been difficult about the Lord’s command to Moses and Aaron? Why?</a:t>
            </a:r>
          </a:p>
        </p:txBody>
      </p:sp>
    </p:spTree>
    <p:extLst>
      <p:ext uri="{BB962C8B-B14F-4D97-AF65-F5344CB8AC3E}">
        <p14:creationId xmlns:p14="http://schemas.microsoft.com/office/powerpoint/2010/main" val="2195324143"/>
      </p:ext>
    </p:extLst>
  </p:cSld>
  <p:clrMapOvr>
    <a:masterClrMapping/>
  </p:clrMapOvr>
  <mc:AlternateContent xmlns:mc="http://schemas.openxmlformats.org/markup-compatibility/2006">
    <mc:Choice xmlns:p14="http://schemas.microsoft.com/office/powerpoint/2010/main" Requires="p14">
      <p:transition spd="slow" p14:dur="2000">
        <p:pull dir="lu"/>
      </p:transition>
    </mc:Choice>
    <mc:Fallback>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95556E-0408-40DF-B5F7-807C568F3886}"/>
              </a:ext>
            </a:extLst>
          </p:cNvPr>
          <p:cNvSpPr/>
          <p:nvPr/>
        </p:nvSpPr>
        <p:spPr>
          <a:xfrm>
            <a:off x="1060170" y="2630267"/>
            <a:ext cx="1746990" cy="52401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55A5BE1-CFBD-4A6E-B7BD-9DC54B0573D3}"/>
              </a:ext>
            </a:extLst>
          </p:cNvPr>
          <p:cNvSpPr/>
          <p:nvPr/>
        </p:nvSpPr>
        <p:spPr>
          <a:xfrm>
            <a:off x="1060172" y="2967335"/>
            <a:ext cx="9435548" cy="92333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E1AC0B-E96C-4A49-B6EE-6CBED917CAE1}"/>
              </a:ext>
            </a:extLst>
          </p:cNvPr>
          <p:cNvSpPr/>
          <p:nvPr/>
        </p:nvSpPr>
        <p:spPr>
          <a:xfrm>
            <a:off x="1135124" y="998253"/>
            <a:ext cx="1404942" cy="5562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23079B0-9BDE-4ABE-A51D-D483A61079BF}"/>
              </a:ext>
            </a:extLst>
          </p:cNvPr>
          <p:cNvSpPr/>
          <p:nvPr/>
        </p:nvSpPr>
        <p:spPr>
          <a:xfrm>
            <a:off x="1122083" y="1337605"/>
            <a:ext cx="7240039" cy="3693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F69F4204-F623-4E82-AFC7-DADF192517F2}"/>
              </a:ext>
            </a:extLst>
          </p:cNvPr>
          <p:cNvSpPr/>
          <p:nvPr/>
        </p:nvSpPr>
        <p:spPr>
          <a:xfrm>
            <a:off x="1122083" y="998253"/>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7:6 </a:t>
            </a:r>
          </a:p>
        </p:txBody>
      </p:sp>
      <p:sp>
        <p:nvSpPr>
          <p:cNvPr id="4" name="Rectangle 3">
            <a:extLst>
              <a:ext uri="{FF2B5EF4-FFF2-40B4-BE49-F238E27FC236}">
                <a16:creationId xmlns:a16="http://schemas.microsoft.com/office/drawing/2014/main" id="{7EAE8E80-669A-4BEE-9B08-EBFAE2353BBD}"/>
              </a:ext>
            </a:extLst>
          </p:cNvPr>
          <p:cNvSpPr/>
          <p:nvPr/>
        </p:nvSpPr>
        <p:spPr>
          <a:xfrm>
            <a:off x="1060174" y="2076269"/>
            <a:ext cx="6558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impresses you about how they chose to act in faith?</a:t>
            </a:r>
          </a:p>
        </p:txBody>
      </p:sp>
      <p:sp>
        <p:nvSpPr>
          <p:cNvPr id="5" name="Rectangle 4">
            <a:extLst>
              <a:ext uri="{FF2B5EF4-FFF2-40B4-BE49-F238E27FC236}">
                <a16:creationId xmlns:a16="http://schemas.microsoft.com/office/drawing/2014/main" id="{3831B06B-5AE0-48B6-99F5-30B449E643D4}"/>
              </a:ext>
            </a:extLst>
          </p:cNvPr>
          <p:cNvSpPr/>
          <p:nvPr/>
        </p:nvSpPr>
        <p:spPr>
          <a:xfrm>
            <a:off x="1135124" y="1337605"/>
            <a:ext cx="7301948"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And Moses and Aaron did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them, so did they.</a:t>
            </a:r>
          </a:p>
        </p:txBody>
      </p:sp>
      <p:sp>
        <p:nvSpPr>
          <p:cNvPr id="6" name="Rectangle 5">
            <a:extLst>
              <a:ext uri="{FF2B5EF4-FFF2-40B4-BE49-F238E27FC236}">
                <a16:creationId xmlns:a16="http://schemas.microsoft.com/office/drawing/2014/main" id="{F8F85CA9-A323-4793-BCB2-5C293A3A1708}"/>
              </a:ext>
            </a:extLst>
          </p:cNvPr>
          <p:cNvSpPr/>
          <p:nvPr/>
        </p:nvSpPr>
        <p:spPr>
          <a:xfrm>
            <a:off x="1060174" y="2967335"/>
            <a:ext cx="943554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Moses was fourscore years old, and Aaron fourscore and three years old, when they spake unto Pharaoh.</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unto Aaron, saying,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09D841E-3A3D-487E-9107-ECF5DD8D51C3}"/>
              </a:ext>
            </a:extLst>
          </p:cNvPr>
          <p:cNvSpPr/>
          <p:nvPr/>
        </p:nvSpPr>
        <p:spPr>
          <a:xfrm>
            <a:off x="1122083" y="2630267"/>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7:7-8 </a:t>
            </a:r>
          </a:p>
        </p:txBody>
      </p:sp>
      <p:sp>
        <p:nvSpPr>
          <p:cNvPr id="8" name="Rectangle 7">
            <a:extLst>
              <a:ext uri="{FF2B5EF4-FFF2-40B4-BE49-F238E27FC236}">
                <a16:creationId xmlns:a16="http://schemas.microsoft.com/office/drawing/2014/main" id="{5B88CAC7-3EC7-413E-B4C0-2BB3BD557F19}"/>
              </a:ext>
            </a:extLst>
          </p:cNvPr>
          <p:cNvSpPr/>
          <p:nvPr/>
        </p:nvSpPr>
        <p:spPr>
          <a:xfrm>
            <a:off x="1060173" y="4380421"/>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you might have responded if you had been in Pharaoh’s position and had just seen Aaron’s rod turn into a serpent?</a:t>
            </a:r>
          </a:p>
        </p:txBody>
      </p:sp>
    </p:spTree>
    <p:extLst>
      <p:ext uri="{BB962C8B-B14F-4D97-AF65-F5344CB8AC3E}">
        <p14:creationId xmlns:p14="http://schemas.microsoft.com/office/powerpoint/2010/main" val="36021582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vertical)">
                                      <p:cBhvr>
                                        <p:cTn id="12" dur="500"/>
                                        <p:tgtEl>
                                          <p:spTgt spid="12"/>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500"/>
                                        <p:tgtEl>
                                          <p:spTgt spid="11"/>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croll: Horizontal 9">
            <a:extLst>
              <a:ext uri="{FF2B5EF4-FFF2-40B4-BE49-F238E27FC236}">
                <a16:creationId xmlns:a16="http://schemas.microsoft.com/office/drawing/2014/main" id="{CC7E015D-EE54-4623-875D-40D6C4A77DA6}"/>
              </a:ext>
            </a:extLst>
          </p:cNvPr>
          <p:cNvSpPr/>
          <p:nvPr/>
        </p:nvSpPr>
        <p:spPr>
          <a:xfrm>
            <a:off x="2438400" y="2687975"/>
            <a:ext cx="6427304" cy="1708160"/>
          </a:xfrm>
          <a:prstGeom prst="horizont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D231A2-9F15-4A02-9130-36A5964A4E59}"/>
              </a:ext>
            </a:extLst>
          </p:cNvPr>
          <p:cNvSpPr/>
          <p:nvPr/>
        </p:nvSpPr>
        <p:spPr>
          <a:xfrm>
            <a:off x="1001145" y="968273"/>
            <a:ext cx="1881808" cy="7465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31627C-1C65-4BA6-8D46-9FC3FE2B48C3}"/>
              </a:ext>
            </a:extLst>
          </p:cNvPr>
          <p:cNvSpPr/>
          <p:nvPr/>
        </p:nvSpPr>
        <p:spPr>
          <a:xfrm>
            <a:off x="993910" y="1337605"/>
            <a:ext cx="9607827" cy="120032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69B7851F-724D-496D-850A-15A145316A33}"/>
              </a:ext>
            </a:extLst>
          </p:cNvPr>
          <p:cNvSpPr/>
          <p:nvPr/>
        </p:nvSpPr>
        <p:spPr>
          <a:xfrm>
            <a:off x="954155" y="1337605"/>
            <a:ext cx="964758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Pharaoh also called the wise men and the sorcerers: now the magicians of Egypt, they also did in like manner with their enchantments.</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For they cast down every man his rod, and they became serpents: but Aaron’s rod swallowed up their rods.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44DF9A-6501-4977-8595-BE1E314E36C7}"/>
              </a:ext>
            </a:extLst>
          </p:cNvPr>
          <p:cNvSpPr/>
          <p:nvPr/>
        </p:nvSpPr>
        <p:spPr>
          <a:xfrm>
            <a:off x="954155" y="968273"/>
            <a:ext cx="1992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Exodus 7:11-12</a:t>
            </a:r>
          </a:p>
        </p:txBody>
      </p:sp>
      <p:sp>
        <p:nvSpPr>
          <p:cNvPr id="5" name="Rectangle 4">
            <a:extLst>
              <a:ext uri="{FF2B5EF4-FFF2-40B4-BE49-F238E27FC236}">
                <a16:creationId xmlns:a16="http://schemas.microsoft.com/office/drawing/2014/main" id="{5C791668-92E9-4A00-8559-71BEE0D955CB}"/>
              </a:ext>
            </a:extLst>
          </p:cNvPr>
          <p:cNvSpPr/>
          <p:nvPr/>
        </p:nvSpPr>
        <p:spPr>
          <a:xfrm>
            <a:off x="2597426" y="2976515"/>
            <a:ext cx="6096000" cy="1200329"/>
          </a:xfrm>
          <a:prstGeom prst="rect">
            <a:avLst/>
          </a:prstGeom>
        </p:spPr>
        <p:txBody>
          <a:bodyPr>
            <a:spAutoFit/>
          </a:bodyPr>
          <a:lstStyle/>
          <a:p>
            <a:pPr algn="ctr"/>
            <a:r>
              <a:rPr lang="en-US" b="1" dirty="0">
                <a:solidFill>
                  <a:schemeClr val="bg1"/>
                </a:solidFill>
                <a:latin typeface="Nirmala UI Semilight" panose="020B0402040204020203" pitchFamily="34" charset="0"/>
                <a:cs typeface="Nirmala UI Semilight" panose="020B0402040204020203" pitchFamily="34" charset="0"/>
              </a:rPr>
              <a:t>The “magicians of Pharaoh’s court had power given them from Satan to duplicate many of the miracles wrought by Moses” (Bruce R. McConkie, Mormon Doctrine, 2nd ed. [1966], 462).</a:t>
            </a:r>
          </a:p>
        </p:txBody>
      </p:sp>
      <p:sp>
        <p:nvSpPr>
          <p:cNvPr id="6" name="Rectangle 5">
            <a:extLst>
              <a:ext uri="{FF2B5EF4-FFF2-40B4-BE49-F238E27FC236}">
                <a16:creationId xmlns:a16="http://schemas.microsoft.com/office/drawing/2014/main" id="{2CE441D2-BE9C-496F-9772-ED289FA12B47}"/>
              </a:ext>
            </a:extLst>
          </p:cNvPr>
          <p:cNvSpPr/>
          <p:nvPr/>
        </p:nvSpPr>
        <p:spPr>
          <a:xfrm>
            <a:off x="1113832" y="4615426"/>
            <a:ext cx="86669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Aaron’s rod swallowing the rods of the magicians? </a:t>
            </a:r>
          </a:p>
        </p:txBody>
      </p:sp>
      <p:sp>
        <p:nvSpPr>
          <p:cNvPr id="7" name="Rectangle 6">
            <a:extLst>
              <a:ext uri="{FF2B5EF4-FFF2-40B4-BE49-F238E27FC236}">
                <a16:creationId xmlns:a16="http://schemas.microsoft.com/office/drawing/2014/main" id="{D03A2069-E5F4-4ABB-8FD1-F32B6D24F278}"/>
              </a:ext>
            </a:extLst>
          </p:cNvPr>
          <p:cNvSpPr/>
          <p:nvPr/>
        </p:nvSpPr>
        <p:spPr>
          <a:xfrm>
            <a:off x="1113831" y="5169424"/>
            <a:ext cx="9607827" cy="646331"/>
          </a:xfrm>
          <a:prstGeom prst="rect">
            <a:avLst/>
          </a:prstGeom>
        </p:spPr>
        <p:txBody>
          <a:bodyPr wrap="square">
            <a:spAutoFit/>
          </a:bodyPr>
          <a:lstStyle/>
          <a:p>
            <a:pPr algn="just"/>
            <a:r>
              <a:rPr lang="en-US" b="1" i="1" dirty="0">
                <a:solidFill>
                  <a:srgbClr val="002060"/>
                </a:solidFill>
                <a:latin typeface="Arial" panose="020B0604020202020204" pitchFamily="34" charset="0"/>
                <a:cs typeface="Arial" panose="020B0604020202020204" pitchFamily="34" charset="0"/>
              </a:rPr>
              <a:t>The Lord’s power is greater than the power of mankind, the devil, and the false gods mankind worships.</a:t>
            </a:r>
            <a:r>
              <a:rPr lang="en-US" i="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458797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A114A-CFA1-476B-939B-696260ADAFB9}"/>
              </a:ext>
            </a:extLst>
          </p:cNvPr>
          <p:cNvSpPr/>
          <p:nvPr/>
        </p:nvSpPr>
        <p:spPr>
          <a:xfrm>
            <a:off x="1152938" y="916129"/>
            <a:ext cx="1544012" cy="47795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41D8E43-27C9-4DE5-A514-865B4FB13A05}"/>
              </a:ext>
            </a:extLst>
          </p:cNvPr>
          <p:cNvSpPr/>
          <p:nvPr/>
        </p:nvSpPr>
        <p:spPr>
          <a:xfrm>
            <a:off x="1152938" y="1232453"/>
            <a:ext cx="9435547" cy="36933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2D65A557-1B8B-41AD-84FE-14575C43BD08}"/>
              </a:ext>
            </a:extLst>
          </p:cNvPr>
          <p:cNvSpPr/>
          <p:nvPr/>
        </p:nvSpPr>
        <p:spPr>
          <a:xfrm>
            <a:off x="1152938" y="1232453"/>
            <a:ext cx="943554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hardened Pharaoh’s heart, that he hearkened not unto them;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said.</a:t>
            </a:r>
          </a:p>
        </p:txBody>
      </p:sp>
      <p:sp>
        <p:nvSpPr>
          <p:cNvPr id="4" name="Rectangle 3">
            <a:extLst>
              <a:ext uri="{FF2B5EF4-FFF2-40B4-BE49-F238E27FC236}">
                <a16:creationId xmlns:a16="http://schemas.microsoft.com/office/drawing/2014/main" id="{97316A7A-176B-4D16-B5AB-20BD3E789A45}"/>
              </a:ext>
            </a:extLst>
          </p:cNvPr>
          <p:cNvSpPr/>
          <p:nvPr/>
        </p:nvSpPr>
        <p:spPr>
          <a:xfrm>
            <a:off x="1152938" y="916129"/>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7:13</a:t>
            </a:r>
          </a:p>
        </p:txBody>
      </p:sp>
      <p:sp>
        <p:nvSpPr>
          <p:cNvPr id="5" name="Rectangle 4">
            <a:extLst>
              <a:ext uri="{FF2B5EF4-FFF2-40B4-BE49-F238E27FC236}">
                <a16:creationId xmlns:a16="http://schemas.microsoft.com/office/drawing/2014/main" id="{D6C841F8-D91B-4172-AE92-491A7293CD1F}"/>
              </a:ext>
            </a:extLst>
          </p:cNvPr>
          <p:cNvSpPr/>
          <p:nvPr/>
        </p:nvSpPr>
        <p:spPr>
          <a:xfrm>
            <a:off x="1152938" y="2782669"/>
            <a:ext cx="9263271"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Why do you think it is important to know that Pharaoh, not the Lord, hardened Pharaoh’s heart?</a:t>
            </a:r>
          </a:p>
        </p:txBody>
      </p:sp>
    </p:spTree>
    <p:extLst>
      <p:ext uri="{BB962C8B-B14F-4D97-AF65-F5344CB8AC3E}">
        <p14:creationId xmlns:p14="http://schemas.microsoft.com/office/powerpoint/2010/main" val="11856528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48</a:t>
            </a:r>
          </a:p>
        </p:txBody>
      </p:sp>
      <p:sp>
        <p:nvSpPr>
          <p:cNvPr id="2" name="Rectangle 1">
            <a:extLst>
              <a:ext uri="{FF2B5EF4-FFF2-40B4-BE49-F238E27FC236}">
                <a16:creationId xmlns:a16="http://schemas.microsoft.com/office/drawing/2014/main" id="{39E6E0B0-ED51-425F-81D9-4C9AD48A8361}"/>
              </a:ext>
            </a:extLst>
          </p:cNvPr>
          <p:cNvSpPr/>
          <p:nvPr/>
        </p:nvSpPr>
        <p:spPr>
          <a:xfrm>
            <a:off x="3296996" y="2828835"/>
            <a:ext cx="5598007" cy="1200329"/>
          </a:xfrm>
          <a:prstGeom prst="rect">
            <a:avLst/>
          </a:prstGeom>
        </p:spPr>
        <p:txBody>
          <a:bodyPr wrap="none">
            <a:spAutoFit/>
          </a:bodyPr>
          <a:lstStyle/>
          <a:p>
            <a:pPr algn="ctr" fontAlgn="base"/>
            <a:r>
              <a:rPr lang="en-US" sz="3600" b="1" dirty="0">
                <a:solidFill>
                  <a:schemeClr val="bg1"/>
                </a:solidFill>
                <a:effectLst>
                  <a:outerShdw blurRad="38100" dist="38100" dir="2700000" algn="tl">
                    <a:srgbClr val="000000">
                      <a:alpha val="43137"/>
                    </a:srgbClr>
                  </a:outerShdw>
                </a:effectLst>
                <a:latin typeface="Nirmala UI Semilight" panose="020B0402040204020203" pitchFamily="34" charset="0"/>
                <a:cs typeface="Nirmala UI Semilight" panose="020B0402040204020203" pitchFamily="34" charset="0"/>
              </a:rPr>
              <a:t>“The Lord sends 10 plagues </a:t>
            </a:r>
          </a:p>
          <a:p>
            <a:pPr algn="ctr" fontAlgn="base"/>
            <a:r>
              <a:rPr lang="en-US" sz="3600" b="1" dirty="0">
                <a:solidFill>
                  <a:schemeClr val="bg1"/>
                </a:solidFill>
                <a:effectLst>
                  <a:outerShdw blurRad="38100" dist="38100" dir="2700000" algn="tl">
                    <a:srgbClr val="000000">
                      <a:alpha val="43137"/>
                    </a:srgbClr>
                  </a:outerShdw>
                </a:effectLst>
                <a:latin typeface="Nirmala UI Semilight" panose="020B0402040204020203" pitchFamily="34" charset="0"/>
                <a:cs typeface="Nirmala UI Semilight" panose="020B0402040204020203" pitchFamily="34" charset="0"/>
              </a:rPr>
              <a:t>upon Egypt”</a:t>
            </a:r>
          </a:p>
        </p:txBody>
      </p:sp>
    </p:spTree>
    <p:extLst>
      <p:ext uri="{BB962C8B-B14F-4D97-AF65-F5344CB8AC3E}">
        <p14:creationId xmlns:p14="http://schemas.microsoft.com/office/powerpoint/2010/main" val="763016782"/>
      </p:ext>
    </p:extLst>
  </p:cSld>
  <p:clrMapOvr>
    <a:masterClrMapping/>
  </p:clrMapOvr>
  <mc:AlternateContent xmlns:mc="http://schemas.openxmlformats.org/markup-compatibility/2006">
    <mc:Choice xmlns:p14="http://schemas.microsoft.com/office/powerpoint/2010/main" Requires="p14">
      <p:transition spd="slow" p14:dur="1500">
        <p14:flythrough dir="out" hasBounce="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588</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NSimSun</vt:lpstr>
      <vt:lpstr>Arial</vt:lpstr>
      <vt:lpstr>Calibri</vt:lpstr>
      <vt:lpstr>Nirmala UI</vt:lpstr>
      <vt:lpstr>Nirmala UI Semilight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4267</cp:revision>
  <dcterms:created xsi:type="dcterms:W3CDTF">2018-08-29T04:26:39Z</dcterms:created>
  <dcterms:modified xsi:type="dcterms:W3CDTF">2019-03-19T16:32:38Z</dcterms:modified>
</cp:coreProperties>
</file>