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8" d="100"/>
          <a:sy n="68" d="100"/>
        </p:scale>
        <p:origin x="96"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reisumasocarne.blogspot.com/2012/06/angustia-suprema.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65000" b="-65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3/19/2019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accent5">
                    <a:lumMod val="75000"/>
                  </a:schemeClr>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9E54F5-4E7A-4646-B01A-C70AE0F6D5A9}"/>
              </a:ext>
            </a:extLst>
          </p:cNvPr>
          <p:cNvSpPr/>
          <p:nvPr/>
        </p:nvSpPr>
        <p:spPr>
          <a:xfrm>
            <a:off x="6649154" y="1543807"/>
            <a:ext cx="3687542" cy="67492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366F777-D732-4219-BE54-8C0C67CA3326}"/>
              </a:ext>
            </a:extLst>
          </p:cNvPr>
          <p:cNvSpPr/>
          <p:nvPr/>
        </p:nvSpPr>
        <p:spPr>
          <a:xfrm>
            <a:off x="1152939" y="1870359"/>
            <a:ext cx="9170502" cy="169497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FD8D25CB-F408-407D-A76E-7B2F183D9EC1}"/>
              </a:ext>
            </a:extLst>
          </p:cNvPr>
          <p:cNvSpPr/>
          <p:nvPr/>
        </p:nvSpPr>
        <p:spPr>
          <a:xfrm>
            <a:off x="1258955" y="1837516"/>
            <a:ext cx="9051235" cy="1754326"/>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As part of His Atonement, Jesus Christ not only suffered for our sins, but He also took upon Himself the pains, temptations, sicknesses, and infirmities of all mankind (see Isaiah 53:3–5; Alma 7:11–13). He understands our suffering because He has experienced it. As we come to Him in faith, the Savior will strengthen us to bear our burdens and accomplish tasks that we could not do on our own (see Matthew 11:28–30; Ether 12:27).</a:t>
            </a:r>
          </a:p>
        </p:txBody>
      </p:sp>
      <p:sp>
        <p:nvSpPr>
          <p:cNvPr id="4" name="Rectangle 3">
            <a:extLst>
              <a:ext uri="{FF2B5EF4-FFF2-40B4-BE49-F238E27FC236}">
                <a16:creationId xmlns:a16="http://schemas.microsoft.com/office/drawing/2014/main" id="{A6A2891F-5B9A-4F5F-A478-07F8D309E95A}"/>
              </a:ext>
            </a:extLst>
          </p:cNvPr>
          <p:cNvSpPr/>
          <p:nvPr/>
        </p:nvSpPr>
        <p:spPr>
          <a:xfrm>
            <a:off x="1258955" y="3863223"/>
            <a:ext cx="78452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else did the Savior experience as part of His atoning sacrifice?</a:t>
            </a:r>
          </a:p>
        </p:txBody>
      </p:sp>
      <p:sp>
        <p:nvSpPr>
          <p:cNvPr id="5" name="Rectangle 4">
            <a:extLst>
              <a:ext uri="{FF2B5EF4-FFF2-40B4-BE49-F238E27FC236}">
                <a16:creationId xmlns:a16="http://schemas.microsoft.com/office/drawing/2014/main" id="{2FAD5BDC-8772-4597-A62F-463F524EE708}"/>
              </a:ext>
            </a:extLst>
          </p:cNvPr>
          <p:cNvSpPr/>
          <p:nvPr/>
        </p:nvSpPr>
        <p:spPr>
          <a:xfrm>
            <a:off x="1212573" y="4392592"/>
            <a:ext cx="9051234" cy="646331"/>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Open Sans"/>
              </a:rPr>
              <a:t>As part of His Atonement, Jesus Christ not only suffered for our sins, but He also took upon Himself the pains, temptations, sicknesses, and infirmities of all mankind.</a:t>
            </a:r>
            <a:endParaRPr lang="en-US" i="1" dirty="0">
              <a:solidFill>
                <a:schemeClr val="bg2">
                  <a:lumMod val="75000"/>
                </a:schemeClr>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E0F7CE67-4A2C-4183-8909-0B53C84D5900}"/>
              </a:ext>
            </a:extLst>
          </p:cNvPr>
          <p:cNvSpPr/>
          <p:nvPr/>
        </p:nvSpPr>
        <p:spPr>
          <a:xfrm>
            <a:off x="3938384" y="750621"/>
            <a:ext cx="4720972" cy="461665"/>
          </a:xfrm>
          <a:prstGeom prst="rect">
            <a:avLst/>
          </a:prstGeom>
        </p:spPr>
        <p:txBody>
          <a:bodyPr wrap="none">
            <a:spAutoFit/>
          </a:bodyPr>
          <a:lstStyle/>
          <a:p>
            <a:pPr fontAlgn="base"/>
            <a:r>
              <a:rPr lang="en-US" sz="2400" b="1" dirty="0">
                <a:solidFill>
                  <a:schemeClr val="bg2">
                    <a:lumMod val="75000"/>
                  </a:schemeClr>
                </a:solidFill>
                <a:latin typeface="Arial" panose="020B0604020202020204" pitchFamily="34" charset="0"/>
                <a:cs typeface="Arial" panose="020B0604020202020204" pitchFamily="34" charset="0"/>
              </a:rPr>
              <a:t>The Atonement of Jesus Christ</a:t>
            </a:r>
            <a:endParaRPr lang="en-US" sz="2400" b="1" i="0" dirty="0">
              <a:solidFill>
                <a:schemeClr val="bg2">
                  <a:lumMod val="75000"/>
                </a:schemeClr>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5DD94CF-7FB6-48CF-A760-C4DE3621702C}"/>
              </a:ext>
            </a:extLst>
          </p:cNvPr>
          <p:cNvSpPr/>
          <p:nvPr/>
        </p:nvSpPr>
        <p:spPr>
          <a:xfrm>
            <a:off x="6649154" y="1543807"/>
            <a:ext cx="368754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3.4</a:t>
            </a:r>
          </a:p>
        </p:txBody>
      </p:sp>
    </p:spTree>
    <p:extLst>
      <p:ext uri="{BB962C8B-B14F-4D97-AF65-F5344CB8AC3E}">
        <p14:creationId xmlns:p14="http://schemas.microsoft.com/office/powerpoint/2010/main" val="3673931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8B4FCD-9C7D-4A26-B4EA-6F347F642FB9}"/>
              </a:ext>
            </a:extLst>
          </p:cNvPr>
          <p:cNvSpPr/>
          <p:nvPr/>
        </p:nvSpPr>
        <p:spPr>
          <a:xfrm>
            <a:off x="914399" y="783607"/>
            <a:ext cx="1672243" cy="715617"/>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8CCDAC3-CED4-40D1-9ED1-D7A5185C196C}"/>
              </a:ext>
            </a:extLst>
          </p:cNvPr>
          <p:cNvSpPr/>
          <p:nvPr/>
        </p:nvSpPr>
        <p:spPr>
          <a:xfrm>
            <a:off x="914400" y="1113689"/>
            <a:ext cx="9581320" cy="177398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DB63CA04-F6D0-414A-AADC-200C49E3DB73}"/>
              </a:ext>
            </a:extLst>
          </p:cNvPr>
          <p:cNvSpPr/>
          <p:nvPr/>
        </p:nvSpPr>
        <p:spPr>
          <a:xfrm>
            <a:off x="1016982" y="783607"/>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53:3-5</a:t>
            </a:r>
          </a:p>
        </p:txBody>
      </p:sp>
      <p:sp>
        <p:nvSpPr>
          <p:cNvPr id="4" name="Rectangle 3">
            <a:extLst>
              <a:ext uri="{FF2B5EF4-FFF2-40B4-BE49-F238E27FC236}">
                <a16:creationId xmlns:a16="http://schemas.microsoft.com/office/drawing/2014/main" id="{BA2C4979-2F78-48A8-950F-FB64C9D8D523}"/>
              </a:ext>
            </a:extLst>
          </p:cNvPr>
          <p:cNvSpPr/>
          <p:nvPr/>
        </p:nvSpPr>
        <p:spPr>
          <a:xfrm>
            <a:off x="1016981" y="3228201"/>
            <a:ext cx="947873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was the Savior “despised and rejected of men … and acquainted with grief” (verse 3) during His mortal life?</a:t>
            </a:r>
          </a:p>
        </p:txBody>
      </p:sp>
      <p:sp>
        <p:nvSpPr>
          <p:cNvPr id="5" name="Rectangle 4">
            <a:extLst>
              <a:ext uri="{FF2B5EF4-FFF2-40B4-BE49-F238E27FC236}">
                <a16:creationId xmlns:a16="http://schemas.microsoft.com/office/drawing/2014/main" id="{90A69185-BF3A-4911-B3A3-F59DB75ECE3A}"/>
              </a:ext>
            </a:extLst>
          </p:cNvPr>
          <p:cNvSpPr/>
          <p:nvPr/>
        </p:nvSpPr>
        <p:spPr>
          <a:xfrm>
            <a:off x="1016981" y="3970323"/>
            <a:ext cx="947874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Isaiah meant, as recorded in verse 4, when he taught that the Savior “hath borne our griefs, and carried our sorrows”?</a:t>
            </a:r>
          </a:p>
        </p:txBody>
      </p:sp>
      <p:sp>
        <p:nvSpPr>
          <p:cNvPr id="6" name="Rectangle 5">
            <a:extLst>
              <a:ext uri="{FF2B5EF4-FFF2-40B4-BE49-F238E27FC236}">
                <a16:creationId xmlns:a16="http://schemas.microsoft.com/office/drawing/2014/main" id="{B3851A90-9F76-49B8-964D-5CCA2FB5E5CE}"/>
              </a:ext>
            </a:extLst>
          </p:cNvPr>
          <p:cNvSpPr/>
          <p:nvPr/>
        </p:nvSpPr>
        <p:spPr>
          <a:xfrm>
            <a:off x="1016980" y="4712445"/>
            <a:ext cx="947874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that experiencing what He did during His life and through His Atonement influences the way that the Savior sees and feels about us?</a:t>
            </a:r>
          </a:p>
        </p:txBody>
      </p:sp>
      <p:sp>
        <p:nvSpPr>
          <p:cNvPr id="7" name="Rectangle 6">
            <a:extLst>
              <a:ext uri="{FF2B5EF4-FFF2-40B4-BE49-F238E27FC236}">
                <a16:creationId xmlns:a16="http://schemas.microsoft.com/office/drawing/2014/main" id="{3FA1E2DD-2AB3-42EA-AE18-83B91893F518}"/>
              </a:ext>
            </a:extLst>
          </p:cNvPr>
          <p:cNvSpPr/>
          <p:nvPr/>
        </p:nvSpPr>
        <p:spPr>
          <a:xfrm>
            <a:off x="1016980" y="1113689"/>
            <a:ext cx="947873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He is despised and rejected of men; a man of sorrows, and acquainted with grief: and we hid as it were our faces from him; he was despised, and we esteemed him not.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Surely he hath borne our griefs, and carried our sorrows: yet we did esteem him stricken, smitten of God, and afflicted.</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But he was wounded for our transgressions, he was bruised for our iniquities: the chastisement of our peace was upon him; and with his stripes we are healed.</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1165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9580B6AA-E241-4C2F-805A-BEDC4223BC63}"/>
              </a:ext>
            </a:extLst>
          </p:cNvPr>
          <p:cNvSpPr/>
          <p:nvPr/>
        </p:nvSpPr>
        <p:spPr>
          <a:xfrm>
            <a:off x="3817972" y="2844225"/>
            <a:ext cx="5109091" cy="646331"/>
          </a:xfrm>
          <a:prstGeom prst="rect">
            <a:avLst/>
          </a:prstGeom>
        </p:spPr>
        <p:txBody>
          <a:bodyPr wrap="none">
            <a:spAutoFit/>
          </a:bodyPr>
          <a:lstStyle/>
          <a:p>
            <a:pPr fontAlgn="base"/>
            <a:r>
              <a:rPr lang="en-US" sz="3600" b="1" dirty="0">
                <a:solidFill>
                  <a:schemeClr val="bg2">
                    <a:lumMod val="75000"/>
                  </a:schemeClr>
                </a:solidFill>
                <a:latin typeface="Arial" panose="020B0604020202020204" pitchFamily="34" charset="0"/>
                <a:cs typeface="Arial" panose="020B0604020202020204" pitchFamily="34" charset="0"/>
              </a:rPr>
              <a:t>Segment 2 (7 minutes)</a:t>
            </a:r>
            <a:endParaRPr lang="en-US" sz="3600" b="1" dirty="0">
              <a:solidFill>
                <a:schemeClr val="bg2">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357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C4F66BB-9927-46DE-A601-35332D95CDE7}"/>
              </a:ext>
            </a:extLst>
          </p:cNvPr>
          <p:cNvSpPr/>
          <p:nvPr/>
        </p:nvSpPr>
        <p:spPr>
          <a:xfrm>
            <a:off x="795130" y="993914"/>
            <a:ext cx="9894023" cy="219892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B796BB6A-9815-4B60-8099-7FD99C4EA7EF}"/>
              </a:ext>
            </a:extLst>
          </p:cNvPr>
          <p:cNvSpPr/>
          <p:nvPr/>
        </p:nvSpPr>
        <p:spPr>
          <a:xfrm>
            <a:off x="2308430" y="1069034"/>
            <a:ext cx="8380723"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“Jesus’ perfect empathy was ensured when, along with His Atonement for our sins, He took upon Himself our sicknesses, sorrows, griefs, and infirmities and came to know these ‘according to the flesh’ (Alma 7:11–12). He did this in order that He might be filled with perfect, personal mercy and empathy and thereby know how to succor us in our infirmities. He thus fully comprehends human suffering. Truly Christ ‘descended below all things, in that He comprehended all things’ (D&amp;C 88:6)” (Neal A. Maxwell, “Enduring Well,”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Apr. 1997, 7).</a:t>
            </a:r>
          </a:p>
        </p:txBody>
      </p:sp>
      <p:sp>
        <p:nvSpPr>
          <p:cNvPr id="4" name="AutoShape 2" descr="Neal A. Maxwell">
            <a:extLst>
              <a:ext uri="{FF2B5EF4-FFF2-40B4-BE49-F238E27FC236}">
                <a16:creationId xmlns:a16="http://schemas.microsoft.com/office/drawing/2014/main" id="{7B0035E8-8055-41FF-ADDB-5549867E4C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1167C9B6-274C-4FF6-A250-C20ECD9B0EDF}"/>
              </a:ext>
            </a:extLst>
          </p:cNvPr>
          <p:cNvSpPr/>
          <p:nvPr/>
        </p:nvSpPr>
        <p:spPr>
          <a:xfrm>
            <a:off x="980658" y="3573547"/>
            <a:ext cx="69971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Jesus Christ able to do because of what He suffered?</a:t>
            </a:r>
          </a:p>
        </p:txBody>
      </p:sp>
      <p:sp>
        <p:nvSpPr>
          <p:cNvPr id="6" name="Rectangle 5">
            <a:extLst>
              <a:ext uri="{FF2B5EF4-FFF2-40B4-BE49-F238E27FC236}">
                <a16:creationId xmlns:a16="http://schemas.microsoft.com/office/drawing/2014/main" id="{7403D9A4-E1AE-4F56-88E2-5AFE342488CA}"/>
              </a:ext>
            </a:extLst>
          </p:cNvPr>
          <p:cNvSpPr/>
          <p:nvPr/>
        </p:nvSpPr>
        <p:spPr>
          <a:xfrm>
            <a:off x="980658" y="4230760"/>
            <a:ext cx="93560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that the Savior is “filled with perfect, personal mercy and empathy” impact your relationship with Him?</a:t>
            </a:r>
          </a:p>
        </p:txBody>
      </p:sp>
      <p:pic>
        <p:nvPicPr>
          <p:cNvPr id="10" name="Picture 9">
            <a:extLst>
              <a:ext uri="{FF2B5EF4-FFF2-40B4-BE49-F238E27FC236}">
                <a16:creationId xmlns:a16="http://schemas.microsoft.com/office/drawing/2014/main" id="{9C73F89B-79A3-4790-846B-4723B6DB40E3}"/>
              </a:ext>
            </a:extLst>
          </p:cNvPr>
          <p:cNvPicPr>
            <a:picLocks noChangeAspect="1"/>
          </p:cNvPicPr>
          <p:nvPr/>
        </p:nvPicPr>
        <p:blipFill rotWithShape="1">
          <a:blip r:embed="rId2"/>
          <a:srcRect l="29239" t="43282" r="64348" b="43056"/>
          <a:stretch/>
        </p:blipFill>
        <p:spPr>
          <a:xfrm>
            <a:off x="993909" y="1082964"/>
            <a:ext cx="1331147" cy="1594410"/>
          </a:xfrm>
          <a:prstGeom prst="rect">
            <a:avLst/>
          </a:prstGeom>
        </p:spPr>
      </p:pic>
      <p:sp>
        <p:nvSpPr>
          <p:cNvPr id="11" name="Rectangle 10">
            <a:extLst>
              <a:ext uri="{FF2B5EF4-FFF2-40B4-BE49-F238E27FC236}">
                <a16:creationId xmlns:a16="http://schemas.microsoft.com/office/drawing/2014/main" id="{3131269F-D5FC-442C-9031-0BAB43F19695}"/>
              </a:ext>
            </a:extLst>
          </p:cNvPr>
          <p:cNvSpPr/>
          <p:nvPr/>
        </p:nvSpPr>
        <p:spPr>
          <a:xfrm>
            <a:off x="980658" y="2704670"/>
            <a:ext cx="1333122"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Neal A. Maxwell</a:t>
            </a:r>
          </a:p>
        </p:txBody>
      </p:sp>
    </p:spTree>
    <p:extLst>
      <p:ext uri="{BB962C8B-B14F-4D97-AF65-F5344CB8AC3E}">
        <p14:creationId xmlns:p14="http://schemas.microsoft.com/office/powerpoint/2010/main" val="690921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3A217836-E0D2-4B18-B349-08CCB6423FC6}"/>
              </a:ext>
            </a:extLst>
          </p:cNvPr>
          <p:cNvSpPr/>
          <p:nvPr/>
        </p:nvSpPr>
        <p:spPr>
          <a:xfrm>
            <a:off x="2756785" y="3013501"/>
            <a:ext cx="6678431" cy="954107"/>
          </a:xfrm>
          <a:prstGeom prst="rect">
            <a:avLst/>
          </a:prstGeom>
        </p:spPr>
        <p:txBody>
          <a:bodyPr wrap="none">
            <a:spAutoFit/>
          </a:bodyPr>
          <a:lstStyle/>
          <a:p>
            <a:pPr algn="ctr" fontAlgn="base"/>
            <a:r>
              <a:rPr lang="en-US" sz="2800" b="1" dirty="0">
                <a:solidFill>
                  <a:schemeClr val="bg2">
                    <a:lumMod val="75000"/>
                  </a:schemeClr>
                </a:solidFill>
                <a:latin typeface="Arial" panose="020B0604020202020204" pitchFamily="34" charset="0"/>
                <a:cs typeface="Arial" panose="020B0604020202020204" pitchFamily="34" charset="0"/>
              </a:rPr>
              <a:t>Doctrinal Mastery Cumulative Review </a:t>
            </a:r>
          </a:p>
          <a:p>
            <a:pPr algn="ctr" fontAlgn="base"/>
            <a:r>
              <a:rPr lang="en-US" sz="2800" b="1" dirty="0">
                <a:solidFill>
                  <a:schemeClr val="bg2">
                    <a:lumMod val="75000"/>
                  </a:schemeClr>
                </a:solidFill>
                <a:latin typeface="Arial" panose="020B0604020202020204" pitchFamily="34" charset="0"/>
                <a:cs typeface="Arial" panose="020B0604020202020204" pitchFamily="34" charset="0"/>
              </a:rPr>
              <a:t>(10 minutes)</a:t>
            </a:r>
            <a:endParaRPr lang="en-US" sz="2800" b="1" dirty="0">
              <a:solidFill>
                <a:schemeClr val="bg2">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988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2E68F3C-4888-46F2-912C-2A3F9B5967E6}"/>
              </a:ext>
            </a:extLst>
          </p:cNvPr>
          <p:cNvSpPr/>
          <p:nvPr/>
        </p:nvSpPr>
        <p:spPr>
          <a:xfrm>
            <a:off x="223575" y="779683"/>
            <a:ext cx="11264348" cy="587928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6" name="Rectangle 5">
            <a:extLst>
              <a:ext uri="{FF2B5EF4-FFF2-40B4-BE49-F238E27FC236}">
                <a16:creationId xmlns:a16="http://schemas.microsoft.com/office/drawing/2014/main" id="{757CEFA2-65DC-4988-9F4D-FCB3CF6F503B}"/>
              </a:ext>
            </a:extLst>
          </p:cNvPr>
          <p:cNvSpPr/>
          <p:nvPr/>
        </p:nvSpPr>
        <p:spPr>
          <a:xfrm>
            <a:off x="4730129" y="3266468"/>
            <a:ext cx="1401689" cy="323165"/>
          </a:xfrm>
          <a:prstGeom prst="rect">
            <a:avLst/>
          </a:prstGeom>
          <a:solidFill>
            <a:schemeClr val="accent6">
              <a:lumMod val="60000"/>
              <a:lumOff val="40000"/>
            </a:schemeClr>
          </a:solidFill>
        </p:spPr>
        <p:txBody>
          <a:bodyPr wrap="square">
            <a:spAutoFit/>
          </a:bodyPr>
          <a:lstStyle/>
          <a:p>
            <a:pPr fontAlgn="base"/>
            <a:r>
              <a:rPr lang="en-US" sz="1500" b="1" dirty="0">
                <a:solidFill>
                  <a:schemeClr val="bg1"/>
                </a:solidFill>
                <a:latin typeface="Arial" panose="020B0604020202020204" pitchFamily="34" charset="0"/>
                <a:cs typeface="Arial" panose="020B0604020202020204" pitchFamily="34" charset="0"/>
              </a:rPr>
              <a:t>Isaiah 5:20</a:t>
            </a:r>
            <a:endParaRPr lang="en-US" sz="1500" b="1"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4649159-A138-4486-B186-39280EA65A3E}"/>
              </a:ext>
            </a:extLst>
          </p:cNvPr>
          <p:cNvSpPr/>
          <p:nvPr/>
        </p:nvSpPr>
        <p:spPr>
          <a:xfrm>
            <a:off x="1339396" y="968273"/>
            <a:ext cx="1223412" cy="323165"/>
          </a:xfrm>
          <a:prstGeom prst="rect">
            <a:avLst/>
          </a:prstGeom>
          <a:solidFill>
            <a:schemeClr val="accent6">
              <a:lumMod val="60000"/>
              <a:lumOff val="40000"/>
            </a:schemeClr>
          </a:solidFill>
        </p:spPr>
        <p:txBody>
          <a:bodyPr wrap="none">
            <a:spAutoFit/>
          </a:bodyPr>
          <a:lstStyle/>
          <a:p>
            <a:pPr fontAlgn="base"/>
            <a:r>
              <a:rPr lang="en-US" sz="1500" b="1" dirty="0">
                <a:solidFill>
                  <a:schemeClr val="bg1"/>
                </a:solidFill>
                <a:latin typeface="Arial" panose="020B0604020202020204" pitchFamily="34" charset="0"/>
                <a:cs typeface="Arial" panose="020B0604020202020204" pitchFamily="34" charset="0"/>
              </a:rPr>
              <a:t>Moses 1:39</a:t>
            </a:r>
          </a:p>
        </p:txBody>
      </p:sp>
      <p:sp>
        <p:nvSpPr>
          <p:cNvPr id="8" name="Rectangle 7">
            <a:extLst>
              <a:ext uri="{FF2B5EF4-FFF2-40B4-BE49-F238E27FC236}">
                <a16:creationId xmlns:a16="http://schemas.microsoft.com/office/drawing/2014/main" id="{BD9CAA8B-76A3-46E0-AED8-2D06CBD228C0}"/>
              </a:ext>
            </a:extLst>
          </p:cNvPr>
          <p:cNvSpPr/>
          <p:nvPr/>
        </p:nvSpPr>
        <p:spPr>
          <a:xfrm>
            <a:off x="4384384" y="968273"/>
            <a:ext cx="1737976" cy="323165"/>
          </a:xfrm>
          <a:prstGeom prst="rect">
            <a:avLst/>
          </a:prstGeom>
          <a:solidFill>
            <a:schemeClr val="accent6">
              <a:lumMod val="60000"/>
              <a:lumOff val="40000"/>
            </a:schemeClr>
          </a:solidFill>
        </p:spPr>
        <p:txBody>
          <a:bodyPr wrap="none">
            <a:spAutoFit/>
          </a:bodyPr>
          <a:lstStyle/>
          <a:p>
            <a:pPr fontAlgn="base"/>
            <a:r>
              <a:rPr lang="en-US" sz="1500" b="1" dirty="0">
                <a:solidFill>
                  <a:schemeClr val="bg1"/>
                </a:solidFill>
                <a:latin typeface="Arial" panose="020B0604020202020204" pitchFamily="34" charset="0"/>
                <a:cs typeface="Arial" panose="020B0604020202020204" pitchFamily="34" charset="0"/>
              </a:rPr>
              <a:t>Abraham 3:22-23</a:t>
            </a:r>
          </a:p>
        </p:txBody>
      </p:sp>
      <p:sp>
        <p:nvSpPr>
          <p:cNvPr id="9" name="Rectangle 8">
            <a:extLst>
              <a:ext uri="{FF2B5EF4-FFF2-40B4-BE49-F238E27FC236}">
                <a16:creationId xmlns:a16="http://schemas.microsoft.com/office/drawing/2014/main" id="{EE430ACF-77AB-4C55-AA61-91ECB0F50858}"/>
              </a:ext>
            </a:extLst>
          </p:cNvPr>
          <p:cNvSpPr/>
          <p:nvPr/>
        </p:nvSpPr>
        <p:spPr>
          <a:xfrm>
            <a:off x="8450817" y="968272"/>
            <a:ext cx="1651414" cy="323165"/>
          </a:xfrm>
          <a:prstGeom prst="rect">
            <a:avLst/>
          </a:prstGeom>
          <a:solidFill>
            <a:schemeClr val="accent6">
              <a:lumMod val="60000"/>
              <a:lumOff val="40000"/>
            </a:schemeClr>
          </a:solidFill>
        </p:spPr>
        <p:txBody>
          <a:bodyPr wrap="none">
            <a:spAutoFit/>
          </a:bodyPr>
          <a:lstStyle/>
          <a:p>
            <a:pPr fontAlgn="base"/>
            <a:r>
              <a:rPr lang="en-US" sz="1500" b="1" dirty="0">
                <a:solidFill>
                  <a:schemeClr val="bg1"/>
                </a:solidFill>
                <a:latin typeface="Arial" panose="020B0604020202020204" pitchFamily="34" charset="0"/>
                <a:cs typeface="Arial" panose="020B0604020202020204" pitchFamily="34" charset="0"/>
              </a:rPr>
              <a:t>Genesis 1:26-27</a:t>
            </a:r>
          </a:p>
        </p:txBody>
      </p:sp>
      <p:sp>
        <p:nvSpPr>
          <p:cNvPr id="10" name="Rectangle 9">
            <a:extLst>
              <a:ext uri="{FF2B5EF4-FFF2-40B4-BE49-F238E27FC236}">
                <a16:creationId xmlns:a16="http://schemas.microsoft.com/office/drawing/2014/main" id="{9E95F13C-72CB-4F2E-9827-50674DE15E3D}"/>
              </a:ext>
            </a:extLst>
          </p:cNvPr>
          <p:cNvSpPr/>
          <p:nvPr/>
        </p:nvSpPr>
        <p:spPr>
          <a:xfrm>
            <a:off x="1243216" y="2913842"/>
            <a:ext cx="1404552" cy="323165"/>
          </a:xfrm>
          <a:prstGeom prst="rect">
            <a:avLst/>
          </a:prstGeom>
          <a:solidFill>
            <a:schemeClr val="accent6">
              <a:lumMod val="60000"/>
              <a:lumOff val="40000"/>
            </a:schemeClr>
          </a:solidFill>
        </p:spPr>
        <p:txBody>
          <a:bodyPr wrap="none">
            <a:spAutoFit/>
          </a:bodyPr>
          <a:lstStyle/>
          <a:p>
            <a:pPr fontAlgn="base"/>
            <a:r>
              <a:rPr lang="en-US" sz="1500" b="1" dirty="0">
                <a:solidFill>
                  <a:schemeClr val="bg1"/>
                </a:solidFill>
                <a:latin typeface="Arial" panose="020B0604020202020204" pitchFamily="34" charset="0"/>
                <a:cs typeface="Arial" panose="020B0604020202020204" pitchFamily="34" charset="0"/>
              </a:rPr>
              <a:t>Joshua 24:15</a:t>
            </a:r>
          </a:p>
        </p:txBody>
      </p:sp>
      <p:sp>
        <p:nvSpPr>
          <p:cNvPr id="11" name="Rectangle 10">
            <a:extLst>
              <a:ext uri="{FF2B5EF4-FFF2-40B4-BE49-F238E27FC236}">
                <a16:creationId xmlns:a16="http://schemas.microsoft.com/office/drawing/2014/main" id="{0F6FC0B3-69DA-414A-A068-69E1BB11E6FF}"/>
              </a:ext>
            </a:extLst>
          </p:cNvPr>
          <p:cNvSpPr/>
          <p:nvPr/>
        </p:nvSpPr>
        <p:spPr>
          <a:xfrm>
            <a:off x="8514937" y="3392482"/>
            <a:ext cx="1523174" cy="323165"/>
          </a:xfrm>
          <a:prstGeom prst="rect">
            <a:avLst/>
          </a:prstGeom>
          <a:solidFill>
            <a:schemeClr val="accent6">
              <a:lumMod val="60000"/>
              <a:lumOff val="40000"/>
            </a:schemeClr>
          </a:solidFill>
        </p:spPr>
        <p:txBody>
          <a:bodyPr wrap="none">
            <a:spAutoFit/>
          </a:bodyPr>
          <a:lstStyle/>
          <a:p>
            <a:pPr fontAlgn="base"/>
            <a:r>
              <a:rPr lang="en-US" sz="1500" b="1" dirty="0">
                <a:solidFill>
                  <a:schemeClr val="bg1"/>
                </a:solidFill>
                <a:latin typeface="Arial" panose="020B0604020202020204" pitchFamily="34" charset="0"/>
                <a:cs typeface="Arial" panose="020B0604020202020204" pitchFamily="34" charset="0"/>
              </a:rPr>
              <a:t>Proverbs 3:5-6</a:t>
            </a:r>
          </a:p>
        </p:txBody>
      </p:sp>
      <p:sp>
        <p:nvSpPr>
          <p:cNvPr id="12" name="Rectangle 11">
            <a:extLst>
              <a:ext uri="{FF2B5EF4-FFF2-40B4-BE49-F238E27FC236}">
                <a16:creationId xmlns:a16="http://schemas.microsoft.com/office/drawing/2014/main" id="{59C30233-9871-4864-AFEB-03D67AAC48AB}"/>
              </a:ext>
            </a:extLst>
          </p:cNvPr>
          <p:cNvSpPr/>
          <p:nvPr/>
        </p:nvSpPr>
        <p:spPr>
          <a:xfrm>
            <a:off x="864477" y="1285967"/>
            <a:ext cx="2289540" cy="1092607"/>
          </a:xfrm>
          <a:prstGeom prst="rect">
            <a:avLst/>
          </a:prstGeom>
          <a:solidFill>
            <a:schemeClr val="accent6">
              <a:lumMod val="60000"/>
              <a:lumOff val="40000"/>
            </a:schemeClr>
          </a:solidFill>
        </p:spPr>
        <p:txBody>
          <a:bodyPr wrap="square">
            <a:spAutoFit/>
          </a:bodyPr>
          <a:lstStyle/>
          <a:p>
            <a:pPr algn="just"/>
            <a:r>
              <a:rPr lang="en-US" sz="1300" dirty="0">
                <a:solidFill>
                  <a:schemeClr val="bg1"/>
                </a:solidFill>
                <a:latin typeface="Arial" panose="020B0604020202020204" pitchFamily="34" charset="0"/>
                <a:cs typeface="Arial" panose="020B0604020202020204" pitchFamily="34" charset="0"/>
              </a:rPr>
              <a:t>For behold, this is my work and my glory to bring to pass the immortality and eternal life of man.</a:t>
            </a:r>
          </a:p>
        </p:txBody>
      </p:sp>
      <p:sp>
        <p:nvSpPr>
          <p:cNvPr id="13" name="Rectangle 12">
            <a:extLst>
              <a:ext uri="{FF2B5EF4-FFF2-40B4-BE49-F238E27FC236}">
                <a16:creationId xmlns:a16="http://schemas.microsoft.com/office/drawing/2014/main" id="{E43038ED-EA75-4085-B64A-C72210C6FC92}"/>
              </a:ext>
            </a:extLst>
          </p:cNvPr>
          <p:cNvSpPr/>
          <p:nvPr/>
        </p:nvSpPr>
        <p:spPr>
          <a:xfrm>
            <a:off x="3193773" y="1242035"/>
            <a:ext cx="4399722" cy="2092881"/>
          </a:xfrm>
          <a:prstGeom prst="rect">
            <a:avLst/>
          </a:prstGeom>
          <a:solidFill>
            <a:schemeClr val="accent6">
              <a:lumMod val="60000"/>
              <a:lumOff val="40000"/>
            </a:schemeClr>
          </a:solidFill>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22 </a:t>
            </a:r>
            <a:r>
              <a:rPr lang="en-US" sz="1300" dirty="0">
                <a:solidFill>
                  <a:schemeClr val="bg1"/>
                </a:solidFill>
                <a:latin typeface="Arial" panose="020B0604020202020204" pitchFamily="34" charset="0"/>
                <a:cs typeface="Arial" panose="020B0604020202020204" pitchFamily="34" charset="0"/>
              </a:rPr>
              <a:t>Now the Lord had shown unto me, Abraham, the intelligences that were organized before the world was; and among all these there were many of the noble and great ones;</a:t>
            </a:r>
          </a:p>
          <a:p>
            <a:pPr algn="just" fontAlgn="base"/>
            <a:r>
              <a:rPr lang="en-US" sz="1300" b="1" dirty="0">
                <a:solidFill>
                  <a:schemeClr val="bg1"/>
                </a:solidFill>
                <a:latin typeface="Arial" panose="020B0604020202020204" pitchFamily="34" charset="0"/>
                <a:cs typeface="Arial" panose="020B0604020202020204" pitchFamily="34" charset="0"/>
              </a:rPr>
              <a:t>23 </a:t>
            </a:r>
            <a:r>
              <a:rPr lang="en-US" sz="1300" dirty="0">
                <a:solidFill>
                  <a:schemeClr val="bg1"/>
                </a:solidFill>
                <a:latin typeface="Arial" panose="020B0604020202020204" pitchFamily="34" charset="0"/>
                <a:cs typeface="Arial" panose="020B0604020202020204" pitchFamily="34" charset="0"/>
              </a:rPr>
              <a:t>And God saw these souls that they were good, and he stood in the midst of them, and he said: These I will make my rulers; for he stood among those that were spirits, and he saw that they were good; and he said unto me: Abraham, thou art one of them; thou wast chosen before thou wast born.</a:t>
            </a:r>
            <a:endParaRPr lang="en-US" sz="1300" b="0" i="0" dirty="0">
              <a:solidFill>
                <a:schemeClr val="bg1"/>
              </a:solidFill>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82840ED-6319-4CA2-83E7-20586DE39472}"/>
              </a:ext>
            </a:extLst>
          </p:cNvPr>
          <p:cNvSpPr/>
          <p:nvPr/>
        </p:nvSpPr>
        <p:spPr>
          <a:xfrm>
            <a:off x="7623585" y="1242035"/>
            <a:ext cx="3680521" cy="1892826"/>
          </a:xfrm>
          <a:prstGeom prst="rect">
            <a:avLst/>
          </a:prstGeom>
          <a:solidFill>
            <a:schemeClr val="accent6">
              <a:lumMod val="60000"/>
              <a:lumOff val="40000"/>
            </a:schemeClr>
          </a:solidFill>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26 </a:t>
            </a:r>
            <a:r>
              <a:rPr lang="en-US" sz="1300" dirty="0">
                <a:solidFill>
                  <a:schemeClr val="bg1"/>
                </a:solidFill>
                <a:latin typeface="Arial" panose="020B0604020202020204" pitchFamily="34" charset="0"/>
                <a:cs typeface="Arial" panose="020B0604020202020204" pitchFamily="34" charset="0"/>
              </a:rPr>
              <a:t>¶ And God said, Let us make man in our image, after our likeness: and let them have dominion over the fish of the sea, and over the fowl of the air, and over the cattle, and over all the earth, and over every creeping thing that creepeth upon the earth.</a:t>
            </a:r>
          </a:p>
          <a:p>
            <a:pPr algn="just" fontAlgn="base"/>
            <a:r>
              <a:rPr lang="en-US" sz="1300" b="1" dirty="0">
                <a:solidFill>
                  <a:schemeClr val="bg1"/>
                </a:solidFill>
                <a:latin typeface="Arial" panose="020B0604020202020204" pitchFamily="34" charset="0"/>
                <a:cs typeface="Arial" panose="020B0604020202020204" pitchFamily="34" charset="0"/>
              </a:rPr>
              <a:t>27 </a:t>
            </a:r>
            <a:r>
              <a:rPr lang="en-US" sz="1300" dirty="0">
                <a:solidFill>
                  <a:schemeClr val="bg1"/>
                </a:solidFill>
                <a:latin typeface="Arial" panose="020B0604020202020204" pitchFamily="34" charset="0"/>
                <a:cs typeface="Arial" panose="020B0604020202020204" pitchFamily="34" charset="0"/>
              </a:rPr>
              <a:t>So God created man in his own image, in the image of God created he him; male and female created he them.</a:t>
            </a:r>
            <a:endParaRPr lang="en-US" sz="1300" b="0" i="0" dirty="0">
              <a:solidFill>
                <a:schemeClr val="bg1"/>
              </a:solidFill>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1566B4C-ED2B-4DD7-9CBC-6B2835CA76DC}"/>
              </a:ext>
            </a:extLst>
          </p:cNvPr>
          <p:cNvSpPr/>
          <p:nvPr/>
        </p:nvSpPr>
        <p:spPr>
          <a:xfrm>
            <a:off x="829554" y="3275500"/>
            <a:ext cx="2289540" cy="2292935"/>
          </a:xfrm>
          <a:prstGeom prst="rect">
            <a:avLst/>
          </a:prstGeom>
          <a:solidFill>
            <a:schemeClr val="accent6">
              <a:lumMod val="60000"/>
              <a:lumOff val="40000"/>
            </a:schemeClr>
          </a:solidFill>
        </p:spPr>
        <p:txBody>
          <a:bodyPr wrap="square">
            <a:spAutoFit/>
          </a:bodyPr>
          <a:lstStyle/>
          <a:p>
            <a:pPr algn="just"/>
            <a:r>
              <a:rPr lang="en-US" sz="1300" dirty="0">
                <a:solidFill>
                  <a:schemeClr val="bg1"/>
                </a:solidFill>
                <a:latin typeface="Arial" panose="020B0604020202020204" pitchFamily="34" charset="0"/>
                <a:cs typeface="Arial" panose="020B0604020202020204" pitchFamily="34" charset="0"/>
              </a:rPr>
              <a:t>And if it seem evil unto you to serve the </a:t>
            </a:r>
            <a:r>
              <a:rPr lang="en-US" sz="1300" cap="small" dirty="0">
                <a:solidFill>
                  <a:schemeClr val="bg1"/>
                </a:solidFill>
                <a:latin typeface="Arial" panose="020B0604020202020204" pitchFamily="34" charset="0"/>
                <a:cs typeface="Arial" panose="020B0604020202020204" pitchFamily="34" charset="0"/>
              </a:rPr>
              <a:t>Lord</a:t>
            </a:r>
            <a:r>
              <a:rPr lang="en-US" sz="1300" dirty="0">
                <a:solidFill>
                  <a:schemeClr val="bg1"/>
                </a:solidFill>
                <a:latin typeface="Arial" panose="020B0604020202020204" pitchFamily="34" charset="0"/>
                <a:cs typeface="Arial" panose="020B0604020202020204" pitchFamily="34" charset="0"/>
              </a:rPr>
              <a:t>, choose you this day whom ye will serve; whether the gods which your fathers served that were on the other side of the flood, or the gods of the Amorites, in whose land ye dwell: but as for me and my house, we will serve the </a:t>
            </a:r>
            <a:r>
              <a:rPr lang="en-US" sz="1300" cap="small" dirty="0">
                <a:solidFill>
                  <a:schemeClr val="bg1"/>
                </a:solidFill>
                <a:latin typeface="Arial" panose="020B0604020202020204" pitchFamily="34" charset="0"/>
                <a:cs typeface="Arial" panose="020B0604020202020204" pitchFamily="34" charset="0"/>
              </a:rPr>
              <a:t>Lord</a:t>
            </a:r>
            <a:r>
              <a:rPr lang="en-US" sz="1300" dirty="0">
                <a:solidFill>
                  <a:schemeClr val="bg1"/>
                </a:solidFill>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B8DDD377-DF4E-4F4E-AFB5-2B57A76189F8}"/>
              </a:ext>
            </a:extLst>
          </p:cNvPr>
          <p:cNvSpPr/>
          <p:nvPr/>
        </p:nvSpPr>
        <p:spPr>
          <a:xfrm>
            <a:off x="3205314" y="3573799"/>
            <a:ext cx="4399722" cy="692497"/>
          </a:xfrm>
          <a:prstGeom prst="rect">
            <a:avLst/>
          </a:prstGeom>
          <a:solidFill>
            <a:schemeClr val="accent6">
              <a:lumMod val="60000"/>
              <a:lumOff val="40000"/>
            </a:schemeClr>
          </a:solidFill>
        </p:spPr>
        <p:txBody>
          <a:bodyPr wrap="square">
            <a:spAutoFit/>
          </a:bodyPr>
          <a:lstStyle/>
          <a:p>
            <a:pPr algn="just"/>
            <a:r>
              <a:rPr lang="en-US" sz="1300" dirty="0">
                <a:solidFill>
                  <a:schemeClr val="bg1"/>
                </a:solidFill>
                <a:latin typeface="Arial" panose="020B0604020202020204" pitchFamily="34" charset="0"/>
                <a:cs typeface="Arial" panose="020B0604020202020204" pitchFamily="34" charset="0"/>
              </a:rPr>
              <a:t>¶ Woe unto them that call evil good, and good evil; that put darkness for light, and light for darkness; that put bitter for sweet, and sweet for bitter!</a:t>
            </a:r>
          </a:p>
        </p:txBody>
      </p:sp>
      <p:sp>
        <p:nvSpPr>
          <p:cNvPr id="17" name="Rectangle 16">
            <a:extLst>
              <a:ext uri="{FF2B5EF4-FFF2-40B4-BE49-F238E27FC236}">
                <a16:creationId xmlns:a16="http://schemas.microsoft.com/office/drawing/2014/main" id="{5047580D-BFBE-4C54-85A0-FFDA9FF6C2B9}"/>
              </a:ext>
            </a:extLst>
          </p:cNvPr>
          <p:cNvSpPr/>
          <p:nvPr/>
        </p:nvSpPr>
        <p:spPr>
          <a:xfrm>
            <a:off x="7623585" y="3696375"/>
            <a:ext cx="3680521" cy="892552"/>
          </a:xfrm>
          <a:prstGeom prst="rect">
            <a:avLst/>
          </a:prstGeom>
          <a:solidFill>
            <a:schemeClr val="accent6">
              <a:lumMod val="60000"/>
              <a:lumOff val="40000"/>
            </a:schemeClr>
          </a:solidFill>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5 </a:t>
            </a:r>
            <a:r>
              <a:rPr lang="en-US" sz="1300" dirty="0">
                <a:solidFill>
                  <a:schemeClr val="bg1"/>
                </a:solidFill>
                <a:latin typeface="Arial" panose="020B0604020202020204" pitchFamily="34" charset="0"/>
                <a:cs typeface="Arial" panose="020B0604020202020204" pitchFamily="34" charset="0"/>
              </a:rPr>
              <a:t>¶ Trust in the </a:t>
            </a:r>
            <a:r>
              <a:rPr lang="en-US" sz="1300" cap="small" dirty="0">
                <a:solidFill>
                  <a:schemeClr val="bg1"/>
                </a:solidFill>
                <a:latin typeface="Arial" panose="020B0604020202020204" pitchFamily="34" charset="0"/>
                <a:cs typeface="Arial" panose="020B0604020202020204" pitchFamily="34" charset="0"/>
              </a:rPr>
              <a:t>Lord</a:t>
            </a:r>
            <a:r>
              <a:rPr lang="en-US" sz="1300" dirty="0">
                <a:solidFill>
                  <a:schemeClr val="bg1"/>
                </a:solidFill>
                <a:latin typeface="Arial" panose="020B0604020202020204" pitchFamily="34" charset="0"/>
                <a:cs typeface="Arial" panose="020B0604020202020204" pitchFamily="34" charset="0"/>
              </a:rPr>
              <a:t> with all thine heart; and lean not unto thine own understanding.</a:t>
            </a:r>
          </a:p>
          <a:p>
            <a:pPr algn="just" fontAlgn="base"/>
            <a:r>
              <a:rPr lang="en-US" sz="1300" b="1" dirty="0">
                <a:solidFill>
                  <a:schemeClr val="bg1"/>
                </a:solidFill>
                <a:latin typeface="Arial" panose="020B0604020202020204" pitchFamily="34" charset="0"/>
                <a:cs typeface="Arial" panose="020B0604020202020204" pitchFamily="34" charset="0"/>
              </a:rPr>
              <a:t>6 </a:t>
            </a:r>
            <a:r>
              <a:rPr lang="en-US" sz="1300" dirty="0">
                <a:solidFill>
                  <a:schemeClr val="bg1"/>
                </a:solidFill>
                <a:latin typeface="Arial" panose="020B0604020202020204" pitchFamily="34" charset="0"/>
                <a:cs typeface="Arial" panose="020B0604020202020204" pitchFamily="34" charset="0"/>
              </a:rPr>
              <a:t>In all thy ways acknowledge him, and he shall direct thy paths.</a:t>
            </a:r>
            <a:endParaRPr lang="en-US" sz="1300" b="0" i="0" dirty="0">
              <a:solidFill>
                <a:schemeClr val="bg1"/>
              </a:solidFill>
              <a:effectLst/>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974F3CE-FF8B-46F4-8AF1-00DA6C0E9E13}"/>
              </a:ext>
            </a:extLst>
          </p:cNvPr>
          <p:cNvSpPr/>
          <p:nvPr/>
        </p:nvSpPr>
        <p:spPr>
          <a:xfrm>
            <a:off x="8727335" y="4654405"/>
            <a:ext cx="1098378" cy="307777"/>
          </a:xfrm>
          <a:prstGeom prst="rect">
            <a:avLst/>
          </a:prstGeom>
        </p:spPr>
        <p:txBody>
          <a:bodyPr wrap="none">
            <a:spAutoFit/>
          </a:bodyPr>
          <a:lstStyle/>
          <a:p>
            <a:r>
              <a:rPr lang="en-US" sz="1400" b="1" dirty="0">
                <a:solidFill>
                  <a:schemeClr val="bg1"/>
                </a:solidFill>
                <a:latin typeface="Arial" panose="020B0604020202020204" pitchFamily="34" charset="0"/>
                <a:cs typeface="Arial" panose="020B0604020202020204" pitchFamily="34" charset="0"/>
              </a:rPr>
              <a:t>Isaiah 1:18</a:t>
            </a:r>
            <a:endParaRPr lang="en-US" sz="1400" dirty="0">
              <a:solidFill>
                <a:schemeClr val="bg1"/>
              </a:solidFill>
            </a:endParaRPr>
          </a:p>
        </p:txBody>
      </p:sp>
      <p:sp>
        <p:nvSpPr>
          <p:cNvPr id="20" name="Rectangle 19">
            <a:extLst>
              <a:ext uri="{FF2B5EF4-FFF2-40B4-BE49-F238E27FC236}">
                <a16:creationId xmlns:a16="http://schemas.microsoft.com/office/drawing/2014/main" id="{BA398CD7-F4E6-448F-9FEC-4E37E077858F}"/>
              </a:ext>
            </a:extLst>
          </p:cNvPr>
          <p:cNvSpPr/>
          <p:nvPr/>
        </p:nvSpPr>
        <p:spPr>
          <a:xfrm>
            <a:off x="4742476" y="4191020"/>
            <a:ext cx="1257075" cy="307777"/>
          </a:xfrm>
          <a:prstGeom prst="rect">
            <a:avLst/>
          </a:prstGeom>
        </p:spPr>
        <p:txBody>
          <a:bodyPr wrap="none">
            <a:spAutoFit/>
          </a:bodyPr>
          <a:lstStyle/>
          <a:p>
            <a:r>
              <a:rPr lang="en-US" sz="1400" b="1" dirty="0">
                <a:solidFill>
                  <a:schemeClr val="bg1"/>
                </a:solidFill>
                <a:latin typeface="Arial" panose="020B0604020202020204" pitchFamily="34" charset="0"/>
                <a:cs typeface="Arial" panose="020B0604020202020204" pitchFamily="34" charset="0"/>
              </a:rPr>
              <a:t>Isaiah 53:3-5</a:t>
            </a:r>
          </a:p>
        </p:txBody>
      </p:sp>
      <p:sp>
        <p:nvSpPr>
          <p:cNvPr id="2" name="Rectangle 1">
            <a:extLst>
              <a:ext uri="{FF2B5EF4-FFF2-40B4-BE49-F238E27FC236}">
                <a16:creationId xmlns:a16="http://schemas.microsoft.com/office/drawing/2014/main" id="{08ACC89A-58D8-4166-A47D-93057D969129}"/>
              </a:ext>
            </a:extLst>
          </p:cNvPr>
          <p:cNvSpPr/>
          <p:nvPr/>
        </p:nvSpPr>
        <p:spPr>
          <a:xfrm>
            <a:off x="3193773" y="4533949"/>
            <a:ext cx="4399722" cy="1892826"/>
          </a:xfrm>
          <a:prstGeom prst="rect">
            <a:avLst/>
          </a:prstGeom>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3 </a:t>
            </a:r>
            <a:r>
              <a:rPr lang="en-US" sz="1300" dirty="0">
                <a:solidFill>
                  <a:schemeClr val="bg1"/>
                </a:solidFill>
                <a:latin typeface="Arial" panose="020B0604020202020204" pitchFamily="34" charset="0"/>
                <a:cs typeface="Arial" panose="020B0604020202020204" pitchFamily="34" charset="0"/>
              </a:rPr>
              <a:t>He is despised and rejected of men; a man of sorrows, and acquainted with grief: and we hid as it were our faces from him; he was despised, and we esteemed him not.</a:t>
            </a:r>
          </a:p>
          <a:p>
            <a:pPr algn="just" fontAlgn="base"/>
            <a:r>
              <a:rPr lang="en-US" sz="1300" b="1" dirty="0">
                <a:solidFill>
                  <a:schemeClr val="bg1"/>
                </a:solidFill>
                <a:latin typeface="Arial" panose="020B0604020202020204" pitchFamily="34" charset="0"/>
                <a:cs typeface="Arial" panose="020B0604020202020204" pitchFamily="34" charset="0"/>
              </a:rPr>
              <a:t>4 </a:t>
            </a:r>
            <a:r>
              <a:rPr lang="en-US" sz="1300" dirty="0">
                <a:solidFill>
                  <a:schemeClr val="bg1"/>
                </a:solidFill>
                <a:latin typeface="Arial" panose="020B0604020202020204" pitchFamily="34" charset="0"/>
                <a:cs typeface="Arial" panose="020B0604020202020204" pitchFamily="34" charset="0"/>
              </a:rPr>
              <a:t>¶ Surely he hath borne our griefs, and carried our sorrows: yet we did esteem him stricken, smitten of God, and afflicted.</a:t>
            </a:r>
          </a:p>
          <a:p>
            <a:pPr algn="just" fontAlgn="base"/>
            <a:r>
              <a:rPr lang="en-US" sz="1300" b="1" dirty="0">
                <a:solidFill>
                  <a:schemeClr val="bg1"/>
                </a:solidFill>
                <a:latin typeface="Arial" panose="020B0604020202020204" pitchFamily="34" charset="0"/>
                <a:cs typeface="Arial" panose="020B0604020202020204" pitchFamily="34" charset="0"/>
              </a:rPr>
              <a:t>5 </a:t>
            </a:r>
            <a:r>
              <a:rPr lang="en-US" sz="1300" dirty="0">
                <a:solidFill>
                  <a:schemeClr val="bg1"/>
                </a:solidFill>
                <a:latin typeface="Arial" panose="020B0604020202020204" pitchFamily="34" charset="0"/>
                <a:cs typeface="Arial" panose="020B0604020202020204" pitchFamily="34" charset="0"/>
              </a:rPr>
              <a:t>But he was wounded for our transgressions, he was bruised for our iniquities: the chastisement of our peace was upon him; and with his stripes we are healed.</a:t>
            </a:r>
            <a:endParaRPr lang="en-US" sz="13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0629E4B-4D43-4C92-97C5-80C41F3A7C52}"/>
              </a:ext>
            </a:extLst>
          </p:cNvPr>
          <p:cNvSpPr/>
          <p:nvPr/>
        </p:nvSpPr>
        <p:spPr>
          <a:xfrm>
            <a:off x="7595487" y="4907210"/>
            <a:ext cx="3647691" cy="892552"/>
          </a:xfrm>
          <a:prstGeom prst="rect">
            <a:avLst/>
          </a:prstGeom>
        </p:spPr>
        <p:txBody>
          <a:bodyPr wrap="square">
            <a:spAutoFit/>
          </a:bodyPr>
          <a:lstStyle/>
          <a:p>
            <a:pPr algn="just"/>
            <a:r>
              <a:rPr lang="en-US" sz="1300" dirty="0">
                <a:solidFill>
                  <a:schemeClr val="bg1"/>
                </a:solidFill>
                <a:latin typeface="Arial" panose="020B0604020202020204" pitchFamily="34" charset="0"/>
                <a:cs typeface="Arial" panose="020B0604020202020204" pitchFamily="34" charset="0"/>
              </a:rPr>
              <a:t>Come now, and let us reason together, saith the </a:t>
            </a:r>
            <a:r>
              <a:rPr lang="en-US" sz="1300" cap="small" dirty="0">
                <a:solidFill>
                  <a:schemeClr val="bg1"/>
                </a:solidFill>
                <a:latin typeface="Arial" panose="020B0604020202020204" pitchFamily="34" charset="0"/>
                <a:cs typeface="Arial" panose="020B0604020202020204" pitchFamily="34" charset="0"/>
              </a:rPr>
              <a:t>Lord</a:t>
            </a:r>
            <a:r>
              <a:rPr lang="en-US" sz="1300" dirty="0">
                <a:solidFill>
                  <a:schemeClr val="bg1"/>
                </a:solidFill>
                <a:latin typeface="Arial" panose="020B0604020202020204" pitchFamily="34" charset="0"/>
                <a:cs typeface="Arial" panose="020B0604020202020204" pitchFamily="34" charset="0"/>
              </a:rPr>
              <a:t>: though your sins be as scarlet, they shall be as white as snow; though they be red like crimson, they shall be as wool.</a:t>
            </a:r>
          </a:p>
        </p:txBody>
      </p:sp>
    </p:spTree>
    <p:extLst>
      <p:ext uri="{BB962C8B-B14F-4D97-AF65-F5344CB8AC3E}">
        <p14:creationId xmlns:p14="http://schemas.microsoft.com/office/powerpoint/2010/main" val="33634201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1500"/>
                            </p:stCondLst>
                            <p:childTnLst>
                              <p:par>
                                <p:cTn id="13" presetID="6" presetClass="entr" presetSubtype="3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out)">
                                      <p:cBhvr>
                                        <p:cTn id="15" dur="1500"/>
                                        <p:tgtEl>
                                          <p:spTgt spid="9"/>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Effect transition="in" filter="fade">
                                      <p:cBhvr>
                                        <p:cTn id="21" dur="1000"/>
                                        <p:tgtEl>
                                          <p:spTgt spid="10"/>
                                        </p:tgtEl>
                                      </p:cBhvr>
                                    </p:animEffect>
                                  </p:childTnLst>
                                </p:cTn>
                              </p:par>
                            </p:childTnLst>
                          </p:cTn>
                        </p:par>
                        <p:par>
                          <p:cTn id="22" fill="hold">
                            <p:stCondLst>
                              <p:cond delay="4000"/>
                            </p:stCondLst>
                            <p:childTnLst>
                              <p:par>
                                <p:cTn id="23" presetID="55"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5500"/>
                            </p:stCondLst>
                            <p:childTnLst>
                              <p:par>
                                <p:cTn id="33" presetID="16" presetClass="entr" presetSubtype="2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par>
                          <p:cTn id="36" fill="hold">
                            <p:stCondLst>
                              <p:cond delay="6000"/>
                            </p:stCondLst>
                            <p:childTnLst>
                              <p:par>
                                <p:cTn id="37" presetID="16" presetClass="entr" presetSubtype="2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par>
                          <p:cTn id="40" fill="hold">
                            <p:stCondLst>
                              <p:cond delay="6500"/>
                            </p:stCondLst>
                            <p:childTnLst>
                              <p:par>
                                <p:cTn id="41" presetID="6" presetClass="entr" presetSubtype="16"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par>
                          <p:cTn id="44" fill="hold">
                            <p:stCondLst>
                              <p:cond delay="8500"/>
                            </p:stCondLst>
                            <p:childTnLst>
                              <p:par>
                                <p:cTn id="45" presetID="14"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1000"/>
                                        <p:tgtEl>
                                          <p:spTgt spid="12"/>
                                        </p:tgtEl>
                                      </p:cBhvr>
                                    </p:animEffect>
                                  </p:childTnLst>
                                </p:cTn>
                              </p:par>
                            </p:childTnLst>
                          </p:cTn>
                        </p:par>
                        <p:par>
                          <p:cTn id="48" fill="hold">
                            <p:stCondLst>
                              <p:cond delay="9500"/>
                            </p:stCondLst>
                            <p:childTnLst>
                              <p:par>
                                <p:cTn id="49" presetID="14" presetClass="entr" presetSubtype="5"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vertical)">
                                      <p:cBhvr>
                                        <p:cTn id="51" dur="1000"/>
                                        <p:tgtEl>
                                          <p:spTgt spid="13"/>
                                        </p:tgtEl>
                                      </p:cBhvr>
                                    </p:animEffect>
                                  </p:childTnLst>
                                </p:cTn>
                              </p:par>
                            </p:childTnLst>
                          </p:cTn>
                        </p:par>
                        <p:par>
                          <p:cTn id="52" fill="hold">
                            <p:stCondLst>
                              <p:cond delay="10500"/>
                            </p:stCondLst>
                            <p:childTnLst>
                              <p:par>
                                <p:cTn id="53" presetID="14" presetClass="entr" presetSubtype="1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randombar(horizontal)">
                                      <p:cBhvr>
                                        <p:cTn id="55" dur="1000"/>
                                        <p:tgtEl>
                                          <p:spTgt spid="14"/>
                                        </p:tgtEl>
                                      </p:cBhvr>
                                    </p:animEffect>
                                  </p:childTnLst>
                                </p:cTn>
                              </p:par>
                            </p:childTnLst>
                          </p:cTn>
                        </p:par>
                        <p:par>
                          <p:cTn id="56" fill="hold">
                            <p:stCondLst>
                              <p:cond delay="11500"/>
                            </p:stCondLst>
                            <p:childTnLst>
                              <p:par>
                                <p:cTn id="57" presetID="14" presetClass="entr" presetSubtype="5"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vertical)">
                                      <p:cBhvr>
                                        <p:cTn id="59" dur="500"/>
                                        <p:tgtEl>
                                          <p:spTgt spid="15"/>
                                        </p:tgtEl>
                                      </p:cBhvr>
                                    </p:animEffect>
                                  </p:childTnLst>
                                </p:cTn>
                              </p:par>
                            </p:childTnLst>
                          </p:cTn>
                        </p:par>
                        <p:par>
                          <p:cTn id="60" fill="hold">
                            <p:stCondLst>
                              <p:cond delay="12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12500"/>
                            </p:stCondLst>
                            <p:childTnLst>
                              <p:par>
                                <p:cTn id="65" presetID="16" presetClass="entr" presetSubtype="21"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par>
                          <p:cTn id="68" fill="hold">
                            <p:stCondLst>
                              <p:cond delay="13000"/>
                            </p:stCondLst>
                            <p:childTnLst>
                              <p:par>
                                <p:cTn id="69" presetID="14" presetClass="entr" presetSubtype="10"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randombar(horizontal)">
                                      <p:cBhvr>
                                        <p:cTn id="71" dur="500"/>
                                        <p:tgtEl>
                                          <p:spTgt spid="2"/>
                                        </p:tgtEl>
                                      </p:cBhvr>
                                    </p:animEffect>
                                  </p:childTnLst>
                                </p:cTn>
                              </p:par>
                            </p:childTnLst>
                          </p:cTn>
                        </p:par>
                        <p:par>
                          <p:cTn id="72" fill="hold">
                            <p:stCondLst>
                              <p:cond delay="13500"/>
                            </p:stCondLst>
                            <p:childTnLst>
                              <p:par>
                                <p:cTn id="73" presetID="14" presetClass="entr" presetSubtype="10"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randombar(horizontal)">
                                      <p:cBhvr>
                                        <p:cTn id="7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p:bldP spid="20" grpId="0"/>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4" name="TextBox 3">
            <a:extLst>
              <a:ext uri="{FF2B5EF4-FFF2-40B4-BE49-F238E27FC236}">
                <a16:creationId xmlns:a16="http://schemas.microsoft.com/office/drawing/2014/main" id="{0E9364FE-8D12-4610-8C5A-9ACB5A44CCA0}"/>
              </a:ext>
            </a:extLst>
          </p:cNvPr>
          <p:cNvSpPr txBox="1"/>
          <p:nvPr/>
        </p:nvSpPr>
        <p:spPr>
          <a:xfrm>
            <a:off x="672603" y="863678"/>
            <a:ext cx="5057795"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1________________________</a:t>
            </a:r>
            <a:r>
              <a:rPr lang="es-VE" b="1" dirty="0">
                <a:solidFill>
                  <a:schemeClr val="bg1"/>
                </a:solidFill>
                <a:latin typeface="Arial" panose="020B0604020202020204" pitchFamily="34" charset="0"/>
                <a:cs typeface="Arial" panose="020B0604020202020204" pitchFamily="34" charset="0"/>
              </a:rPr>
              <a:t> Proverbs 3:5-6</a:t>
            </a:r>
            <a:endParaRPr lang="en-US"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8C5DF98-2E43-4ED1-A284-6B66B29F1D84}"/>
              </a:ext>
            </a:extLst>
          </p:cNvPr>
          <p:cNvSpPr txBox="1"/>
          <p:nvPr/>
        </p:nvSpPr>
        <p:spPr>
          <a:xfrm>
            <a:off x="5897789" y="863332"/>
            <a:ext cx="4698722"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2________________________</a:t>
            </a:r>
            <a:r>
              <a:rPr lang="es-VE" b="1" dirty="0">
                <a:solidFill>
                  <a:schemeClr val="bg1"/>
                </a:solidFill>
                <a:latin typeface="Arial" panose="020B0604020202020204" pitchFamily="34" charset="0"/>
                <a:cs typeface="Arial" panose="020B0604020202020204" pitchFamily="34" charset="0"/>
              </a:rPr>
              <a:t> Moses 1:39</a:t>
            </a:r>
            <a:endParaRPr lang="en-US"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05C631A-E695-4110-B429-E281EDC30095}"/>
              </a:ext>
            </a:extLst>
          </p:cNvPr>
          <p:cNvSpPr txBox="1"/>
          <p:nvPr/>
        </p:nvSpPr>
        <p:spPr>
          <a:xfrm>
            <a:off x="677577" y="1466072"/>
            <a:ext cx="4916731"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3________________________</a:t>
            </a:r>
            <a:r>
              <a:rPr lang="es-VE" b="1" dirty="0">
                <a:solidFill>
                  <a:schemeClr val="bg1"/>
                </a:solidFill>
                <a:latin typeface="Arial" panose="020B0604020202020204" pitchFamily="34" charset="0"/>
                <a:cs typeface="Arial" panose="020B0604020202020204" pitchFamily="34" charset="0"/>
              </a:rPr>
              <a:t> Joshua 24:15</a:t>
            </a:r>
            <a:endParaRPr lang="en-US"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37F9D6-F921-4385-873B-0F2948BD118E}"/>
              </a:ext>
            </a:extLst>
          </p:cNvPr>
          <p:cNvSpPr txBox="1"/>
          <p:nvPr/>
        </p:nvSpPr>
        <p:spPr>
          <a:xfrm>
            <a:off x="5897789" y="1466072"/>
            <a:ext cx="4634602"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4________________________</a:t>
            </a:r>
            <a:r>
              <a:rPr lang="es-VE" b="1" dirty="0">
                <a:solidFill>
                  <a:schemeClr val="bg1"/>
                </a:solidFill>
                <a:latin typeface="Arial" panose="020B0604020202020204" pitchFamily="34" charset="0"/>
                <a:cs typeface="Arial" panose="020B0604020202020204" pitchFamily="34" charset="0"/>
              </a:rPr>
              <a:t> Isaiah 5:20</a:t>
            </a:r>
            <a:endParaRPr lang="en-US"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41DFB4A-F1F7-4D5A-BF00-175AF5928A2E}"/>
              </a:ext>
            </a:extLst>
          </p:cNvPr>
          <p:cNvSpPr txBox="1"/>
          <p:nvPr/>
        </p:nvSpPr>
        <p:spPr>
          <a:xfrm>
            <a:off x="672603" y="2017001"/>
            <a:ext cx="5305683"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5________________________</a:t>
            </a:r>
            <a:r>
              <a:rPr lang="es-VE" b="1" dirty="0">
                <a:solidFill>
                  <a:schemeClr val="bg1"/>
                </a:solidFill>
                <a:latin typeface="Arial" panose="020B0604020202020204" pitchFamily="34" charset="0"/>
                <a:cs typeface="Arial" panose="020B0604020202020204" pitchFamily="34" charset="0"/>
              </a:rPr>
              <a:t> Abraham 3:22-23</a:t>
            </a:r>
            <a:endParaRPr lang="en-US"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997785-FA53-45E3-AA6B-62BB28D3EE11}"/>
              </a:ext>
            </a:extLst>
          </p:cNvPr>
          <p:cNvSpPr txBox="1"/>
          <p:nvPr/>
        </p:nvSpPr>
        <p:spPr>
          <a:xfrm>
            <a:off x="5897789" y="2028334"/>
            <a:ext cx="5211683"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6________________________</a:t>
            </a:r>
            <a:r>
              <a:rPr lang="es-VE" b="1" dirty="0">
                <a:solidFill>
                  <a:schemeClr val="bg1"/>
                </a:solidFill>
                <a:latin typeface="Arial" panose="020B0604020202020204" pitchFamily="34" charset="0"/>
                <a:cs typeface="Arial" panose="020B0604020202020204" pitchFamily="34" charset="0"/>
              </a:rPr>
              <a:t> Genesis 1:26-27</a:t>
            </a:r>
            <a:endParaRPr lang="en-US"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172DAE8-B016-4B2E-AB6B-6CEC32CFBEE8}"/>
              </a:ext>
            </a:extLst>
          </p:cNvPr>
          <p:cNvSpPr txBox="1"/>
          <p:nvPr/>
        </p:nvSpPr>
        <p:spPr>
          <a:xfrm>
            <a:off x="672603" y="2583874"/>
            <a:ext cx="4634602"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7________________________</a:t>
            </a:r>
            <a:r>
              <a:rPr lang="es-VE" b="1" dirty="0">
                <a:solidFill>
                  <a:schemeClr val="bg1"/>
                </a:solidFill>
                <a:latin typeface="Arial" panose="020B0604020202020204" pitchFamily="34" charset="0"/>
                <a:cs typeface="Arial" panose="020B0604020202020204" pitchFamily="34" charset="0"/>
              </a:rPr>
              <a:t> Isaiah 1:18</a:t>
            </a:r>
            <a:endParaRPr lang="en-US"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43DB336-F797-4CED-853D-D2B145768937}"/>
              </a:ext>
            </a:extLst>
          </p:cNvPr>
          <p:cNvSpPr txBox="1"/>
          <p:nvPr/>
        </p:nvSpPr>
        <p:spPr>
          <a:xfrm>
            <a:off x="5897789" y="2579263"/>
            <a:ext cx="483978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8________________________</a:t>
            </a:r>
            <a:r>
              <a:rPr lang="es-VE" b="1" dirty="0">
                <a:solidFill>
                  <a:schemeClr val="bg1"/>
                </a:solidFill>
                <a:latin typeface="Arial" panose="020B0604020202020204" pitchFamily="34" charset="0"/>
                <a:cs typeface="Arial" panose="020B0604020202020204" pitchFamily="34" charset="0"/>
              </a:rPr>
              <a:t> Isaiah 53:3-5</a:t>
            </a:r>
            <a:endParaRPr lang="en-US"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D73AB6E-0C4A-41FE-88A5-F90C2451A807}"/>
              </a:ext>
            </a:extLst>
          </p:cNvPr>
          <p:cNvSpPr/>
          <p:nvPr/>
        </p:nvSpPr>
        <p:spPr>
          <a:xfrm>
            <a:off x="768626" y="3281505"/>
            <a:ext cx="6957391" cy="338554"/>
          </a:xfrm>
          <a:prstGeom prst="rect">
            <a:avLst/>
          </a:prstGeom>
        </p:spPr>
        <p:txBody>
          <a:bodyPr wrap="square">
            <a:spAutoFit/>
          </a:bodyPr>
          <a:lstStyle/>
          <a:p>
            <a:pPr algn="just"/>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“Trust in the Lord with all thine heart … , and He shall direct thy paths.”</a:t>
            </a:r>
          </a:p>
        </p:txBody>
      </p:sp>
      <p:sp>
        <p:nvSpPr>
          <p:cNvPr id="12" name="Rectangle 11">
            <a:extLst>
              <a:ext uri="{FF2B5EF4-FFF2-40B4-BE49-F238E27FC236}">
                <a16:creationId xmlns:a16="http://schemas.microsoft.com/office/drawing/2014/main" id="{D06214C4-6918-43B1-B040-496BDFE679F3}"/>
              </a:ext>
            </a:extLst>
          </p:cNvPr>
          <p:cNvSpPr/>
          <p:nvPr/>
        </p:nvSpPr>
        <p:spPr>
          <a:xfrm>
            <a:off x="768626" y="3794470"/>
            <a:ext cx="3802644"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created man in his own image.”</a:t>
            </a:r>
          </a:p>
        </p:txBody>
      </p:sp>
      <p:sp>
        <p:nvSpPr>
          <p:cNvPr id="13" name="Rectangle 12">
            <a:extLst>
              <a:ext uri="{FF2B5EF4-FFF2-40B4-BE49-F238E27FC236}">
                <a16:creationId xmlns:a16="http://schemas.microsoft.com/office/drawing/2014/main" id="{CABCF017-E98F-41C2-AC5D-05F0BD58B93C}"/>
              </a:ext>
            </a:extLst>
          </p:cNvPr>
          <p:cNvSpPr/>
          <p:nvPr/>
        </p:nvSpPr>
        <p:spPr>
          <a:xfrm>
            <a:off x="5128591" y="3794470"/>
            <a:ext cx="5007589"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“Woe unto them that call evil good, and good evil.”</a:t>
            </a:r>
          </a:p>
        </p:txBody>
      </p:sp>
      <p:sp>
        <p:nvSpPr>
          <p:cNvPr id="14" name="Rectangle 13">
            <a:extLst>
              <a:ext uri="{FF2B5EF4-FFF2-40B4-BE49-F238E27FC236}">
                <a16:creationId xmlns:a16="http://schemas.microsoft.com/office/drawing/2014/main" id="{D783BCBC-2200-4795-86F1-83B27FD4BC95}"/>
              </a:ext>
            </a:extLst>
          </p:cNvPr>
          <p:cNvSpPr/>
          <p:nvPr/>
        </p:nvSpPr>
        <p:spPr>
          <a:xfrm>
            <a:off x="768626" y="4325566"/>
            <a:ext cx="4783554"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repent, our sins will be “as white as snow.”</a:t>
            </a:r>
          </a:p>
        </p:txBody>
      </p:sp>
      <p:sp>
        <p:nvSpPr>
          <p:cNvPr id="15" name="Rectangle 14">
            <a:extLst>
              <a:ext uri="{FF2B5EF4-FFF2-40B4-BE49-F238E27FC236}">
                <a16:creationId xmlns:a16="http://schemas.microsoft.com/office/drawing/2014/main" id="{CD225860-6507-46A1-813C-BDB4E68E743B}"/>
              </a:ext>
            </a:extLst>
          </p:cNvPr>
          <p:cNvSpPr/>
          <p:nvPr/>
        </p:nvSpPr>
        <p:spPr>
          <a:xfrm>
            <a:off x="5448499" y="4304351"/>
            <a:ext cx="5526962"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“[bore] our griefs” and suffered for our sins.</a:t>
            </a:r>
          </a:p>
        </p:txBody>
      </p:sp>
      <p:sp>
        <p:nvSpPr>
          <p:cNvPr id="16" name="Rectangle 15">
            <a:extLst>
              <a:ext uri="{FF2B5EF4-FFF2-40B4-BE49-F238E27FC236}">
                <a16:creationId xmlns:a16="http://schemas.microsoft.com/office/drawing/2014/main" id="{D5CE91E2-997F-43BA-BED5-50A7F3F255E4}"/>
              </a:ext>
            </a:extLst>
          </p:cNvPr>
          <p:cNvSpPr/>
          <p:nvPr/>
        </p:nvSpPr>
        <p:spPr>
          <a:xfrm>
            <a:off x="779740" y="4847596"/>
            <a:ext cx="4488280"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 was “chosen before [he was] born.”</a:t>
            </a:r>
          </a:p>
        </p:txBody>
      </p:sp>
      <p:sp>
        <p:nvSpPr>
          <p:cNvPr id="17" name="Rectangle 16">
            <a:extLst>
              <a:ext uri="{FF2B5EF4-FFF2-40B4-BE49-F238E27FC236}">
                <a16:creationId xmlns:a16="http://schemas.microsoft.com/office/drawing/2014/main" id="{F89C8807-C762-4476-AAB9-261FC4635891}"/>
              </a:ext>
            </a:extLst>
          </p:cNvPr>
          <p:cNvSpPr/>
          <p:nvPr/>
        </p:nvSpPr>
        <p:spPr>
          <a:xfrm>
            <a:off x="768626" y="5369627"/>
            <a:ext cx="8719931" cy="338554"/>
          </a:xfrm>
          <a:prstGeom prst="rect">
            <a:avLst/>
          </a:prstGeom>
        </p:spPr>
        <p:txBody>
          <a:bodyPr wrap="square">
            <a:spAutoFit/>
          </a:bodyPr>
          <a:lstStyle/>
          <a:p>
            <a:pPr algn="just"/>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God’s “work and … glory [is] to bring to pass the immortality and eternal life of man.”</a:t>
            </a:r>
          </a:p>
        </p:txBody>
      </p:sp>
      <p:sp>
        <p:nvSpPr>
          <p:cNvPr id="18" name="Rectangle 17">
            <a:extLst>
              <a:ext uri="{FF2B5EF4-FFF2-40B4-BE49-F238E27FC236}">
                <a16:creationId xmlns:a16="http://schemas.microsoft.com/office/drawing/2014/main" id="{90A9B48C-8AAA-4E6C-9263-560EC50994D6}"/>
              </a:ext>
            </a:extLst>
          </p:cNvPr>
          <p:cNvSpPr/>
          <p:nvPr/>
        </p:nvSpPr>
        <p:spPr>
          <a:xfrm>
            <a:off x="768626" y="5917211"/>
            <a:ext cx="4278735"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 </a:t>
            </a:r>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“Choose you this day whom ye will serve.”</a:t>
            </a:r>
          </a:p>
        </p:txBody>
      </p:sp>
      <p:sp>
        <p:nvSpPr>
          <p:cNvPr id="19" name="Rectangle 18">
            <a:extLst>
              <a:ext uri="{FF2B5EF4-FFF2-40B4-BE49-F238E27FC236}">
                <a16:creationId xmlns:a16="http://schemas.microsoft.com/office/drawing/2014/main" id="{01FC93AF-CF5B-4F8B-94DE-8511071A2995}"/>
              </a:ext>
            </a:extLst>
          </p:cNvPr>
          <p:cNvSpPr/>
          <p:nvPr/>
        </p:nvSpPr>
        <p:spPr>
          <a:xfrm>
            <a:off x="2170212" y="1442040"/>
            <a:ext cx="344966"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F77A0847-2AD1-4344-AC6C-8C97F69A91A4}"/>
              </a:ext>
            </a:extLst>
          </p:cNvPr>
          <p:cNvSpPr/>
          <p:nvPr/>
        </p:nvSpPr>
        <p:spPr>
          <a:xfrm>
            <a:off x="2178023" y="837183"/>
            <a:ext cx="491925" cy="338554"/>
          </a:xfrm>
          <a:prstGeom prst="rect">
            <a:avLst/>
          </a:prstGeom>
        </p:spPr>
        <p:txBody>
          <a:bodyPr wrap="squar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975F816-0537-4E49-B910-A46089150D2D}"/>
              </a:ext>
            </a:extLst>
          </p:cNvPr>
          <p:cNvSpPr/>
          <p:nvPr/>
        </p:nvSpPr>
        <p:spPr>
          <a:xfrm>
            <a:off x="7546224" y="837183"/>
            <a:ext cx="332142"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25D94A1-2157-4F7C-BB40-A13EE3FC45C2}"/>
              </a:ext>
            </a:extLst>
          </p:cNvPr>
          <p:cNvSpPr/>
          <p:nvPr/>
        </p:nvSpPr>
        <p:spPr>
          <a:xfrm>
            <a:off x="7546224" y="2008607"/>
            <a:ext cx="332142"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701FE88-51A0-4463-BDE7-78B65EC369C3}"/>
              </a:ext>
            </a:extLst>
          </p:cNvPr>
          <p:cNvSpPr/>
          <p:nvPr/>
        </p:nvSpPr>
        <p:spPr>
          <a:xfrm>
            <a:off x="7546224" y="1425267"/>
            <a:ext cx="344967" cy="338554"/>
          </a:xfrm>
          <a:prstGeom prst="rect">
            <a:avLst/>
          </a:prstGeom>
        </p:spPr>
        <p:txBody>
          <a:bodyPr wrap="squar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A6630FF-3ADE-4380-8D7F-C97FE85211EB}"/>
              </a:ext>
            </a:extLst>
          </p:cNvPr>
          <p:cNvSpPr/>
          <p:nvPr/>
        </p:nvSpPr>
        <p:spPr>
          <a:xfrm>
            <a:off x="2178023" y="1996542"/>
            <a:ext cx="332142"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EED3FB9-1E8A-4946-8B11-73BE443A7FC1}"/>
              </a:ext>
            </a:extLst>
          </p:cNvPr>
          <p:cNvSpPr/>
          <p:nvPr/>
        </p:nvSpPr>
        <p:spPr>
          <a:xfrm>
            <a:off x="2162829" y="2540911"/>
            <a:ext cx="332142"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7A5DFBF5-85C2-43E8-9223-06E89207BD70}"/>
              </a:ext>
            </a:extLst>
          </p:cNvPr>
          <p:cNvSpPr/>
          <p:nvPr/>
        </p:nvSpPr>
        <p:spPr>
          <a:xfrm>
            <a:off x="7546224" y="2551758"/>
            <a:ext cx="332142" cy="338554"/>
          </a:xfrm>
          <a:prstGeom prst="rect">
            <a:avLst/>
          </a:prstGeom>
        </p:spPr>
        <p:txBody>
          <a:bodyPr wrap="none">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endPar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7E0C64D-E47D-4CD3-ABB1-18002B782646}"/>
              </a:ext>
            </a:extLst>
          </p:cNvPr>
          <p:cNvSpPr/>
          <p:nvPr/>
        </p:nvSpPr>
        <p:spPr>
          <a:xfrm>
            <a:off x="767522" y="3289485"/>
            <a:ext cx="6957391" cy="338554"/>
          </a:xfrm>
          <a:prstGeom prst="rect">
            <a:avLst/>
          </a:prstGeom>
        </p:spPr>
        <p:txBody>
          <a:bodyPr wrap="square">
            <a:spAutoFit/>
          </a:bodyPr>
          <a:lstStyle/>
          <a:p>
            <a:pPr algn="just"/>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“Trust in the Lord with all thine heart … , and He shall direct thy paths.”</a:t>
            </a:r>
          </a:p>
        </p:txBody>
      </p:sp>
      <p:sp>
        <p:nvSpPr>
          <p:cNvPr id="28" name="Rectangle 27">
            <a:extLst>
              <a:ext uri="{FF2B5EF4-FFF2-40B4-BE49-F238E27FC236}">
                <a16:creationId xmlns:a16="http://schemas.microsoft.com/office/drawing/2014/main" id="{6CD9CF04-9FCB-4FB0-89A6-0D9B04A3D072}"/>
              </a:ext>
            </a:extLst>
          </p:cNvPr>
          <p:cNvSpPr/>
          <p:nvPr/>
        </p:nvSpPr>
        <p:spPr>
          <a:xfrm>
            <a:off x="5131927" y="3787061"/>
            <a:ext cx="5007589" cy="338554"/>
          </a:xfrm>
          <a:prstGeom prst="rect">
            <a:avLst/>
          </a:prstGeom>
        </p:spPr>
        <p:txBody>
          <a:bodyPr wrap="none">
            <a:spAutoFit/>
          </a:bodyPr>
          <a:lstStyle/>
          <a:p>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 </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“Woe unto them that call evil good, and good evil.”</a:t>
            </a:r>
          </a:p>
        </p:txBody>
      </p:sp>
      <p:sp>
        <p:nvSpPr>
          <p:cNvPr id="29" name="Rectangle 28">
            <a:extLst>
              <a:ext uri="{FF2B5EF4-FFF2-40B4-BE49-F238E27FC236}">
                <a16:creationId xmlns:a16="http://schemas.microsoft.com/office/drawing/2014/main" id="{A31905C0-AA16-494F-B7FB-9F119FC1F3F3}"/>
              </a:ext>
            </a:extLst>
          </p:cNvPr>
          <p:cNvSpPr/>
          <p:nvPr/>
        </p:nvSpPr>
        <p:spPr>
          <a:xfrm>
            <a:off x="764107" y="3792503"/>
            <a:ext cx="3802644" cy="338554"/>
          </a:xfrm>
          <a:prstGeom prst="rect">
            <a:avLst/>
          </a:prstGeom>
        </p:spPr>
        <p:txBody>
          <a:bodyPr wrap="none">
            <a:spAutoFit/>
          </a:bodyPr>
          <a:lstStyle/>
          <a:p>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created man in his own image.”</a:t>
            </a:r>
          </a:p>
        </p:txBody>
      </p:sp>
      <p:sp>
        <p:nvSpPr>
          <p:cNvPr id="30" name="Rectangle 29">
            <a:extLst>
              <a:ext uri="{FF2B5EF4-FFF2-40B4-BE49-F238E27FC236}">
                <a16:creationId xmlns:a16="http://schemas.microsoft.com/office/drawing/2014/main" id="{40BA1AFF-EFF2-4A91-A537-F8368D302E8F}"/>
              </a:ext>
            </a:extLst>
          </p:cNvPr>
          <p:cNvSpPr/>
          <p:nvPr/>
        </p:nvSpPr>
        <p:spPr>
          <a:xfrm>
            <a:off x="764750" y="5369626"/>
            <a:ext cx="8719931" cy="338554"/>
          </a:xfrm>
          <a:prstGeom prst="rect">
            <a:avLst/>
          </a:prstGeom>
        </p:spPr>
        <p:txBody>
          <a:bodyPr wrap="square">
            <a:spAutoFit/>
          </a:bodyPr>
          <a:lstStyle/>
          <a:p>
            <a:pPr algn="just"/>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 </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God’s “work and … glory [is] to bring to pass the immortality and eternal life of man.”</a:t>
            </a:r>
          </a:p>
        </p:txBody>
      </p:sp>
      <p:sp>
        <p:nvSpPr>
          <p:cNvPr id="31" name="Rectangle 30">
            <a:extLst>
              <a:ext uri="{FF2B5EF4-FFF2-40B4-BE49-F238E27FC236}">
                <a16:creationId xmlns:a16="http://schemas.microsoft.com/office/drawing/2014/main" id="{BC1243BD-589F-48E8-B9DC-B5001FD72DE6}"/>
              </a:ext>
            </a:extLst>
          </p:cNvPr>
          <p:cNvSpPr/>
          <p:nvPr/>
        </p:nvSpPr>
        <p:spPr>
          <a:xfrm>
            <a:off x="774046" y="4843993"/>
            <a:ext cx="4488280" cy="338554"/>
          </a:xfrm>
          <a:prstGeom prst="rect">
            <a:avLst/>
          </a:prstGeom>
        </p:spPr>
        <p:txBody>
          <a:bodyPr wrap="none">
            <a:spAutoFit/>
          </a:bodyPr>
          <a:lstStyle/>
          <a:p>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 </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Abraham was “chosen before [he was] born.”</a:t>
            </a:r>
          </a:p>
        </p:txBody>
      </p:sp>
      <p:sp>
        <p:nvSpPr>
          <p:cNvPr id="32" name="Rectangle 31">
            <a:extLst>
              <a:ext uri="{FF2B5EF4-FFF2-40B4-BE49-F238E27FC236}">
                <a16:creationId xmlns:a16="http://schemas.microsoft.com/office/drawing/2014/main" id="{2073E727-DFEF-4B10-B3D0-AF6F70ED53FD}"/>
              </a:ext>
            </a:extLst>
          </p:cNvPr>
          <p:cNvSpPr/>
          <p:nvPr/>
        </p:nvSpPr>
        <p:spPr>
          <a:xfrm>
            <a:off x="768625" y="5924741"/>
            <a:ext cx="4278735" cy="338554"/>
          </a:xfrm>
          <a:prstGeom prst="rect">
            <a:avLst/>
          </a:prstGeom>
        </p:spPr>
        <p:txBody>
          <a:bodyPr wrap="none">
            <a:spAutoFit/>
          </a:bodyPr>
          <a:lstStyle/>
          <a:p>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 </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“Choose you this day whom ye will serve.”</a:t>
            </a:r>
          </a:p>
        </p:txBody>
      </p:sp>
      <p:sp>
        <p:nvSpPr>
          <p:cNvPr id="33" name="Rectangle 32">
            <a:extLst>
              <a:ext uri="{FF2B5EF4-FFF2-40B4-BE49-F238E27FC236}">
                <a16:creationId xmlns:a16="http://schemas.microsoft.com/office/drawing/2014/main" id="{4C4D4B4B-E1B9-4150-9130-6A5C0EEE3A67}"/>
              </a:ext>
            </a:extLst>
          </p:cNvPr>
          <p:cNvSpPr/>
          <p:nvPr/>
        </p:nvSpPr>
        <p:spPr>
          <a:xfrm>
            <a:off x="768626" y="4325566"/>
            <a:ext cx="4783554" cy="338554"/>
          </a:xfrm>
          <a:prstGeom prst="rect">
            <a:avLst/>
          </a:prstGeom>
        </p:spPr>
        <p:txBody>
          <a:bodyPr wrap="none">
            <a:spAutoFit/>
          </a:bodyPr>
          <a:lstStyle/>
          <a:p>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 </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repent, our sins will be “as white as snow.”</a:t>
            </a:r>
          </a:p>
        </p:txBody>
      </p:sp>
      <p:sp>
        <p:nvSpPr>
          <p:cNvPr id="34" name="Rectangle 33">
            <a:extLst>
              <a:ext uri="{FF2B5EF4-FFF2-40B4-BE49-F238E27FC236}">
                <a16:creationId xmlns:a16="http://schemas.microsoft.com/office/drawing/2014/main" id="{129B6B5E-4815-4E75-A50E-4E3CBFFFF4BD}"/>
              </a:ext>
            </a:extLst>
          </p:cNvPr>
          <p:cNvSpPr/>
          <p:nvPr/>
        </p:nvSpPr>
        <p:spPr>
          <a:xfrm>
            <a:off x="5448499" y="4309937"/>
            <a:ext cx="5526962" cy="338554"/>
          </a:xfrm>
          <a:prstGeom prst="rect">
            <a:avLst/>
          </a:prstGeom>
        </p:spPr>
        <p:txBody>
          <a:bodyPr wrap="none">
            <a:spAutoFit/>
          </a:bodyPr>
          <a:lstStyle/>
          <a:p>
            <a:r>
              <a:rPr lang="en-US"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“[bore] our griefs” and suffered for our sins.</a:t>
            </a:r>
          </a:p>
        </p:txBody>
      </p:sp>
    </p:spTree>
    <p:extLst>
      <p:ext uri="{BB962C8B-B14F-4D97-AF65-F5344CB8AC3E}">
        <p14:creationId xmlns:p14="http://schemas.microsoft.com/office/powerpoint/2010/main" val="2468239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par>
                          <p:cTn id="35" fill="hold">
                            <p:stCondLst>
                              <p:cond delay="5000"/>
                            </p:stCondLst>
                            <p:childTnLst>
                              <p:par>
                                <p:cTn id="36" presetID="47"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7"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randombar(horizontal)">
                                      <p:cBhvr>
                                        <p:cTn id="85" dur="500"/>
                                        <p:tgtEl>
                                          <p:spTgt spid="27"/>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randombar(horizontal)">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randombar(horizontal)">
                                      <p:cBhvr>
                                        <p:cTn id="101" dur="500"/>
                                        <p:tgtEl>
                                          <p:spTgt spid="30"/>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randombar(horizontal)">
                                      <p:cBhvr>
                                        <p:cTn id="104" dur="500"/>
                                        <p:tgtEl>
                                          <p:spTgt spid="1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left)">
                                      <p:cBhvr>
                                        <p:cTn id="109" dur="500"/>
                                        <p:tgtEl>
                                          <p:spTgt spid="31"/>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left)">
                                      <p:cBhvr>
                                        <p:cTn id="112" dur="500"/>
                                        <p:tgtEl>
                                          <p:spTgt spid="2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2"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right)">
                                      <p:cBhvr>
                                        <p:cTn id="117" dur="500"/>
                                        <p:tgtEl>
                                          <p:spTgt spid="29"/>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wipe(right)">
                                      <p:cBhvr>
                                        <p:cTn id="120" dur="500"/>
                                        <p:tgtEl>
                                          <p:spTgt spid="2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wipe(left)">
                                      <p:cBhvr>
                                        <p:cTn id="125" dur="500"/>
                                        <p:tgtEl>
                                          <p:spTgt spid="32"/>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wipe(left)">
                                      <p:cBhvr>
                                        <p:cTn id="133" dur="500"/>
                                        <p:tgtEl>
                                          <p:spTgt spid="33"/>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5"/>
                                        </p:tgtEl>
                                        <p:attrNameLst>
                                          <p:attrName>style.visibility</p:attrName>
                                        </p:attrNameLst>
                                      </p:cBhvr>
                                      <p:to>
                                        <p:strVal val="visible"/>
                                      </p:to>
                                    </p:set>
                                    <p:animEffect transition="in" filter="wipe(left)">
                                      <p:cBhvr>
                                        <p:cTn id="136" dur="500"/>
                                        <p:tgtEl>
                                          <p:spTgt spid="25"/>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left)">
                                      <p:cBhvr>
                                        <p:cTn id="141" dur="500"/>
                                        <p:tgtEl>
                                          <p:spTgt spid="34"/>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left)">
                                      <p:cBhvr>
                                        <p:cTn id="1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2"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4" name="Rectangle 3">
            <a:extLst>
              <a:ext uri="{FF2B5EF4-FFF2-40B4-BE49-F238E27FC236}">
                <a16:creationId xmlns:a16="http://schemas.microsoft.com/office/drawing/2014/main" id="{B0A4B1DC-874D-41D8-8C0C-F808D85A4516}"/>
              </a:ext>
            </a:extLst>
          </p:cNvPr>
          <p:cNvSpPr/>
          <p:nvPr/>
        </p:nvSpPr>
        <p:spPr>
          <a:xfrm>
            <a:off x="2454169" y="2705725"/>
            <a:ext cx="7283662" cy="1446550"/>
          </a:xfrm>
          <a:prstGeom prst="rect">
            <a:avLst/>
          </a:prstGeom>
        </p:spPr>
        <p:txBody>
          <a:bodyPr wrap="none">
            <a:spAutoFit/>
          </a:bodyPr>
          <a:lstStyle/>
          <a:p>
            <a:pPr algn="ctr" fontAlgn="base"/>
            <a:r>
              <a:rPr lang="en-US" sz="4400" dirty="0">
                <a:solidFill>
                  <a:schemeClr val="bg2">
                    <a:lumMod val="50000"/>
                  </a:schemeClr>
                </a:solidFill>
                <a:latin typeface="Mongolian Baiti" panose="03000500000000000000" pitchFamily="66" charset="0"/>
                <a:cs typeface="Mongolian Baiti" panose="03000500000000000000" pitchFamily="66" charset="0"/>
              </a:rPr>
              <a:t>The Atonement of Jesus Christ </a:t>
            </a:r>
          </a:p>
          <a:p>
            <a:pPr algn="ctr" fontAlgn="base"/>
            <a:r>
              <a:rPr lang="en-US" sz="4400" dirty="0">
                <a:solidFill>
                  <a:schemeClr val="bg2">
                    <a:lumMod val="50000"/>
                  </a:schemeClr>
                </a:solidFill>
                <a:latin typeface="Mongolian Baiti" panose="03000500000000000000" pitchFamily="66" charset="0"/>
                <a:cs typeface="Mongolian Baiti" panose="03000500000000000000" pitchFamily="66" charset="0"/>
              </a:rPr>
              <a:t>(Part 2)</a:t>
            </a:r>
            <a:endParaRPr lang="en-US" sz="4400" b="0" i="0" dirty="0">
              <a:solidFill>
                <a:schemeClr val="bg2">
                  <a:lumMod val="50000"/>
                </a:schemeClr>
              </a:solidFill>
              <a:effectLst/>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AAB7BD29-CA19-470C-AD40-FE4A60C261CC}"/>
              </a:ext>
            </a:extLst>
          </p:cNvPr>
          <p:cNvSpPr/>
          <p:nvPr/>
        </p:nvSpPr>
        <p:spPr>
          <a:xfrm>
            <a:off x="3132977" y="2844225"/>
            <a:ext cx="5926046" cy="584775"/>
          </a:xfrm>
          <a:prstGeom prst="rect">
            <a:avLst/>
          </a:prstGeom>
        </p:spPr>
        <p:txBody>
          <a:bodyPr wrap="none">
            <a:spAutoFit/>
          </a:bodyPr>
          <a:lstStyle/>
          <a:p>
            <a:pPr fontAlgn="base"/>
            <a:r>
              <a:rPr lang="en-US" sz="3200" b="1" dirty="0">
                <a:solidFill>
                  <a:schemeClr val="bg2">
                    <a:lumMod val="50000"/>
                  </a:schemeClr>
                </a:solidFill>
                <a:latin typeface="Open Sans"/>
              </a:rPr>
              <a:t>Practice Exercise (15 minutes)</a:t>
            </a:r>
            <a:endParaRPr lang="en-US" sz="3200" b="1" dirty="0">
              <a:solidFill>
                <a:schemeClr val="bg2">
                  <a:lumMod val="50000"/>
                </a:schemeClr>
              </a:solidFill>
              <a:effectLst/>
              <a:latin typeface="Open Sans"/>
            </a:endParaRPr>
          </a:p>
        </p:txBody>
      </p:sp>
    </p:spTree>
    <p:extLst>
      <p:ext uri="{BB962C8B-B14F-4D97-AF65-F5344CB8AC3E}">
        <p14:creationId xmlns:p14="http://schemas.microsoft.com/office/powerpoint/2010/main" val="300353818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Diagonal Corners Snipped 7">
            <a:extLst>
              <a:ext uri="{FF2B5EF4-FFF2-40B4-BE49-F238E27FC236}">
                <a16:creationId xmlns:a16="http://schemas.microsoft.com/office/drawing/2014/main" id="{C5590680-7696-47E7-A566-CDD48E9137B2}"/>
              </a:ext>
            </a:extLst>
          </p:cNvPr>
          <p:cNvSpPr/>
          <p:nvPr/>
        </p:nvSpPr>
        <p:spPr>
          <a:xfrm>
            <a:off x="848602" y="1248582"/>
            <a:ext cx="9978885" cy="2492990"/>
          </a:xfrm>
          <a:prstGeom prst="snip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45D61B39-9679-4387-B59A-C511FD5E15EE}"/>
              </a:ext>
            </a:extLst>
          </p:cNvPr>
          <p:cNvSpPr/>
          <p:nvPr/>
        </p:nvSpPr>
        <p:spPr>
          <a:xfrm>
            <a:off x="4011615" y="831429"/>
            <a:ext cx="4168770" cy="369332"/>
          </a:xfrm>
          <a:prstGeom prst="rect">
            <a:avLst/>
          </a:prstGeom>
        </p:spPr>
        <p:txBody>
          <a:bodyPr wrap="none">
            <a:spAutoFit/>
          </a:bodyPr>
          <a:lstStyle/>
          <a:p>
            <a:pPr fontAlgn="base"/>
            <a:r>
              <a:rPr lang="en-US"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Don’t Think God Will Ever Forgive Me</a:t>
            </a:r>
            <a:endParaRPr lang="en-US" b="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75DE383-12A5-4A4E-8399-8F4C5A9930EC}"/>
              </a:ext>
            </a:extLst>
          </p:cNvPr>
          <p:cNvSpPr/>
          <p:nvPr/>
        </p:nvSpPr>
        <p:spPr>
          <a:xfrm>
            <a:off x="994840" y="1337605"/>
            <a:ext cx="9686411" cy="2308324"/>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Your friend Jose has been acting noticeably discouraged lately. Every time you ask him what is wrong, he responds by saying that he doesn’t want to talk about it. A few weeks later, he finally tells you that the reason he has been so sad lately is because he has been feeling guilty for some of the sins he has committed in his life.</a:t>
            </a:r>
          </a:p>
          <a:p>
            <a:pPr algn="just" fontAlgn="base"/>
            <a:r>
              <a:rPr lang="en-US" dirty="0">
                <a:solidFill>
                  <a:schemeClr val="bg1"/>
                </a:solidFill>
                <a:latin typeface="Arial" panose="020B0604020202020204" pitchFamily="34" charset="0"/>
                <a:cs typeface="Arial" panose="020B0604020202020204" pitchFamily="34" charset="0"/>
              </a:rPr>
              <a:t>Jose tells you that he has tried to repent in the past but finds himself struggling with the same sins over and over. He tells you that he has given up on repenting and has begun committing even worse sins. Jose tells you, “The sins I have committed are so bad that God would never want me back. I don’t think He would ever forgive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32FC1BE-4630-4798-8D81-6B259BBF9D63}"/>
              </a:ext>
            </a:extLst>
          </p:cNvPr>
          <p:cNvSpPr/>
          <p:nvPr/>
        </p:nvSpPr>
        <p:spPr>
          <a:xfrm>
            <a:off x="994840" y="4661592"/>
            <a:ext cx="9567141"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What do you know about Heavenly Father’s plan of salvation that you could share with Jose to help him view his situation differently?</a:t>
            </a:r>
            <a:endParaRPr lang="en-US" b="1"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89111F1-47E1-4AF0-B328-802C0375A3F2}"/>
              </a:ext>
            </a:extLst>
          </p:cNvPr>
          <p:cNvSpPr/>
          <p:nvPr/>
        </p:nvSpPr>
        <p:spPr>
          <a:xfrm>
            <a:off x="994838" y="3830595"/>
            <a:ext cx="9567143" cy="64633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What are some ways that you could invite Jose to act in faith in order to overcome his guilt?</a:t>
            </a:r>
          </a:p>
        </p:txBody>
      </p:sp>
    </p:spTree>
    <p:extLst>
      <p:ext uri="{BB962C8B-B14F-4D97-AF65-F5344CB8AC3E}">
        <p14:creationId xmlns:p14="http://schemas.microsoft.com/office/powerpoint/2010/main" val="39018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CE3BE2-0FB2-484B-ACCA-3009D1ACBF0B}"/>
              </a:ext>
            </a:extLst>
          </p:cNvPr>
          <p:cNvSpPr/>
          <p:nvPr/>
        </p:nvSpPr>
        <p:spPr>
          <a:xfrm>
            <a:off x="914400" y="3355123"/>
            <a:ext cx="9806607" cy="21821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3D2C05-7B2F-4476-A2BB-FC055427ECE1}"/>
              </a:ext>
            </a:extLst>
          </p:cNvPr>
          <p:cNvSpPr/>
          <p:nvPr/>
        </p:nvSpPr>
        <p:spPr>
          <a:xfrm>
            <a:off x="914400" y="753179"/>
            <a:ext cx="9806607" cy="212074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3BDDF08F-70DE-4788-B7A7-678897A85CCE}"/>
              </a:ext>
            </a:extLst>
          </p:cNvPr>
          <p:cNvSpPr/>
          <p:nvPr/>
        </p:nvSpPr>
        <p:spPr>
          <a:xfrm>
            <a:off x="2398644" y="779683"/>
            <a:ext cx="8322364"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“However late you think you are, however many chances you think you have missed, however many mistakes you feel you have made or talents you think you don’t have, or however far from home and family and God you feel you have traveled, I testify that you have </a:t>
            </a:r>
            <a:r>
              <a:rPr lang="en-US" i="1" dirty="0">
                <a:solidFill>
                  <a:schemeClr val="bg1"/>
                </a:solidFill>
                <a:latin typeface="Arial" panose="020B0604020202020204" pitchFamily="34" charset="0"/>
                <a:cs typeface="Arial" panose="020B0604020202020204" pitchFamily="34" charset="0"/>
              </a:rPr>
              <a:t>not</a:t>
            </a:r>
            <a:r>
              <a:rPr lang="en-US" dirty="0">
                <a:solidFill>
                  <a:schemeClr val="bg1"/>
                </a:solidFill>
                <a:latin typeface="Arial" panose="020B0604020202020204" pitchFamily="34" charset="0"/>
                <a:cs typeface="Arial" panose="020B0604020202020204" pitchFamily="34" charset="0"/>
              </a:rPr>
              <a:t> traveled beyond the reach of divine love. It is not possible for you to sink lower than the infinite light of Christ’s Atonement shines” (Jeffrey R. Holland, “The Laborers in the Vineyard,”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2012, 33).</a:t>
            </a:r>
          </a:p>
        </p:txBody>
      </p:sp>
      <p:pic>
        <p:nvPicPr>
          <p:cNvPr id="1026" name="Picture 2" descr="Jeffrey R. Holland">
            <a:extLst>
              <a:ext uri="{FF2B5EF4-FFF2-40B4-BE49-F238E27FC236}">
                <a16:creationId xmlns:a16="http://schemas.microsoft.com/office/drawing/2014/main" id="{ADE1BBB3-61BB-44CC-9F83-819AED52E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423" y="834856"/>
            <a:ext cx="1205948" cy="16039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92A015F-F3BD-49F3-9E01-69483CE9ABEC}"/>
              </a:ext>
            </a:extLst>
          </p:cNvPr>
          <p:cNvSpPr/>
          <p:nvPr/>
        </p:nvSpPr>
        <p:spPr>
          <a:xfrm>
            <a:off x="2398644" y="3381627"/>
            <a:ext cx="8322363"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“Sometimes in our repentance, in our daily efforts to become more Christlike, we find ourselves repeatedly struggling with the same difficulties. As if we were climbing a tree-covered mountain, at times we don’t see our progress until we get closer to the top and look back from the high ridges. Don’t be discouraged. If you are striving and working to repent, you are in the process of repenting” (Neil L. Andersen, “Repent … That I May Heal You,”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2009, 41).</a:t>
            </a:r>
          </a:p>
        </p:txBody>
      </p:sp>
      <p:pic>
        <p:nvPicPr>
          <p:cNvPr id="1028" name="Picture 4" descr="Neil L. Andersen">
            <a:extLst>
              <a:ext uri="{FF2B5EF4-FFF2-40B4-BE49-F238E27FC236}">
                <a16:creationId xmlns:a16="http://schemas.microsoft.com/office/drawing/2014/main" id="{EC50A8EA-D664-4CD7-BEFE-65D6ABE0A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39" y="3429000"/>
            <a:ext cx="1238032" cy="16465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3AE4F61-38B6-4020-A1B2-9E269E7DE0EA}"/>
              </a:ext>
            </a:extLst>
          </p:cNvPr>
          <p:cNvSpPr/>
          <p:nvPr/>
        </p:nvSpPr>
        <p:spPr>
          <a:xfrm>
            <a:off x="914400" y="2438767"/>
            <a:ext cx="149271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Jeffrey R. Holland</a:t>
            </a:r>
            <a:endParaRPr lang="en-US" sz="1200" b="1" dirty="0">
              <a:solidFill>
                <a:schemeClr val="bg1"/>
              </a:solidFill>
            </a:endParaRPr>
          </a:p>
        </p:txBody>
      </p:sp>
      <p:sp>
        <p:nvSpPr>
          <p:cNvPr id="6" name="Rectangle 5">
            <a:extLst>
              <a:ext uri="{FF2B5EF4-FFF2-40B4-BE49-F238E27FC236}">
                <a16:creationId xmlns:a16="http://schemas.microsoft.com/office/drawing/2014/main" id="{73CE134F-FF69-4322-ABA5-58A3EFA2E102}"/>
              </a:ext>
            </a:extLst>
          </p:cNvPr>
          <p:cNvSpPr/>
          <p:nvPr/>
        </p:nvSpPr>
        <p:spPr>
          <a:xfrm>
            <a:off x="963337" y="5075583"/>
            <a:ext cx="139403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Neil L. Andersen</a:t>
            </a:r>
            <a:endParaRPr lang="en-US" sz="1200" b="1" dirty="0"/>
          </a:p>
        </p:txBody>
      </p:sp>
    </p:spTree>
    <p:extLst>
      <p:ext uri="{BB962C8B-B14F-4D97-AF65-F5344CB8AC3E}">
        <p14:creationId xmlns:p14="http://schemas.microsoft.com/office/powerpoint/2010/main" val="41820613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500"/>
                                        <p:tgtEl>
                                          <p:spTgt spid="4"/>
                                        </p:tgtEl>
                                      </p:cBhvr>
                                    </p:animEffect>
                                  </p:childTnLst>
                                </p:cTn>
                              </p:par>
                              <p:par>
                                <p:cTn id="11" presetID="14" presetClass="entr" presetSubtype="5"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vertical)">
                                      <p:cBhvr>
                                        <p:cTn id="13" dur="500"/>
                                        <p:tgtEl>
                                          <p:spTgt spid="1028"/>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440047-451F-48C5-9979-B368A8283A37}"/>
              </a:ext>
            </a:extLst>
          </p:cNvPr>
          <p:cNvSpPr/>
          <p:nvPr/>
        </p:nvSpPr>
        <p:spPr>
          <a:xfrm>
            <a:off x="908999" y="3560937"/>
            <a:ext cx="9745749" cy="239982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D19214-CF69-47C1-A85F-8379A5D25A78}"/>
              </a:ext>
            </a:extLst>
          </p:cNvPr>
          <p:cNvSpPr/>
          <p:nvPr/>
        </p:nvSpPr>
        <p:spPr>
          <a:xfrm>
            <a:off x="908999" y="777969"/>
            <a:ext cx="9745749" cy="253402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0A976482-C227-439B-B86E-DB2D6ABE63CB}"/>
              </a:ext>
            </a:extLst>
          </p:cNvPr>
          <p:cNvSpPr/>
          <p:nvPr/>
        </p:nvSpPr>
        <p:spPr>
          <a:xfrm>
            <a:off x="2279374" y="779683"/>
            <a:ext cx="8375374" cy="2585323"/>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“We have all seen a toddler learn to walk. He takes a small step and totters. He falls. Do we scold such an attempt? Of course not. What father would punish a toddler for stumbling? We encourage, we applaud, and we praise because with every small step, the child is becoming more like his parents.</a:t>
            </a:r>
          </a:p>
          <a:p>
            <a:pPr algn="just" fontAlgn="base"/>
            <a:r>
              <a:rPr lang="en-US" dirty="0">
                <a:solidFill>
                  <a:schemeClr val="bg1"/>
                </a:solidFill>
                <a:latin typeface="Arial" panose="020B0604020202020204" pitchFamily="34" charset="0"/>
                <a:cs typeface="Arial" panose="020B0604020202020204" pitchFamily="34" charset="0"/>
              </a:rPr>
              <a:t>“Now … compared to the perfection of God, we mortals are scarcely more than awkward, faltering toddlers. But our loving Heavenly Father wants us to become more like Him, and … that should be our eternal goal too. God understands that we get there not in an instant but by taking one step at a time” (Dieter F. Uchtdorf, “Four Titles,”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2013, 58).</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2050" name="Picture 2" descr="Dieter F. Uchtdorf">
            <a:extLst>
              <a:ext uri="{FF2B5EF4-FFF2-40B4-BE49-F238E27FC236}">
                <a16:creationId xmlns:a16="http://schemas.microsoft.com/office/drawing/2014/main" id="{4269407F-7368-42CF-AAFE-56FFD267B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269" y="830977"/>
            <a:ext cx="1273105" cy="1693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BAAF8A4-DB57-49C9-9D08-2FAAFF21F4C2}"/>
              </a:ext>
            </a:extLst>
          </p:cNvPr>
          <p:cNvSpPr/>
          <p:nvPr/>
        </p:nvSpPr>
        <p:spPr>
          <a:xfrm>
            <a:off x="2279374" y="3899285"/>
            <a:ext cx="8375374" cy="1323439"/>
          </a:xfrm>
          <a:prstGeom prst="rect">
            <a:avLst/>
          </a:prstGeom>
        </p:spPr>
        <p:txBody>
          <a:bodyPr wrap="square">
            <a:spAutoFit/>
          </a:bodyPr>
          <a:lstStyle/>
          <a:p>
            <a:pPr algn="just"/>
            <a:r>
              <a:rPr lang="en-US" sz="2000" dirty="0">
                <a:solidFill>
                  <a:schemeClr val="bg1"/>
                </a:solidFill>
                <a:latin typeface="Arial" panose="020B0604020202020204" pitchFamily="34" charset="0"/>
                <a:cs typeface="Arial" panose="020B0604020202020204" pitchFamily="34" charset="0"/>
              </a:rPr>
              <a:t>“God cares a lot more about who we are and who we are becoming than about who we once were. He cares that we keep on trying” (Dale G. Renlund, “Latter-day Saints Keep on Trying,” </a:t>
            </a:r>
            <a:r>
              <a:rPr lang="en-US" sz="2000" i="1" dirty="0">
                <a:solidFill>
                  <a:schemeClr val="bg1"/>
                </a:solidFill>
                <a:latin typeface="Arial" panose="020B0604020202020204" pitchFamily="34" charset="0"/>
                <a:cs typeface="Arial" panose="020B0604020202020204" pitchFamily="34" charset="0"/>
              </a:rPr>
              <a:t>Ensign</a:t>
            </a:r>
            <a:r>
              <a:rPr lang="en-US" sz="2000" dirty="0">
                <a:solidFill>
                  <a:schemeClr val="bg1"/>
                </a:solidFill>
                <a:latin typeface="Arial" panose="020B0604020202020204" pitchFamily="34" charset="0"/>
                <a:cs typeface="Arial" panose="020B0604020202020204" pitchFamily="34" charset="0"/>
              </a:rPr>
              <a:t> or </a:t>
            </a:r>
            <a:r>
              <a:rPr lang="en-US" sz="2000" i="1" dirty="0">
                <a:solidFill>
                  <a:schemeClr val="bg1"/>
                </a:solidFill>
                <a:latin typeface="Arial" panose="020B0604020202020204" pitchFamily="34" charset="0"/>
                <a:cs typeface="Arial" panose="020B0604020202020204" pitchFamily="34" charset="0"/>
              </a:rPr>
              <a:t>Liahona,</a:t>
            </a:r>
            <a:r>
              <a:rPr lang="en-US" sz="2000" dirty="0">
                <a:solidFill>
                  <a:schemeClr val="bg1"/>
                </a:solidFill>
                <a:latin typeface="Arial" panose="020B0604020202020204" pitchFamily="34" charset="0"/>
                <a:cs typeface="Arial" panose="020B0604020202020204" pitchFamily="34" charset="0"/>
              </a:rPr>
              <a:t> May 2015, 56).</a:t>
            </a:r>
          </a:p>
        </p:txBody>
      </p:sp>
      <p:pic>
        <p:nvPicPr>
          <p:cNvPr id="2052" name="Picture 4" descr="Dale G. Renlund">
            <a:extLst>
              <a:ext uri="{FF2B5EF4-FFF2-40B4-BE49-F238E27FC236}">
                <a16:creationId xmlns:a16="http://schemas.microsoft.com/office/drawing/2014/main" id="{06DF0422-FAFE-40FB-8577-2D67443D5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69" y="3627197"/>
            <a:ext cx="1273105" cy="1693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0B9D5F5-C6EE-4110-B82F-B6507BFCACB4}"/>
              </a:ext>
            </a:extLst>
          </p:cNvPr>
          <p:cNvSpPr/>
          <p:nvPr/>
        </p:nvSpPr>
        <p:spPr>
          <a:xfrm>
            <a:off x="1006269" y="5367174"/>
            <a:ext cx="1273105"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Dale G. Renlund</a:t>
            </a:r>
          </a:p>
        </p:txBody>
      </p:sp>
      <p:sp>
        <p:nvSpPr>
          <p:cNvPr id="6" name="Rectangle 5">
            <a:extLst>
              <a:ext uri="{FF2B5EF4-FFF2-40B4-BE49-F238E27FC236}">
                <a16:creationId xmlns:a16="http://schemas.microsoft.com/office/drawing/2014/main" id="{C91DC96A-AE80-44EF-9F64-59BB2ACA51B0}"/>
              </a:ext>
            </a:extLst>
          </p:cNvPr>
          <p:cNvSpPr/>
          <p:nvPr/>
        </p:nvSpPr>
        <p:spPr>
          <a:xfrm>
            <a:off x="908999" y="2682839"/>
            <a:ext cx="1467645"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a:t>
            </a:r>
          </a:p>
          <a:p>
            <a:pPr algn="ctr"/>
            <a:r>
              <a:rPr lang="en-US" sz="1200" b="1" dirty="0">
                <a:solidFill>
                  <a:schemeClr val="bg1"/>
                </a:solidFill>
                <a:latin typeface="Arial" panose="020B0604020202020204" pitchFamily="34" charset="0"/>
                <a:cs typeface="Arial" panose="020B0604020202020204" pitchFamily="34" charset="0"/>
              </a:rPr>
              <a:t>Dieter F. Uchtdorf</a:t>
            </a:r>
            <a:endParaRPr lang="en-US" sz="1200" b="1" dirty="0"/>
          </a:p>
        </p:txBody>
      </p:sp>
    </p:spTree>
    <p:extLst>
      <p:ext uri="{BB962C8B-B14F-4D97-AF65-F5344CB8AC3E}">
        <p14:creationId xmlns:p14="http://schemas.microsoft.com/office/powerpoint/2010/main" val="24059256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vertical)">
                                      <p:cBhvr>
                                        <p:cTn id="10" dur="500"/>
                                        <p:tgtEl>
                                          <p:spTgt spid="4"/>
                                        </p:tgtEl>
                                      </p:cBhvr>
                                    </p:animEffect>
                                  </p:childTnLst>
                                </p:cTn>
                              </p:par>
                              <p:par>
                                <p:cTn id="11" presetID="14" presetClass="entr" presetSubtype="5"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randombar(vertical)">
                                      <p:cBhvr>
                                        <p:cTn id="13" dur="500"/>
                                        <p:tgtEl>
                                          <p:spTgt spid="2052"/>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B0F23169-E7E6-4271-AB9D-422872CE9595}"/>
              </a:ext>
            </a:extLst>
          </p:cNvPr>
          <p:cNvSpPr/>
          <p:nvPr/>
        </p:nvSpPr>
        <p:spPr>
          <a:xfrm>
            <a:off x="1325217" y="3105834"/>
            <a:ext cx="9011479" cy="830997"/>
          </a:xfrm>
          <a:prstGeom prst="rect">
            <a:avLst/>
          </a:prstGeom>
        </p:spPr>
        <p:txBody>
          <a:bodyPr wrap="squar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Can you think of any other divinely appointed sources, such as scriptures or conference talks, that could also help Jose?</a:t>
            </a:r>
            <a:endParaRPr lang="en-US" sz="2400" b="1"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D07B2BA-15D9-4A54-B056-19D8BAD05DAF}"/>
              </a:ext>
            </a:extLst>
          </p:cNvPr>
          <p:cNvSpPr/>
          <p:nvPr/>
        </p:nvSpPr>
        <p:spPr>
          <a:xfrm>
            <a:off x="1325216" y="1568583"/>
            <a:ext cx="9011479" cy="461665"/>
          </a:xfrm>
          <a:prstGeom prst="rect">
            <a:avLst/>
          </a:prstGeom>
        </p:spPr>
        <p:txBody>
          <a:bodyPr wrap="squar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What words or phrases from these quotes could help Jose?</a:t>
            </a:r>
          </a:p>
        </p:txBody>
      </p:sp>
    </p:spTree>
    <p:extLst>
      <p:ext uri="{BB962C8B-B14F-4D97-AF65-F5344CB8AC3E}">
        <p14:creationId xmlns:p14="http://schemas.microsoft.com/office/powerpoint/2010/main" val="23113336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C8E0081F-4797-4A0B-9865-ABC10F8038AC}"/>
              </a:ext>
            </a:extLst>
          </p:cNvPr>
          <p:cNvSpPr/>
          <p:nvPr/>
        </p:nvSpPr>
        <p:spPr>
          <a:xfrm>
            <a:off x="3817972" y="2844225"/>
            <a:ext cx="4556055" cy="584775"/>
          </a:xfrm>
          <a:prstGeom prst="rect">
            <a:avLst/>
          </a:prstGeom>
        </p:spPr>
        <p:txBody>
          <a:bodyPr wrap="none">
            <a:spAutoFit/>
          </a:bodyPr>
          <a:lstStyle/>
          <a:p>
            <a:pPr fontAlgn="base"/>
            <a:r>
              <a:rPr lang="en-US" sz="3200" b="1" dirty="0">
                <a:solidFill>
                  <a:schemeClr val="bg2">
                    <a:lumMod val="75000"/>
                  </a:schemeClr>
                </a:solidFill>
                <a:latin typeface="Arial" panose="020B0604020202020204" pitchFamily="34" charset="0"/>
                <a:cs typeface="Arial" panose="020B0604020202020204" pitchFamily="34" charset="0"/>
              </a:rPr>
              <a:t>Segment 1 (8 minutes)</a:t>
            </a:r>
            <a:endParaRPr lang="en-US" sz="3200" b="1" dirty="0">
              <a:solidFill>
                <a:schemeClr val="bg2">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595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50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0F57DF6F-9DD5-439A-ABF4-236846273C6D}"/>
              </a:ext>
            </a:extLst>
          </p:cNvPr>
          <p:cNvSpPr/>
          <p:nvPr/>
        </p:nvSpPr>
        <p:spPr>
          <a:xfrm>
            <a:off x="4605538" y="1165472"/>
            <a:ext cx="42370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purpose of an umbrella? </a:t>
            </a:r>
          </a:p>
        </p:txBody>
      </p:sp>
      <p:pic>
        <p:nvPicPr>
          <p:cNvPr id="3074" name="Picture 2" descr="Resultado de imagen para paraguas">
            <a:extLst>
              <a:ext uri="{FF2B5EF4-FFF2-40B4-BE49-F238E27FC236}">
                <a16:creationId xmlns:a16="http://schemas.microsoft.com/office/drawing/2014/main" id="{F3E0EDD2-8B31-48F1-A1A4-C9B7BB1AA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990" y="998676"/>
            <a:ext cx="2828925" cy="2581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3FF0EE8-BF9D-4DAC-AAB2-2E50A38EB83F}"/>
              </a:ext>
            </a:extLst>
          </p:cNvPr>
          <p:cNvSpPr/>
          <p:nvPr/>
        </p:nvSpPr>
        <p:spPr>
          <a:xfrm>
            <a:off x="4605538" y="2397491"/>
            <a:ext cx="563494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Hebrew, a verb that means ‘to cover’ or ‘to forgive’”</a:t>
            </a:r>
          </a:p>
        </p:txBody>
      </p:sp>
      <p:sp>
        <p:nvSpPr>
          <p:cNvPr id="6" name="Rectangle 5">
            <a:extLst>
              <a:ext uri="{FF2B5EF4-FFF2-40B4-BE49-F238E27FC236}">
                <a16:creationId xmlns:a16="http://schemas.microsoft.com/office/drawing/2014/main" id="{7CEA353C-A22E-4584-AB23-5CCB7B185934}"/>
              </a:ext>
            </a:extLst>
          </p:cNvPr>
          <p:cNvSpPr/>
          <p:nvPr/>
        </p:nvSpPr>
        <p:spPr>
          <a:xfrm>
            <a:off x="1327008" y="3833616"/>
            <a:ext cx="85856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 Savior cover or shelter us from through His atoning sacrifice? </a:t>
            </a:r>
          </a:p>
        </p:txBody>
      </p:sp>
      <p:sp>
        <p:nvSpPr>
          <p:cNvPr id="7" name="Rectangle 6">
            <a:extLst>
              <a:ext uri="{FF2B5EF4-FFF2-40B4-BE49-F238E27FC236}">
                <a16:creationId xmlns:a16="http://schemas.microsoft.com/office/drawing/2014/main" id="{D8B3E11D-3BDC-437B-BB3B-0792D807A0C1}"/>
              </a:ext>
            </a:extLst>
          </p:cNvPr>
          <p:cNvSpPr/>
          <p:nvPr/>
        </p:nvSpPr>
        <p:spPr>
          <a:xfrm>
            <a:off x="1327008" y="4588125"/>
            <a:ext cx="41472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Jesus Christ able to do this?</a:t>
            </a:r>
          </a:p>
        </p:txBody>
      </p:sp>
      <p:sp>
        <p:nvSpPr>
          <p:cNvPr id="9" name="Rectangle 8">
            <a:extLst>
              <a:ext uri="{FF2B5EF4-FFF2-40B4-BE49-F238E27FC236}">
                <a16:creationId xmlns:a16="http://schemas.microsoft.com/office/drawing/2014/main" id="{DD261A3B-6E0B-4894-BB24-9FE65DD85F94}"/>
              </a:ext>
            </a:extLst>
          </p:cNvPr>
          <p:cNvSpPr/>
          <p:nvPr/>
        </p:nvSpPr>
        <p:spPr>
          <a:xfrm>
            <a:off x="4605538" y="1735315"/>
            <a:ext cx="1168910" cy="461665"/>
          </a:xfrm>
          <a:prstGeom prst="rect">
            <a:avLst/>
          </a:prstGeom>
        </p:spPr>
        <p:txBody>
          <a:bodyPr wrap="none">
            <a:spAutoFit/>
          </a:bodyPr>
          <a:lstStyle/>
          <a:p>
            <a:r>
              <a:rPr lang="en-US" sz="2400" dirty="0">
                <a:solidFill>
                  <a:schemeClr val="accent2">
                    <a:lumMod val="75000"/>
                  </a:schemeClr>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Kaphar</a:t>
            </a:r>
          </a:p>
        </p:txBody>
      </p:sp>
    </p:spTree>
    <p:extLst>
      <p:ext uri="{BB962C8B-B14F-4D97-AF65-F5344CB8AC3E}">
        <p14:creationId xmlns:p14="http://schemas.microsoft.com/office/powerpoint/2010/main" val="153280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1+#ppt_w/2"/>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
                                        <p:tgtEl>
                                          <p:spTgt spid="6"/>
                                        </p:tgtEl>
                                      </p:cBhvr>
                                    </p:animEffect>
                                    <p:anim calcmode="lin" valueType="num">
                                      <p:cBhvr>
                                        <p:cTn id="30" dur="400" fill="hold"/>
                                        <p:tgtEl>
                                          <p:spTgt spid="6"/>
                                        </p:tgtEl>
                                        <p:attrNameLst>
                                          <p:attrName>ppt_x</p:attrName>
                                        </p:attrNameLst>
                                      </p:cBhvr>
                                      <p:tavLst>
                                        <p:tav tm="0">
                                          <p:val>
                                            <p:strVal val="#ppt_x"/>
                                          </p:val>
                                        </p:tav>
                                        <p:tav tm="100000">
                                          <p:val>
                                            <p:strVal val="#ppt_x"/>
                                          </p:val>
                                        </p:tav>
                                      </p:tavLst>
                                    </p:anim>
                                    <p:anim calcmode="lin" valueType="num">
                                      <p:cBhvr>
                                        <p:cTn id="31" dur="400" fill="hold"/>
                                        <p:tgtEl>
                                          <p:spTgt spid="6"/>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800" decel="100000"/>
                                        <p:tgtEl>
                                          <p:spTgt spid="7"/>
                                        </p:tgtEl>
                                      </p:cBhvr>
                                    </p:animEffect>
                                    <p:anim calcmode="lin" valueType="num">
                                      <p:cBhvr>
                                        <p:cTn id="39" dur="800" decel="100000" fill="hold"/>
                                        <p:tgtEl>
                                          <p:spTgt spid="7"/>
                                        </p:tgtEl>
                                        <p:attrNameLst>
                                          <p:attrName>style.rotation</p:attrName>
                                        </p:attrNameLst>
                                      </p:cBhvr>
                                      <p:tavLst>
                                        <p:tav tm="0">
                                          <p:val>
                                            <p:fltVal val="-90"/>
                                          </p:val>
                                        </p:tav>
                                        <p:tav tm="100000">
                                          <p:val>
                                            <p:fltVal val="0"/>
                                          </p:val>
                                        </p:tav>
                                      </p:tavLst>
                                    </p:anim>
                                    <p:anim calcmode="lin" valueType="num">
                                      <p:cBhvr>
                                        <p:cTn id="40" dur="800" decel="100000" fill="hold"/>
                                        <p:tgtEl>
                                          <p:spTgt spid="7"/>
                                        </p:tgtEl>
                                        <p:attrNameLst>
                                          <p:attrName>ppt_x</p:attrName>
                                        </p:attrNameLst>
                                      </p:cBhvr>
                                      <p:tavLst>
                                        <p:tav tm="0">
                                          <p:val>
                                            <p:strVal val="#ppt_x+0.4"/>
                                          </p:val>
                                        </p:tav>
                                        <p:tav tm="100000">
                                          <p:val>
                                            <p:strVal val="#ppt_x-0.05"/>
                                          </p:val>
                                        </p:tav>
                                      </p:tavLst>
                                    </p:anim>
                                    <p:anim calcmode="lin" valueType="num">
                                      <p:cBhvr>
                                        <p:cTn id="41" dur="800" decel="100000" fill="hold"/>
                                        <p:tgtEl>
                                          <p:spTgt spid="7"/>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1214</Words>
  <Application>Microsoft Office PowerPoint</Application>
  <PresentationFormat>Widescreen</PresentationFormat>
  <Paragraphs>119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Mongolian Baiti</vt:lpstr>
      <vt:lpstr>MV Boli</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4250</cp:revision>
  <dcterms:created xsi:type="dcterms:W3CDTF">2018-08-29T04:26:39Z</dcterms:created>
  <dcterms:modified xsi:type="dcterms:W3CDTF">2019-03-19T12:47:42Z</dcterms:modified>
</cp:coreProperties>
</file>