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0" r:id="rId3"/>
    <p:sldId id="379"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63865F6-D63B-4DA8-A9F1-CBFE666838E3}"/>
              </a:ext>
            </a:extLst>
          </p:cNvPr>
          <p:cNvSpPr/>
          <p:nvPr/>
        </p:nvSpPr>
        <p:spPr>
          <a:xfrm>
            <a:off x="1046922" y="3256724"/>
            <a:ext cx="4717776" cy="12926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18F76517-0C89-4646-9F86-7A942BFE09B3}"/>
              </a:ext>
            </a:extLst>
          </p:cNvPr>
          <p:cNvSpPr/>
          <p:nvPr/>
        </p:nvSpPr>
        <p:spPr>
          <a:xfrm>
            <a:off x="1060176" y="3613666"/>
            <a:ext cx="9462052" cy="206489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6406A0-ED4C-4346-80F0-100F6192FFEE}"/>
              </a:ext>
            </a:extLst>
          </p:cNvPr>
          <p:cNvSpPr/>
          <p:nvPr/>
        </p:nvSpPr>
        <p:spPr>
          <a:xfrm>
            <a:off x="1075166" y="1838595"/>
            <a:ext cx="1677488"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4A5A66-0F54-47EE-9E38-D27985F8F2EA}"/>
              </a:ext>
            </a:extLst>
          </p:cNvPr>
          <p:cNvSpPr/>
          <p:nvPr/>
        </p:nvSpPr>
        <p:spPr>
          <a:xfrm>
            <a:off x="1073426" y="2183728"/>
            <a:ext cx="9342785" cy="64633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5606A375-B3E4-456F-8957-CCF79C4447C5}"/>
              </a:ext>
            </a:extLst>
          </p:cNvPr>
          <p:cNvSpPr/>
          <p:nvPr/>
        </p:nvSpPr>
        <p:spPr>
          <a:xfrm>
            <a:off x="1073426" y="1152939"/>
            <a:ext cx="475753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 you think it is possible to die with joy? </a:t>
            </a:r>
          </a:p>
        </p:txBody>
      </p:sp>
      <p:sp>
        <p:nvSpPr>
          <p:cNvPr id="4" name="Rectangle 3">
            <a:extLst>
              <a:ext uri="{FF2B5EF4-FFF2-40B4-BE49-F238E27FC236}">
                <a16:creationId xmlns:a16="http://schemas.microsoft.com/office/drawing/2014/main" id="{27910B7A-58ED-4F9F-A94C-7EE66978AF45}"/>
              </a:ext>
            </a:extLst>
          </p:cNvPr>
          <p:cNvSpPr/>
          <p:nvPr/>
        </p:nvSpPr>
        <p:spPr>
          <a:xfrm>
            <a:off x="5791202" y="1166191"/>
            <a:ext cx="20441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or why not?</a:t>
            </a:r>
            <a:endParaRPr lang="en-US" dirty="0"/>
          </a:p>
        </p:txBody>
      </p:sp>
      <p:sp>
        <p:nvSpPr>
          <p:cNvPr id="5" name="Rectangle 4">
            <a:extLst>
              <a:ext uri="{FF2B5EF4-FFF2-40B4-BE49-F238E27FC236}">
                <a16:creationId xmlns:a16="http://schemas.microsoft.com/office/drawing/2014/main" id="{468ED36D-DBFB-405F-BC69-6795764F32A2}"/>
              </a:ext>
            </a:extLst>
          </p:cNvPr>
          <p:cNvSpPr/>
          <p:nvPr/>
        </p:nvSpPr>
        <p:spPr>
          <a:xfrm>
            <a:off x="1060176" y="2183728"/>
            <a:ext cx="935603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Joseph dwelt in Egypt, he, and his father’s house: and Joseph lived an hundred and ten years.</a:t>
            </a:r>
          </a:p>
        </p:txBody>
      </p:sp>
      <p:sp>
        <p:nvSpPr>
          <p:cNvPr id="6" name="Rectangle 5">
            <a:extLst>
              <a:ext uri="{FF2B5EF4-FFF2-40B4-BE49-F238E27FC236}">
                <a16:creationId xmlns:a16="http://schemas.microsoft.com/office/drawing/2014/main" id="{9310C98F-ABF4-436F-A0BE-1CEF5C3368AB}"/>
              </a:ext>
            </a:extLst>
          </p:cNvPr>
          <p:cNvSpPr/>
          <p:nvPr/>
        </p:nvSpPr>
        <p:spPr>
          <a:xfrm>
            <a:off x="1046922" y="1843007"/>
            <a:ext cx="1664238" cy="369332"/>
          </a:xfrm>
          <a:prstGeom prst="rect">
            <a:avLst/>
          </a:prstGeom>
        </p:spPr>
        <p:txBody>
          <a:bodyPr wrap="none">
            <a:spAutoFit/>
          </a:bodyPr>
          <a:lstStyle/>
          <a:p>
            <a:r>
              <a:rPr lang="en-US" b="1" dirty="0">
                <a:solidFill>
                  <a:schemeClr val="bg1"/>
                </a:solidFill>
                <a:latin typeface="Open Sans"/>
              </a:rPr>
              <a:t>Genesis 50:22</a:t>
            </a:r>
            <a:endParaRPr lang="en-US" dirty="0"/>
          </a:p>
        </p:txBody>
      </p:sp>
      <p:sp>
        <p:nvSpPr>
          <p:cNvPr id="7" name="Rectangle 6">
            <a:extLst>
              <a:ext uri="{FF2B5EF4-FFF2-40B4-BE49-F238E27FC236}">
                <a16:creationId xmlns:a16="http://schemas.microsoft.com/office/drawing/2014/main" id="{AEB62358-8D48-493B-8A16-CCC7F9C74378}"/>
              </a:ext>
            </a:extLst>
          </p:cNvPr>
          <p:cNvSpPr/>
          <p:nvPr/>
        </p:nvSpPr>
        <p:spPr>
          <a:xfrm>
            <a:off x="1104813" y="3244334"/>
            <a:ext cx="467313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50:24</a:t>
            </a:r>
          </a:p>
        </p:txBody>
      </p:sp>
      <p:sp>
        <p:nvSpPr>
          <p:cNvPr id="8" name="Rectangle 7">
            <a:extLst>
              <a:ext uri="{FF2B5EF4-FFF2-40B4-BE49-F238E27FC236}">
                <a16:creationId xmlns:a16="http://schemas.microsoft.com/office/drawing/2014/main" id="{CA4BBD02-AA4F-449D-8D3F-2B70BD850D48}"/>
              </a:ext>
            </a:extLst>
          </p:cNvPr>
          <p:cNvSpPr/>
          <p:nvPr/>
        </p:nvSpPr>
        <p:spPr>
          <a:xfrm>
            <a:off x="1060176" y="3613666"/>
            <a:ext cx="9462052"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Joseph said unto his brethren, I die, and go unto my fathers; and I go down to my grave with joy. The God of my father Jacob be with you, to deliver you out of affliction in the days of your bondage; for the Lord hath visited me, and I have obtained a promise of the Lord, that out of the fruit of my loins, the Lord God will raise up a righteous branch out of my loins; and unto thee, whom my father Jacob hath named Israel, a prophet; (not the Messiah who is called Shilo;) and this prophet shall deliver my people out of Egypt in the days of thy bondage.</a:t>
            </a:r>
          </a:p>
        </p:txBody>
      </p:sp>
      <p:sp>
        <p:nvSpPr>
          <p:cNvPr id="9" name="Rectangle 8">
            <a:extLst>
              <a:ext uri="{FF2B5EF4-FFF2-40B4-BE49-F238E27FC236}">
                <a16:creationId xmlns:a16="http://schemas.microsoft.com/office/drawing/2014/main" id="{59EB305D-EDAD-4B5B-A9A5-B39E4401CD73}"/>
              </a:ext>
            </a:extLst>
          </p:cNvPr>
          <p:cNvSpPr/>
          <p:nvPr/>
        </p:nvSpPr>
        <p:spPr>
          <a:xfrm>
            <a:off x="1073426" y="5829657"/>
            <a:ext cx="54553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he said he would die with joy?</a:t>
            </a:r>
          </a:p>
        </p:txBody>
      </p:sp>
    </p:spTree>
    <p:extLst>
      <p:ext uri="{BB962C8B-B14F-4D97-AF65-F5344CB8AC3E}">
        <p14:creationId xmlns:p14="http://schemas.microsoft.com/office/powerpoint/2010/main" val="318607810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250" fill="hold"/>
                                        <p:tgtEl>
                                          <p:spTgt spid="4"/>
                                        </p:tgtEl>
                                        <p:attrNameLst>
                                          <p:attrName>ppt_w</p:attrName>
                                        </p:attrNameLst>
                                      </p:cBhvr>
                                      <p:tavLst>
                                        <p:tav tm="0">
                                          <p:val>
                                            <p:fltVal val="0"/>
                                          </p:val>
                                        </p:tav>
                                        <p:tav tm="100000">
                                          <p:val>
                                            <p:strVal val="#ppt_w"/>
                                          </p:val>
                                        </p:tav>
                                      </p:tavLst>
                                    </p:anim>
                                    <p:anim calcmode="lin" valueType="num">
                                      <p:cBhvr>
                                        <p:cTn id="17" dur="1250" fill="hold"/>
                                        <p:tgtEl>
                                          <p:spTgt spid="4"/>
                                        </p:tgtEl>
                                        <p:attrNameLst>
                                          <p:attrName>ppt_h</p:attrName>
                                        </p:attrNameLst>
                                      </p:cBhvr>
                                      <p:tavLst>
                                        <p:tav tm="0">
                                          <p:val>
                                            <p:fltVal val="0"/>
                                          </p:val>
                                        </p:tav>
                                        <p:tav tm="100000">
                                          <p:val>
                                            <p:strVal val="#ppt_h"/>
                                          </p:val>
                                        </p:tav>
                                      </p:tavLst>
                                    </p:anim>
                                    <p:animEffect transition="in" filter="fade">
                                      <p:cBhvr>
                                        <p:cTn id="18" dur="12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strVal val="#ppt_w*0.70"/>
                                          </p:val>
                                        </p:tav>
                                        <p:tav tm="100000">
                                          <p:val>
                                            <p:strVal val="#ppt_w"/>
                                          </p:val>
                                        </p:tav>
                                      </p:tavLst>
                                    </p:anim>
                                    <p:anim calcmode="lin" valueType="num">
                                      <p:cBhvr>
                                        <p:cTn id="24" dur="1000" fill="hold"/>
                                        <p:tgtEl>
                                          <p:spTgt spid="11"/>
                                        </p:tgtEl>
                                        <p:attrNameLst>
                                          <p:attrName>ppt_h</p:attrName>
                                        </p:attrNameLst>
                                      </p:cBhvr>
                                      <p:tavLst>
                                        <p:tav tm="0">
                                          <p:val>
                                            <p:strVal val="#ppt_h"/>
                                          </p:val>
                                        </p:tav>
                                        <p:tav tm="100000">
                                          <p:val>
                                            <p:strVal val="#ppt_h"/>
                                          </p:val>
                                        </p:tav>
                                      </p:tavLst>
                                    </p:anim>
                                    <p:animEffect transition="in" filter="fade">
                                      <p:cBhvr>
                                        <p:cTn id="25" dur="1000"/>
                                        <p:tgtEl>
                                          <p:spTgt spid="11"/>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strVal val="#ppt_w*0.70"/>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Effect transition="in" filter="fade">
                                      <p:cBhvr>
                                        <p:cTn id="35" dur="1000"/>
                                        <p:tgtEl>
                                          <p:spTgt spid="5"/>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2" grpId="0" build="p"/>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pic>
        <p:nvPicPr>
          <p:cNvPr id="4" name="Picture 3">
            <a:extLst>
              <a:ext uri="{FF2B5EF4-FFF2-40B4-BE49-F238E27FC236}">
                <a16:creationId xmlns:a16="http://schemas.microsoft.com/office/drawing/2014/main" id="{E4107B9F-ACBD-409B-A8ED-3CBE960E2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295" y="968571"/>
            <a:ext cx="3998072" cy="4418438"/>
          </a:xfrm>
          <a:prstGeom prst="rect">
            <a:avLst/>
          </a:prstGeom>
        </p:spPr>
      </p:pic>
      <p:sp>
        <p:nvSpPr>
          <p:cNvPr id="7" name="AutoShape 2" descr="Imagen relacionada">
            <a:extLst>
              <a:ext uri="{FF2B5EF4-FFF2-40B4-BE49-F238E27FC236}">
                <a16:creationId xmlns:a16="http://schemas.microsoft.com/office/drawing/2014/main" id="{244AE63C-59FF-4D49-AF58-88E62EEBC8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n relacionada">
            <a:extLst>
              <a:ext uri="{FF2B5EF4-FFF2-40B4-BE49-F238E27FC236}">
                <a16:creationId xmlns:a16="http://schemas.microsoft.com/office/drawing/2014/main" id="{04A9FC9D-CB25-40A3-A756-746F5C95A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633" y="968571"/>
            <a:ext cx="3392558" cy="44184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CB90179-FE5A-45BD-9413-6A5D180D6B7A}"/>
              </a:ext>
            </a:extLst>
          </p:cNvPr>
          <p:cNvSpPr/>
          <p:nvPr/>
        </p:nvSpPr>
        <p:spPr>
          <a:xfrm>
            <a:off x="2451651" y="5625986"/>
            <a:ext cx="722243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group of people do you think this could be referring to? </a:t>
            </a:r>
          </a:p>
        </p:txBody>
      </p:sp>
    </p:spTree>
    <p:extLst>
      <p:ext uri="{BB962C8B-B14F-4D97-AF65-F5344CB8AC3E}">
        <p14:creationId xmlns:p14="http://schemas.microsoft.com/office/powerpoint/2010/main" val="4423625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upRight)">
                                      <p:cBhvr>
                                        <p:cTn id="1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E902E-A9EF-43BE-ABD5-88F345525089}"/>
              </a:ext>
            </a:extLst>
          </p:cNvPr>
          <p:cNvSpPr/>
          <p:nvPr/>
        </p:nvSpPr>
        <p:spPr>
          <a:xfrm>
            <a:off x="901143" y="3317655"/>
            <a:ext cx="5019820" cy="7519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71B8CD7-C979-406D-A5F5-81DC394758A2}"/>
              </a:ext>
            </a:extLst>
          </p:cNvPr>
          <p:cNvSpPr/>
          <p:nvPr/>
        </p:nvSpPr>
        <p:spPr>
          <a:xfrm>
            <a:off x="901143" y="3686987"/>
            <a:ext cx="9806610" cy="120032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39BC62-A4D3-4480-9E70-012D9C42984F}"/>
              </a:ext>
            </a:extLst>
          </p:cNvPr>
          <p:cNvSpPr/>
          <p:nvPr/>
        </p:nvSpPr>
        <p:spPr>
          <a:xfrm>
            <a:off x="821631" y="955020"/>
            <a:ext cx="4801380"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F7574AC-3539-4ED1-A8F4-44EFEA8909E7}"/>
              </a:ext>
            </a:extLst>
          </p:cNvPr>
          <p:cNvSpPr/>
          <p:nvPr/>
        </p:nvSpPr>
        <p:spPr>
          <a:xfrm>
            <a:off x="821632" y="1311101"/>
            <a:ext cx="9899377" cy="147732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4" name="Rectangle 3">
            <a:extLst>
              <a:ext uri="{FF2B5EF4-FFF2-40B4-BE49-F238E27FC236}">
                <a16:creationId xmlns:a16="http://schemas.microsoft.com/office/drawing/2014/main" id="{5AF3F607-6A21-481F-9AD0-8018C11B36DF}"/>
              </a:ext>
            </a:extLst>
          </p:cNvPr>
          <p:cNvSpPr/>
          <p:nvPr/>
        </p:nvSpPr>
        <p:spPr>
          <a:xfrm>
            <a:off x="914400" y="968273"/>
            <a:ext cx="48013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50:25</a:t>
            </a:r>
          </a:p>
        </p:txBody>
      </p:sp>
      <p:sp>
        <p:nvSpPr>
          <p:cNvPr id="2" name="Rectangle 1">
            <a:extLst>
              <a:ext uri="{FF2B5EF4-FFF2-40B4-BE49-F238E27FC236}">
                <a16:creationId xmlns:a16="http://schemas.microsoft.com/office/drawing/2014/main" id="{04151C9E-64F9-4D9D-9471-44A095EE3C30}"/>
              </a:ext>
            </a:extLst>
          </p:cNvPr>
          <p:cNvSpPr/>
          <p:nvPr/>
        </p:nvSpPr>
        <p:spPr>
          <a:xfrm>
            <a:off x="914399" y="1311101"/>
            <a:ext cx="9713843"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shall come to pass that they shall be scattered again; and a branch shall be broken off, and shall be carried into a far country; nevertheless they shall be remembered in the covenants of the Lord, when the Messiah cometh; for he shall be made manifest unto them in the latter days, in the Spirit of power; and shall bring them out of darkness into light; out of hidden darkness, and out of captivity unto freedom.</a:t>
            </a:r>
          </a:p>
        </p:txBody>
      </p:sp>
      <p:sp>
        <p:nvSpPr>
          <p:cNvPr id="5" name="Rectangle 4">
            <a:extLst>
              <a:ext uri="{FF2B5EF4-FFF2-40B4-BE49-F238E27FC236}">
                <a16:creationId xmlns:a16="http://schemas.microsoft.com/office/drawing/2014/main" id="{4D1270AD-46F9-4F91-853E-F937DB1CD4F5}"/>
              </a:ext>
            </a:extLst>
          </p:cNvPr>
          <p:cNvSpPr/>
          <p:nvPr/>
        </p:nvSpPr>
        <p:spPr>
          <a:xfrm>
            <a:off x="914398" y="2801682"/>
            <a:ext cx="86139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promises did the Lord make concerning these descendants of Joseph?</a:t>
            </a:r>
          </a:p>
        </p:txBody>
      </p:sp>
      <p:sp>
        <p:nvSpPr>
          <p:cNvPr id="6" name="Rectangle 5">
            <a:extLst>
              <a:ext uri="{FF2B5EF4-FFF2-40B4-BE49-F238E27FC236}">
                <a16:creationId xmlns:a16="http://schemas.microsoft.com/office/drawing/2014/main" id="{E2424469-59BC-4443-86F3-E8447C912892}"/>
              </a:ext>
            </a:extLst>
          </p:cNvPr>
          <p:cNvSpPr/>
          <p:nvPr/>
        </p:nvSpPr>
        <p:spPr>
          <a:xfrm>
            <a:off x="914400" y="3317655"/>
            <a:ext cx="500656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50:26-27</a:t>
            </a:r>
          </a:p>
        </p:txBody>
      </p:sp>
      <p:sp>
        <p:nvSpPr>
          <p:cNvPr id="7" name="Rectangle 6">
            <a:extLst>
              <a:ext uri="{FF2B5EF4-FFF2-40B4-BE49-F238E27FC236}">
                <a16:creationId xmlns:a16="http://schemas.microsoft.com/office/drawing/2014/main" id="{D03EDDA1-8202-4928-A5B5-061CE4A7F1BA}"/>
              </a:ext>
            </a:extLst>
          </p:cNvPr>
          <p:cNvSpPr/>
          <p:nvPr/>
        </p:nvSpPr>
        <p:spPr>
          <a:xfrm>
            <a:off x="914399" y="3686987"/>
            <a:ext cx="971384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a:t>
            </a:r>
            <a:r>
              <a:rPr lang="en-US" dirty="0">
                <a:solidFill>
                  <a:schemeClr val="bg1"/>
                </a:solidFill>
                <a:latin typeface="Arial" panose="020B0604020202020204" pitchFamily="34" charset="0"/>
                <a:cs typeface="Arial" panose="020B0604020202020204" pitchFamily="34" charset="0"/>
              </a:rPr>
              <a:t> A seer shall the Lord my God raise up, who shall be a choice seer unto the fruit of my loins.</a:t>
            </a:r>
          </a:p>
          <a:p>
            <a:pPr algn="just" fontAlgn="base"/>
            <a:r>
              <a:rPr lang="en-US" b="1" dirty="0">
                <a:solidFill>
                  <a:schemeClr val="bg1"/>
                </a:solidFill>
                <a:latin typeface="Arial" panose="020B0604020202020204" pitchFamily="34" charset="0"/>
                <a:cs typeface="Arial" panose="020B0604020202020204" pitchFamily="34" charset="0"/>
              </a:rPr>
              <a:t>27</a:t>
            </a:r>
            <a:r>
              <a:rPr lang="en-US" dirty="0">
                <a:solidFill>
                  <a:schemeClr val="bg1"/>
                </a:solidFill>
                <a:latin typeface="Arial" panose="020B0604020202020204" pitchFamily="34" charset="0"/>
                <a:cs typeface="Arial" panose="020B0604020202020204" pitchFamily="34" charset="0"/>
              </a:rPr>
              <a:t> Thus saith the Lord God of my fathers unto me, A choice seer will I raise up out of the fruit of thy loins, and he shall be esteemed highly among the fruit of thy loins; and unto him will I give commandment that he shall do a work for the fruit of thy loins, his brethren.</a:t>
            </a:r>
            <a:endParaRPr lang="en-US" b="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E36F93-E297-459D-B55E-4347F1613888}"/>
              </a:ext>
            </a:extLst>
          </p:cNvPr>
          <p:cNvSpPr/>
          <p:nvPr/>
        </p:nvSpPr>
        <p:spPr>
          <a:xfrm>
            <a:off x="914398" y="5006585"/>
            <a:ext cx="9713843" cy="646331"/>
          </a:xfrm>
          <a:prstGeom prst="rect">
            <a:avLst/>
          </a:prstGeom>
        </p:spPr>
        <p:txBody>
          <a:bodyPr wrap="square">
            <a:spAutoFit/>
          </a:bodyPr>
          <a:lstStyle/>
          <a:p>
            <a:pPr algn="just"/>
            <a:r>
              <a:rPr lang="en-US" dirty="0">
                <a:solidFill>
                  <a:schemeClr val="accent2">
                    <a:lumMod val="50000"/>
                  </a:schemeClr>
                </a:solidFill>
                <a:latin typeface="Arial" panose="020B0604020202020204" pitchFamily="34" charset="0"/>
                <a:cs typeface="Arial" panose="020B0604020202020204" pitchFamily="34" charset="0"/>
              </a:rPr>
              <a:t> A </a:t>
            </a:r>
            <a:r>
              <a:rPr lang="en-US" b="1" i="1" dirty="0">
                <a:solidFill>
                  <a:schemeClr val="accent2">
                    <a:lumMod val="50000"/>
                  </a:schemeClr>
                </a:solidFill>
                <a:latin typeface="Arial" panose="020B0604020202020204" pitchFamily="34" charset="0"/>
                <a:cs typeface="Arial" panose="020B0604020202020204" pitchFamily="34" charset="0"/>
              </a:rPr>
              <a:t>seer</a:t>
            </a:r>
            <a:r>
              <a:rPr lang="en-US" dirty="0">
                <a:solidFill>
                  <a:schemeClr val="accent2">
                    <a:lumMod val="50000"/>
                  </a:schemeClr>
                </a:solidFill>
                <a:latin typeface="Arial" panose="020B0604020202020204" pitchFamily="34" charset="0"/>
                <a:cs typeface="Arial" panose="020B0604020202020204" pitchFamily="34" charset="0"/>
              </a:rPr>
              <a:t> is “a person authorized of God to see with spiritual eyes things that God has hidden from the world (Moses 6:35–38). He is a revelator and a prophet (Mosiah 8:13–16)”</a:t>
            </a:r>
          </a:p>
        </p:txBody>
      </p:sp>
      <p:sp>
        <p:nvSpPr>
          <p:cNvPr id="9" name="Rectangle 8">
            <a:extLst>
              <a:ext uri="{FF2B5EF4-FFF2-40B4-BE49-F238E27FC236}">
                <a16:creationId xmlns:a16="http://schemas.microsoft.com/office/drawing/2014/main" id="{E4497E61-1EE5-4355-A661-9E1B79E137D5}"/>
              </a:ext>
            </a:extLst>
          </p:cNvPr>
          <p:cNvSpPr/>
          <p:nvPr/>
        </p:nvSpPr>
        <p:spPr>
          <a:xfrm>
            <a:off x="914398" y="5889727"/>
            <a:ext cx="9899377"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the description of the Prophet Joseph Smith being “a choice seer” means?</a:t>
            </a:r>
          </a:p>
        </p:txBody>
      </p:sp>
    </p:spTree>
    <p:extLst>
      <p:ext uri="{BB962C8B-B14F-4D97-AF65-F5344CB8AC3E}">
        <p14:creationId xmlns:p14="http://schemas.microsoft.com/office/powerpoint/2010/main" val="38327144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900" decel="100000" fill="hold"/>
                                        <p:tgtEl>
                                          <p:spTgt spid="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11DA9D-F1B4-461D-A0F3-9A270B0C843B}"/>
              </a:ext>
            </a:extLst>
          </p:cNvPr>
          <p:cNvSpPr/>
          <p:nvPr/>
        </p:nvSpPr>
        <p:spPr>
          <a:xfrm>
            <a:off x="7833048" y="-909796"/>
            <a:ext cx="617348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the “work” the Lord gave Joseph Smith to do?</a:t>
            </a:r>
          </a:p>
        </p:txBody>
      </p:sp>
      <p:sp>
        <p:nvSpPr>
          <p:cNvPr id="9" name="Rectangle 8">
            <a:extLst>
              <a:ext uri="{FF2B5EF4-FFF2-40B4-BE49-F238E27FC236}">
                <a16:creationId xmlns:a16="http://schemas.microsoft.com/office/drawing/2014/main" id="{26861B53-C863-47D5-9465-43C964A316E2}"/>
              </a:ext>
            </a:extLst>
          </p:cNvPr>
          <p:cNvSpPr/>
          <p:nvPr/>
        </p:nvSpPr>
        <p:spPr>
          <a:xfrm>
            <a:off x="940902" y="716772"/>
            <a:ext cx="6149488" cy="11650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067A181-FAC8-496E-A487-C10D7D5C4D99}"/>
              </a:ext>
            </a:extLst>
          </p:cNvPr>
          <p:cNvSpPr/>
          <p:nvPr/>
        </p:nvSpPr>
        <p:spPr>
          <a:xfrm>
            <a:off x="940902" y="1096007"/>
            <a:ext cx="10147033" cy="353943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55A2ED9E-5331-403C-B255-6C94DD732A49}"/>
              </a:ext>
            </a:extLst>
          </p:cNvPr>
          <p:cNvSpPr/>
          <p:nvPr/>
        </p:nvSpPr>
        <p:spPr>
          <a:xfrm>
            <a:off x="1263089" y="779683"/>
            <a:ext cx="58273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Joseph Smith Translation, Genesis 50:28-29, 32-33</a:t>
            </a:r>
          </a:p>
        </p:txBody>
      </p:sp>
      <p:sp>
        <p:nvSpPr>
          <p:cNvPr id="4" name="Rectangle 3">
            <a:extLst>
              <a:ext uri="{FF2B5EF4-FFF2-40B4-BE49-F238E27FC236}">
                <a16:creationId xmlns:a16="http://schemas.microsoft.com/office/drawing/2014/main" id="{88F898D5-D027-4C4A-93CD-E2BACA2FDE43}"/>
              </a:ext>
            </a:extLst>
          </p:cNvPr>
          <p:cNvSpPr/>
          <p:nvPr/>
        </p:nvSpPr>
        <p:spPr>
          <a:xfrm>
            <a:off x="1263089" y="1149015"/>
            <a:ext cx="9665822" cy="349326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28</a:t>
            </a:r>
            <a:r>
              <a:rPr lang="en-US" sz="1700" dirty="0">
                <a:solidFill>
                  <a:schemeClr val="bg1"/>
                </a:solidFill>
                <a:latin typeface="Arial" panose="020B0604020202020204" pitchFamily="34" charset="0"/>
                <a:cs typeface="Arial" panose="020B0604020202020204" pitchFamily="34" charset="0"/>
              </a:rPr>
              <a:t> And he shall bring them to the knowledge of the covenants which I have made with thy fathers; and he shall do whatsoever work I shall command him.</a:t>
            </a:r>
          </a:p>
          <a:p>
            <a:pPr algn="just" fontAlgn="base"/>
            <a:r>
              <a:rPr lang="en-US" sz="1700" b="1" dirty="0">
                <a:solidFill>
                  <a:schemeClr val="bg1"/>
                </a:solidFill>
                <a:latin typeface="Arial" panose="020B0604020202020204" pitchFamily="34" charset="0"/>
                <a:cs typeface="Arial" panose="020B0604020202020204" pitchFamily="34" charset="0"/>
              </a:rPr>
              <a:t>29 </a:t>
            </a:r>
            <a:r>
              <a:rPr lang="en-US" sz="1700" dirty="0">
                <a:solidFill>
                  <a:schemeClr val="bg1"/>
                </a:solidFill>
                <a:latin typeface="Arial" panose="020B0604020202020204" pitchFamily="34" charset="0"/>
                <a:cs typeface="Arial" panose="020B0604020202020204" pitchFamily="34" charset="0"/>
              </a:rPr>
              <a:t>And I will make him great in mine eyes, for he shall do my work; and he shall be great like unto him whom I have said I would raise up unto you, to deliver my people, O house of Israel, out of the land of Egypt; for a seer will I raise up to deliver my people out of the land of Egypt; and he shall be called Moses. And by this name he shall know that he is of thy house; for he shall be nursed by the king’s daughter, and shall be called her son.</a:t>
            </a:r>
          </a:p>
          <a:p>
            <a:pPr algn="just" fontAlgn="base"/>
            <a:r>
              <a:rPr lang="en-US" sz="1700" b="1" dirty="0">
                <a:solidFill>
                  <a:schemeClr val="bg1"/>
                </a:solidFill>
                <a:latin typeface="Arial" panose="020B0604020202020204" pitchFamily="34" charset="0"/>
                <a:cs typeface="Arial" panose="020B0604020202020204" pitchFamily="34" charset="0"/>
              </a:rPr>
              <a:t>32 </a:t>
            </a:r>
            <a:r>
              <a:rPr lang="en-US" sz="1700" dirty="0">
                <a:solidFill>
                  <a:schemeClr val="bg1"/>
                </a:solidFill>
                <a:latin typeface="Arial" panose="020B0604020202020204" pitchFamily="34" charset="0"/>
                <a:cs typeface="Arial" panose="020B0604020202020204" pitchFamily="34" charset="0"/>
              </a:rPr>
              <a:t>And out of weakness shall he be made strong, in that day when my work shall go forth among all my people, which shall restore them, who are of the house of Israel, in the last days.</a:t>
            </a:r>
          </a:p>
          <a:p>
            <a:pPr algn="just" fontAlgn="base"/>
            <a:r>
              <a:rPr lang="en-US" sz="1700" b="1" dirty="0">
                <a:solidFill>
                  <a:schemeClr val="bg1"/>
                </a:solidFill>
                <a:latin typeface="Arial" panose="020B0604020202020204" pitchFamily="34" charset="0"/>
                <a:cs typeface="Arial" panose="020B0604020202020204" pitchFamily="34" charset="0"/>
              </a:rPr>
              <a:t>33</a:t>
            </a:r>
            <a:r>
              <a:rPr lang="en-US" sz="1700" dirty="0">
                <a:solidFill>
                  <a:schemeClr val="bg1"/>
                </a:solidFill>
                <a:latin typeface="Arial" panose="020B0604020202020204" pitchFamily="34" charset="0"/>
                <a:cs typeface="Arial" panose="020B0604020202020204" pitchFamily="34" charset="0"/>
              </a:rPr>
              <a:t> And that seer will I bless, and they that seek to destroy him shall be confounded; for this promise I give unto you; for I will remember you from generation to generation; and his name shall be called Joseph, and it shall be after the name of his father; and he shall be like unto you; for the thing which the Lord shall bring forth by his hand shall bring my people unto salvation.</a:t>
            </a:r>
          </a:p>
        </p:txBody>
      </p:sp>
      <p:sp>
        <p:nvSpPr>
          <p:cNvPr id="5" name="Rectangle 4">
            <a:extLst>
              <a:ext uri="{FF2B5EF4-FFF2-40B4-BE49-F238E27FC236}">
                <a16:creationId xmlns:a16="http://schemas.microsoft.com/office/drawing/2014/main" id="{4E05781B-B377-42A6-839A-27BDDA6FC45D}"/>
              </a:ext>
            </a:extLst>
          </p:cNvPr>
          <p:cNvSpPr/>
          <p:nvPr/>
        </p:nvSpPr>
        <p:spPr>
          <a:xfrm>
            <a:off x="1263089" y="4688445"/>
            <a:ext cx="70725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covenants would Joseph Smith bring to our knowledge?</a:t>
            </a:r>
          </a:p>
        </p:txBody>
      </p:sp>
      <p:sp>
        <p:nvSpPr>
          <p:cNvPr id="7" name="Rectangle 6">
            <a:extLst>
              <a:ext uri="{FF2B5EF4-FFF2-40B4-BE49-F238E27FC236}">
                <a16:creationId xmlns:a16="http://schemas.microsoft.com/office/drawing/2014/main" id="{C5322A46-9AF9-4FD0-AD05-642263DF5C3B}"/>
              </a:ext>
            </a:extLst>
          </p:cNvPr>
          <p:cNvSpPr/>
          <p:nvPr/>
        </p:nvSpPr>
        <p:spPr>
          <a:xfrm>
            <a:off x="1506188" y="5878262"/>
            <a:ext cx="9179624" cy="400110"/>
          </a:xfrm>
          <a:prstGeom prst="rect">
            <a:avLst/>
          </a:prstGeom>
        </p:spPr>
        <p:txBody>
          <a:bodyPr wrap="square">
            <a:spAutoFit/>
          </a:bodyPr>
          <a:lstStyle/>
          <a:p>
            <a:pPr algn="ctr"/>
            <a:r>
              <a:rPr lang="en-US" sz="2000" dirty="0">
                <a:solidFill>
                  <a:schemeClr val="bg2">
                    <a:lumMod val="75000"/>
                  </a:schemeClr>
                </a:solidFill>
                <a:latin typeface="Arial" panose="020B0604020202020204" pitchFamily="34" charset="0"/>
                <a:cs typeface="Arial" panose="020B0604020202020204" pitchFamily="34" charset="0"/>
              </a:rPr>
              <a:t>Through the Prophet Joseph Smith, the Lord restored His gospel to the earth.</a:t>
            </a:r>
          </a:p>
        </p:txBody>
      </p:sp>
    </p:spTree>
    <p:extLst>
      <p:ext uri="{BB962C8B-B14F-4D97-AF65-F5344CB8AC3E}">
        <p14:creationId xmlns:p14="http://schemas.microsoft.com/office/powerpoint/2010/main" val="187114881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2.91667E-6 -4.44444E-6 L -0.53802 0.89977 " pathEditMode="relative" rAng="0" ptsTypes="AA">
                                      <p:cBhvr>
                                        <p:cTn id="11" dur="2000" fill="hold"/>
                                        <p:tgtEl>
                                          <p:spTgt spid="6"/>
                                        </p:tgtEl>
                                        <p:attrNameLst>
                                          <p:attrName>ppt_x</p:attrName>
                                          <p:attrName>ppt_y</p:attrName>
                                        </p:attrNameLst>
                                      </p:cBhvr>
                                      <p:rCtr x="-26901" y="44977"/>
                                    </p:animMotion>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7">
                                            <p:txEl>
                                              <p:pRg st="0" end="0"/>
                                            </p:txEl>
                                          </p:spTgt>
                                        </p:tgtEl>
                                        <p:attrNameLst>
                                          <p:attrName>style.visibility</p:attrName>
                                        </p:attrNameLst>
                                      </p:cBhvr>
                                      <p:to>
                                        <p:strVal val="visible"/>
                                      </p:to>
                                    </p:set>
                                    <p:set>
                                      <p:cBhvr>
                                        <p:cTn id="16" dur="114" fill="hold">
                                          <p:stCondLst>
                                            <p:cond delay="0"/>
                                          </p:stCondLst>
                                        </p:cTn>
                                        <p:tgtEl>
                                          <p:spTgt spid="7">
                                            <p:txEl>
                                              <p:pRg st="0" end="0"/>
                                            </p:txEl>
                                          </p:spTgt>
                                        </p:tgtEl>
                                        <p:attrNameLst>
                                          <p:attrName>style.rotation</p:attrName>
                                        </p:attrNameLst>
                                      </p:cBhvr>
                                      <p:to>
                                        <p:strVal val="-45.0"/>
                                      </p:to>
                                    </p:set>
                                    <p:anim calcmode="lin" valueType="num">
                                      <p:cBhvr>
                                        <p:cTn id="17" dur="114" fill="hold">
                                          <p:stCondLst>
                                            <p:cond delay="114"/>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9" dur="39" decel="50000" autoRev="1" fill="hold">
                                          <p:stCondLst>
                                            <p:cond delay="114"/>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34" fill="hold">
                                          <p:stCondLst>
                                            <p:cond delay="216"/>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C0FBAB-8B44-4C27-895A-C497ECBCF2CC}"/>
              </a:ext>
            </a:extLst>
          </p:cNvPr>
          <p:cNvSpPr/>
          <p:nvPr/>
        </p:nvSpPr>
        <p:spPr>
          <a:xfrm>
            <a:off x="1233148" y="5219222"/>
            <a:ext cx="716872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to these two records?</a:t>
            </a:r>
          </a:p>
        </p:txBody>
      </p:sp>
      <p:sp>
        <p:nvSpPr>
          <p:cNvPr id="10" name="Rectangle 9">
            <a:extLst>
              <a:ext uri="{FF2B5EF4-FFF2-40B4-BE49-F238E27FC236}">
                <a16:creationId xmlns:a16="http://schemas.microsoft.com/office/drawing/2014/main" id="{269A3C44-8529-47C2-9CA7-8BC91FAE2956}"/>
              </a:ext>
            </a:extLst>
          </p:cNvPr>
          <p:cNvSpPr/>
          <p:nvPr/>
        </p:nvSpPr>
        <p:spPr>
          <a:xfrm>
            <a:off x="1007164" y="768991"/>
            <a:ext cx="5359078" cy="11128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E3E8CC4-E6B9-46DC-A982-0441803EB38E}"/>
              </a:ext>
            </a:extLst>
          </p:cNvPr>
          <p:cNvSpPr/>
          <p:nvPr/>
        </p:nvSpPr>
        <p:spPr>
          <a:xfrm>
            <a:off x="1007164" y="1139687"/>
            <a:ext cx="9925878" cy="295275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C006305C-019B-4D61-991B-808B26BB1684}"/>
              </a:ext>
            </a:extLst>
          </p:cNvPr>
          <p:cNvSpPr/>
          <p:nvPr/>
        </p:nvSpPr>
        <p:spPr>
          <a:xfrm>
            <a:off x="1180142" y="806187"/>
            <a:ext cx="51861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Joseph Smith Translation, Genesis 50:30-31 </a:t>
            </a:r>
          </a:p>
        </p:txBody>
      </p:sp>
      <p:sp>
        <p:nvSpPr>
          <p:cNvPr id="4" name="Rectangle 3">
            <a:extLst>
              <a:ext uri="{FF2B5EF4-FFF2-40B4-BE49-F238E27FC236}">
                <a16:creationId xmlns:a16="http://schemas.microsoft.com/office/drawing/2014/main" id="{3F0B2CC5-B2C9-458B-9F6A-DB087A85E66A}"/>
              </a:ext>
            </a:extLst>
          </p:cNvPr>
          <p:cNvSpPr/>
          <p:nvPr/>
        </p:nvSpPr>
        <p:spPr>
          <a:xfrm>
            <a:off x="1233150" y="1175519"/>
            <a:ext cx="9607128"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again, a seer will I raise up out of the fruit of thy loins, and unto him will I give power to bring forth my word unto the seed of thy loins; and not to the bringing forth of my word only, saith the Lord, but to the convincing them of my word, which shall have already gone forth among them in the last days;</a:t>
            </a:r>
          </a:p>
          <a:p>
            <a:pPr algn="just" fontAlgn="base"/>
            <a:r>
              <a:rPr lang="en-US" b="1" dirty="0">
                <a:solidFill>
                  <a:schemeClr val="bg1"/>
                </a:solidFill>
                <a:latin typeface="Arial" panose="020B0604020202020204" pitchFamily="34" charset="0"/>
                <a:cs typeface="Arial" panose="020B0604020202020204" pitchFamily="34" charset="0"/>
              </a:rPr>
              <a:t>31</a:t>
            </a:r>
            <a:r>
              <a:rPr lang="en-US" dirty="0">
                <a:solidFill>
                  <a:schemeClr val="bg1"/>
                </a:solidFill>
                <a:latin typeface="Arial" panose="020B0604020202020204" pitchFamily="34" charset="0"/>
                <a:cs typeface="Arial" panose="020B0604020202020204" pitchFamily="34" charset="0"/>
              </a:rPr>
              <a:t> Wherefore the fruit of thy loins shall write, and the fruit of the loins of Judah shall write; and that which shall be written by the fruit of thy loins, and also that which shall be written by the fruit of the loins of Judah, shall grow together unto the confounding of false doctrines, and laying down of contentions, and establishing peace among the fruit of thy loins, and bringing them to a knowledge of their fathers in the latter days; and also to the knowledge of my covenants, saith the Lord.</a:t>
            </a:r>
            <a:endParaRPr lang="en-US" b="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CAD679F-4BA6-4457-9AE0-2CECECB57AFD}"/>
              </a:ext>
            </a:extLst>
          </p:cNvPr>
          <p:cNvSpPr/>
          <p:nvPr/>
        </p:nvSpPr>
        <p:spPr>
          <a:xfrm>
            <a:off x="1233149" y="4293124"/>
            <a:ext cx="950111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of God did the Lord give the Prophet Joseph Smith power to bring forth?</a:t>
            </a:r>
          </a:p>
        </p:txBody>
      </p:sp>
      <p:sp>
        <p:nvSpPr>
          <p:cNvPr id="6" name="Rectangle 5">
            <a:extLst>
              <a:ext uri="{FF2B5EF4-FFF2-40B4-BE49-F238E27FC236}">
                <a16:creationId xmlns:a16="http://schemas.microsoft.com/office/drawing/2014/main" id="{BFD72184-93DA-4072-9749-114E891EDDC6}"/>
              </a:ext>
            </a:extLst>
          </p:cNvPr>
          <p:cNvSpPr/>
          <p:nvPr/>
        </p:nvSpPr>
        <p:spPr>
          <a:xfrm>
            <a:off x="1233148" y="4733182"/>
            <a:ext cx="48397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these two records are? </a:t>
            </a:r>
          </a:p>
        </p:txBody>
      </p:sp>
      <p:sp>
        <p:nvSpPr>
          <p:cNvPr id="8" name="Rectangle 7">
            <a:extLst>
              <a:ext uri="{FF2B5EF4-FFF2-40B4-BE49-F238E27FC236}">
                <a16:creationId xmlns:a16="http://schemas.microsoft.com/office/drawing/2014/main" id="{E8DAB63A-2CB8-4EBC-BFE7-FC01A86160EE}"/>
              </a:ext>
            </a:extLst>
          </p:cNvPr>
          <p:cNvSpPr/>
          <p:nvPr/>
        </p:nvSpPr>
        <p:spPr>
          <a:xfrm>
            <a:off x="1233148" y="5775988"/>
            <a:ext cx="46987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impact will they have on the world?</a:t>
            </a:r>
          </a:p>
        </p:txBody>
      </p:sp>
    </p:spTree>
    <p:extLst>
      <p:ext uri="{BB962C8B-B14F-4D97-AF65-F5344CB8AC3E}">
        <p14:creationId xmlns:p14="http://schemas.microsoft.com/office/powerpoint/2010/main" val="1197138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FB01-CD2B-44B4-83FF-FE83AA6A8971}"/>
              </a:ext>
            </a:extLst>
          </p:cNvPr>
          <p:cNvSpPr/>
          <p:nvPr/>
        </p:nvSpPr>
        <p:spPr>
          <a:xfrm>
            <a:off x="1230973" y="4652497"/>
            <a:ext cx="448071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this phrase means? </a:t>
            </a:r>
          </a:p>
        </p:txBody>
      </p:sp>
      <p:sp>
        <p:nvSpPr>
          <p:cNvPr id="12" name="Rectangle 11">
            <a:extLst>
              <a:ext uri="{FF2B5EF4-FFF2-40B4-BE49-F238E27FC236}">
                <a16:creationId xmlns:a16="http://schemas.microsoft.com/office/drawing/2014/main" id="{B51DC48A-21C3-40DB-A912-568B8E4E32BF}"/>
              </a:ext>
            </a:extLst>
          </p:cNvPr>
          <p:cNvSpPr/>
          <p:nvPr/>
        </p:nvSpPr>
        <p:spPr>
          <a:xfrm>
            <a:off x="1230973" y="3241826"/>
            <a:ext cx="4679497" cy="6463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E23B6A6-B015-475B-A571-36EDB2EDEB48}"/>
              </a:ext>
            </a:extLst>
          </p:cNvPr>
          <p:cNvSpPr/>
          <p:nvPr/>
        </p:nvSpPr>
        <p:spPr>
          <a:xfrm>
            <a:off x="1245700" y="3590611"/>
            <a:ext cx="9316280" cy="9233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66F20317-E019-42DF-9198-74E2B87BC2C0}"/>
              </a:ext>
            </a:extLst>
          </p:cNvPr>
          <p:cNvSpPr/>
          <p:nvPr/>
        </p:nvSpPr>
        <p:spPr>
          <a:xfrm>
            <a:off x="2544417" y="829773"/>
            <a:ext cx="6334540" cy="707886"/>
          </a:xfrm>
          <a:prstGeom prst="rect">
            <a:avLst/>
          </a:prstGeom>
        </p:spPr>
        <p:txBody>
          <a:bodyPr wrap="square">
            <a:spAutoFit/>
          </a:bodyPr>
          <a:lstStyle/>
          <a:p>
            <a:pPr algn="ctr"/>
            <a:r>
              <a:rPr lang="en-US" sz="2000" dirty="0">
                <a:solidFill>
                  <a:schemeClr val="bg2">
                    <a:lumMod val="75000"/>
                  </a:schemeClr>
                </a:solidFill>
                <a:latin typeface="Arial" panose="020B0604020202020204" pitchFamily="34" charset="0"/>
                <a:cs typeface="Arial" panose="020B0604020202020204" pitchFamily="34" charset="0"/>
              </a:rPr>
              <a:t>The Book of Mormon and Bible bring peace, truth, and a knowledge of the gospel of Jesus Christ to the world.</a:t>
            </a:r>
          </a:p>
        </p:txBody>
      </p:sp>
      <p:sp>
        <p:nvSpPr>
          <p:cNvPr id="4" name="Rectangle 3">
            <a:extLst>
              <a:ext uri="{FF2B5EF4-FFF2-40B4-BE49-F238E27FC236}">
                <a16:creationId xmlns:a16="http://schemas.microsoft.com/office/drawing/2014/main" id="{4E9B1166-53A1-4612-893F-8561C4A7DDA6}"/>
              </a:ext>
            </a:extLst>
          </p:cNvPr>
          <p:cNvSpPr/>
          <p:nvPr/>
        </p:nvSpPr>
        <p:spPr>
          <a:xfrm>
            <a:off x="1245703" y="1665857"/>
            <a:ext cx="69441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knowledge has the Book of Mormon given to the world?</a:t>
            </a:r>
          </a:p>
        </p:txBody>
      </p:sp>
      <p:sp>
        <p:nvSpPr>
          <p:cNvPr id="5" name="Rectangle 4">
            <a:extLst>
              <a:ext uri="{FF2B5EF4-FFF2-40B4-BE49-F238E27FC236}">
                <a16:creationId xmlns:a16="http://schemas.microsoft.com/office/drawing/2014/main" id="{9DD1397D-FD39-49DC-A32E-64CC8F1B7870}"/>
              </a:ext>
            </a:extLst>
          </p:cNvPr>
          <p:cNvSpPr/>
          <p:nvPr/>
        </p:nvSpPr>
        <p:spPr>
          <a:xfrm>
            <a:off x="1245703" y="2245545"/>
            <a:ext cx="931628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the Book of Mormon and the Bible helped you draw closer to your Savior, Jesus Christ, and His gospel?</a:t>
            </a:r>
          </a:p>
        </p:txBody>
      </p:sp>
      <p:sp>
        <p:nvSpPr>
          <p:cNvPr id="6" name="Rectangle 5">
            <a:extLst>
              <a:ext uri="{FF2B5EF4-FFF2-40B4-BE49-F238E27FC236}">
                <a16:creationId xmlns:a16="http://schemas.microsoft.com/office/drawing/2014/main" id="{17464197-5280-4B21-BFB0-E0327BB3C6CC}"/>
              </a:ext>
            </a:extLst>
          </p:cNvPr>
          <p:cNvSpPr/>
          <p:nvPr/>
        </p:nvSpPr>
        <p:spPr>
          <a:xfrm>
            <a:off x="1245703" y="3590611"/>
            <a:ext cx="931628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Thus saith the Lord God of my fathers unto me, A choice seer will I raise up out of the fruit of thy loins, and he shall be esteemed highly among the fruit of thy loins; and unto him will I give commandment that he shall do a work for the fruit of thy loins, his brethren.</a:t>
            </a:r>
          </a:p>
        </p:txBody>
      </p:sp>
      <p:sp>
        <p:nvSpPr>
          <p:cNvPr id="7" name="Rectangle 6">
            <a:extLst>
              <a:ext uri="{FF2B5EF4-FFF2-40B4-BE49-F238E27FC236}">
                <a16:creationId xmlns:a16="http://schemas.microsoft.com/office/drawing/2014/main" id="{0EB43B89-E3C5-4792-9E8F-5BA2572BE89D}"/>
              </a:ext>
            </a:extLst>
          </p:cNvPr>
          <p:cNvSpPr/>
          <p:nvPr/>
        </p:nvSpPr>
        <p:spPr>
          <a:xfrm>
            <a:off x="1192885" y="3267389"/>
            <a:ext cx="49296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Joseph Smith Translation, Genesis 50:27 </a:t>
            </a:r>
          </a:p>
        </p:txBody>
      </p:sp>
      <p:sp>
        <p:nvSpPr>
          <p:cNvPr id="9" name="Rectangle 8">
            <a:extLst>
              <a:ext uri="{FF2B5EF4-FFF2-40B4-BE49-F238E27FC236}">
                <a16:creationId xmlns:a16="http://schemas.microsoft.com/office/drawing/2014/main" id="{344C2F7F-61CC-4D09-B941-36C14A1F35EC}"/>
              </a:ext>
            </a:extLst>
          </p:cNvPr>
          <p:cNvSpPr/>
          <p:nvPr/>
        </p:nvSpPr>
        <p:spPr>
          <a:xfrm>
            <a:off x="1245702" y="5213899"/>
            <a:ext cx="76332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respect or admire about the Prophet Joseph Smith?</a:t>
            </a:r>
          </a:p>
        </p:txBody>
      </p:sp>
      <p:sp>
        <p:nvSpPr>
          <p:cNvPr id="10" name="Rectangle 9">
            <a:extLst>
              <a:ext uri="{FF2B5EF4-FFF2-40B4-BE49-F238E27FC236}">
                <a16:creationId xmlns:a16="http://schemas.microsoft.com/office/drawing/2014/main" id="{8B1FD9CC-D6E6-4008-A84B-80124FC31212}"/>
              </a:ext>
            </a:extLst>
          </p:cNvPr>
          <p:cNvSpPr/>
          <p:nvPr/>
        </p:nvSpPr>
        <p:spPr>
          <a:xfrm>
            <a:off x="1245701" y="5766370"/>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has your life been blessed because the Lord restored the gospel of Jesus Christ through Joseph Smith?</a:t>
            </a:r>
          </a:p>
        </p:txBody>
      </p:sp>
    </p:spTree>
    <p:extLst>
      <p:ext uri="{BB962C8B-B14F-4D97-AF65-F5344CB8AC3E}">
        <p14:creationId xmlns:p14="http://schemas.microsoft.com/office/powerpoint/2010/main" val="214599257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1+#ppt_w/2"/>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1000"/>
                                        <p:tgtEl>
                                          <p:spTgt spid="12"/>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vertical)">
                                      <p:cBhvr>
                                        <p:cTn id="25" dur="1000"/>
                                        <p:tgtEl>
                                          <p:spTgt spid="11"/>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vertical)">
                                      <p:cBhvr>
                                        <p:cTn id="28" dur="1000"/>
                                        <p:tgtEl>
                                          <p:spTgt spid="6"/>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vertical)">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800" decel="100000"/>
                                        <p:tgtEl>
                                          <p:spTgt spid="9"/>
                                        </p:tgtEl>
                                      </p:cBhvr>
                                    </p:animEffect>
                                    <p:anim calcmode="lin" valueType="num">
                                      <p:cBhvr>
                                        <p:cTn id="55" dur="800" decel="100000" fill="hold"/>
                                        <p:tgtEl>
                                          <p:spTgt spid="9"/>
                                        </p:tgtEl>
                                        <p:attrNameLst>
                                          <p:attrName>style.rotation</p:attrName>
                                        </p:attrNameLst>
                                      </p:cBhvr>
                                      <p:tavLst>
                                        <p:tav tm="0">
                                          <p:val>
                                            <p:fltVal val="-90"/>
                                          </p:val>
                                        </p:tav>
                                        <p:tav tm="100000">
                                          <p:val>
                                            <p:fltVal val="0"/>
                                          </p:val>
                                        </p:tav>
                                      </p:tavLst>
                                    </p:anim>
                                    <p:anim calcmode="lin" valueType="num">
                                      <p:cBhvr>
                                        <p:cTn id="56" dur="800" decel="100000" fill="hold"/>
                                        <p:tgtEl>
                                          <p:spTgt spid="9"/>
                                        </p:tgtEl>
                                        <p:attrNameLst>
                                          <p:attrName>ppt_x</p:attrName>
                                        </p:attrNameLst>
                                      </p:cBhvr>
                                      <p:tavLst>
                                        <p:tav tm="0">
                                          <p:val>
                                            <p:strVal val="#ppt_x+0.4"/>
                                          </p:val>
                                        </p:tav>
                                        <p:tav tm="100000">
                                          <p:val>
                                            <p:strVal val="#ppt_x-0.05"/>
                                          </p:val>
                                        </p:tav>
                                      </p:tavLst>
                                    </p:anim>
                                    <p:anim calcmode="lin" valueType="num">
                                      <p:cBhvr>
                                        <p:cTn id="57" dur="800" decel="100000" fill="hold"/>
                                        <p:tgtEl>
                                          <p:spTgt spid="9"/>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1" grpId="0" animBg="1"/>
      <p:bldP spid="4" grpId="0" build="p"/>
      <p:bldP spid="5" grpId="0"/>
      <p:bldP spid="6" grpId="0"/>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638E8789-DD50-44EA-A76C-12B77EF24B37}"/>
              </a:ext>
            </a:extLst>
          </p:cNvPr>
          <p:cNvSpPr/>
          <p:nvPr/>
        </p:nvSpPr>
        <p:spPr>
          <a:xfrm>
            <a:off x="3666489" y="2215607"/>
            <a:ext cx="4859022" cy="1862048"/>
          </a:xfrm>
          <a:prstGeom prst="rect">
            <a:avLst/>
          </a:prstGeom>
        </p:spPr>
        <p:txBody>
          <a:bodyPr wrap="none">
            <a:spAutoFit/>
          </a:bodyPr>
          <a:lstStyle/>
          <a:p>
            <a:pPr fontAlgn="base"/>
            <a:r>
              <a:rPr lang="en-US" sz="11500" b="1" dirty="0">
                <a:solidFill>
                  <a:schemeClr val="bg1"/>
                </a:solidFill>
                <a:latin typeface="Gabriola" panose="04040605051002020D02" pitchFamily="82" charset="0"/>
                <a:cs typeface="Arial" panose="020B0604020202020204" pitchFamily="34" charset="0"/>
              </a:rPr>
              <a:t>Genesis 50</a:t>
            </a:r>
            <a:endParaRPr lang="en-US" sz="11500" b="1" i="0" dirty="0">
              <a:solidFill>
                <a:schemeClr val="bg1"/>
              </a:solidFill>
              <a:effectLst/>
              <a:latin typeface="Gabriola" panose="04040605051002020D02" pitchFamily="82" charset="0"/>
              <a:cs typeface="Arial" panose="020B0604020202020204" pitchFamily="34"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08E19AF4-9BB9-40B3-A417-5D42972B2167}"/>
              </a:ext>
            </a:extLst>
          </p:cNvPr>
          <p:cNvSpPr/>
          <p:nvPr/>
        </p:nvSpPr>
        <p:spPr>
          <a:xfrm>
            <a:off x="2143636" y="2782669"/>
            <a:ext cx="8627683" cy="1015663"/>
          </a:xfrm>
          <a:prstGeom prst="rect">
            <a:avLst/>
          </a:prstGeom>
        </p:spPr>
        <p:txBody>
          <a:bodyPr wrap="none">
            <a:spAutoFit/>
          </a:bodyPr>
          <a:lstStyle/>
          <a:p>
            <a:pPr fontAlgn="base"/>
            <a:r>
              <a:rPr lang="en-US" sz="6000" b="1" dirty="0">
                <a:solidFill>
                  <a:schemeClr val="bg1"/>
                </a:solidFill>
                <a:latin typeface="Gabriola" panose="04040605051002020D02" pitchFamily="82" charset="0"/>
                <a:cs typeface="Arial" panose="020B0604020202020204" pitchFamily="34" charset="0"/>
              </a:rPr>
              <a:t>“Jacob dies and is buried in Canaan”</a:t>
            </a:r>
            <a:endParaRPr lang="en-US" sz="6000" b="1" dirty="0">
              <a:solidFill>
                <a:schemeClr val="bg1"/>
              </a:solidFill>
              <a:effectLst/>
              <a:latin typeface="Gabriola" panose="04040605051002020D02" pitchFamily="82" charset="0"/>
              <a:cs typeface="Arial" panose="020B0604020202020204" pitchFamily="34" charset="0"/>
            </a:endParaRPr>
          </a:p>
        </p:txBody>
      </p:sp>
      <p:sp>
        <p:nvSpPr>
          <p:cNvPr id="5" name="Rectangle 4">
            <a:extLst>
              <a:ext uri="{FF2B5EF4-FFF2-40B4-BE49-F238E27FC236}">
                <a16:creationId xmlns:a16="http://schemas.microsoft.com/office/drawing/2014/main" id="{92DFFAC2-700F-4354-A532-2CD793BD0B8D}"/>
              </a:ext>
            </a:extLst>
          </p:cNvPr>
          <p:cNvSpPr/>
          <p:nvPr/>
        </p:nvSpPr>
        <p:spPr>
          <a:xfrm>
            <a:off x="1299168" y="783607"/>
            <a:ext cx="213552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50:1-14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79FEEC-EDE5-4D67-B724-8A4722FB0119}"/>
              </a:ext>
            </a:extLst>
          </p:cNvPr>
          <p:cNvSpPr/>
          <p:nvPr/>
        </p:nvSpPr>
        <p:spPr>
          <a:xfrm>
            <a:off x="1176997" y="4852662"/>
            <a:ext cx="58272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Joseph respond to the death of his father?</a:t>
            </a:r>
          </a:p>
        </p:txBody>
      </p:sp>
      <p:sp>
        <p:nvSpPr>
          <p:cNvPr id="11" name="Rectangle 10">
            <a:extLst>
              <a:ext uri="{FF2B5EF4-FFF2-40B4-BE49-F238E27FC236}">
                <a16:creationId xmlns:a16="http://schemas.microsoft.com/office/drawing/2014/main" id="{FF475ED0-7D2A-4550-8137-FEBDB7876AC5}"/>
              </a:ext>
            </a:extLst>
          </p:cNvPr>
          <p:cNvSpPr/>
          <p:nvPr/>
        </p:nvSpPr>
        <p:spPr>
          <a:xfrm>
            <a:off x="1122404" y="2108931"/>
            <a:ext cx="2658026" cy="106578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4C518B2-B23E-4F0B-B694-A176596BB95E}"/>
              </a:ext>
            </a:extLst>
          </p:cNvPr>
          <p:cNvSpPr/>
          <p:nvPr/>
        </p:nvSpPr>
        <p:spPr>
          <a:xfrm>
            <a:off x="1122404" y="2508041"/>
            <a:ext cx="9672974" cy="213219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74D6560A-9917-4DB2-A9B5-28DF1C221EAF}"/>
              </a:ext>
            </a:extLst>
          </p:cNvPr>
          <p:cNvSpPr/>
          <p:nvPr/>
        </p:nvSpPr>
        <p:spPr>
          <a:xfrm>
            <a:off x="1176997" y="981613"/>
            <a:ext cx="89095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examples of events that could help bring a family closer together?</a:t>
            </a:r>
          </a:p>
        </p:txBody>
      </p:sp>
      <p:sp>
        <p:nvSpPr>
          <p:cNvPr id="4" name="Rectangle 3">
            <a:extLst>
              <a:ext uri="{FF2B5EF4-FFF2-40B4-BE49-F238E27FC236}">
                <a16:creationId xmlns:a16="http://schemas.microsoft.com/office/drawing/2014/main" id="{9FC2218F-6302-4A28-AEE9-1E9BB74776DD}"/>
              </a:ext>
            </a:extLst>
          </p:cNvPr>
          <p:cNvSpPr/>
          <p:nvPr/>
        </p:nvSpPr>
        <p:spPr>
          <a:xfrm>
            <a:off x="1176997" y="1593698"/>
            <a:ext cx="6327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examples of events that might divide a family?</a:t>
            </a:r>
          </a:p>
        </p:txBody>
      </p:sp>
      <p:sp>
        <p:nvSpPr>
          <p:cNvPr id="5" name="Rectangle 4">
            <a:extLst>
              <a:ext uri="{FF2B5EF4-FFF2-40B4-BE49-F238E27FC236}">
                <a16:creationId xmlns:a16="http://schemas.microsoft.com/office/drawing/2014/main" id="{517657D3-B62B-437B-B734-38D2ECF9AE39}"/>
              </a:ext>
            </a:extLst>
          </p:cNvPr>
          <p:cNvSpPr/>
          <p:nvPr/>
        </p:nvSpPr>
        <p:spPr>
          <a:xfrm>
            <a:off x="1176995" y="2144194"/>
            <a:ext cx="253146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50:1-2, 12-13</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41305C6-284E-4A2C-AE2D-E1E14CAB06A1}"/>
              </a:ext>
            </a:extLst>
          </p:cNvPr>
          <p:cNvSpPr/>
          <p:nvPr/>
        </p:nvSpPr>
        <p:spPr>
          <a:xfrm>
            <a:off x="1176995" y="2511511"/>
            <a:ext cx="957071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Joseph fell upon his father’s face, and wept upon him, and kissed him.</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Joseph commanded his servants the physicians to embalm his father: and the physicians embalmed Israel.</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his sons did unto him according as he commanded them: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For his sons carried him into the land of Canaan, and buried him in the cave of the field of Machpelah, which Abraham bought with the field for a possession of a burying place of Ephron the Hittite, before Mamre.</a:t>
            </a:r>
          </a:p>
        </p:txBody>
      </p:sp>
      <p:sp>
        <p:nvSpPr>
          <p:cNvPr id="9" name="Rectangle 8">
            <a:extLst>
              <a:ext uri="{FF2B5EF4-FFF2-40B4-BE49-F238E27FC236}">
                <a16:creationId xmlns:a16="http://schemas.microsoft.com/office/drawing/2014/main" id="{61852758-3641-477C-8240-19D6E374E2F2}"/>
              </a:ext>
            </a:extLst>
          </p:cNvPr>
          <p:cNvSpPr/>
          <p:nvPr/>
        </p:nvSpPr>
        <p:spPr>
          <a:xfrm>
            <a:off x="1176997" y="5304693"/>
            <a:ext cx="544674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Jacob’s sons do for him after he died?</a:t>
            </a:r>
          </a:p>
        </p:txBody>
      </p:sp>
      <p:sp>
        <p:nvSpPr>
          <p:cNvPr id="10" name="Rectangle 9">
            <a:extLst>
              <a:ext uri="{FF2B5EF4-FFF2-40B4-BE49-F238E27FC236}">
                <a16:creationId xmlns:a16="http://schemas.microsoft.com/office/drawing/2014/main" id="{E3CC2F5E-3EB7-4100-8E51-CC057FC559F5}"/>
              </a:ext>
            </a:extLst>
          </p:cNvPr>
          <p:cNvSpPr/>
          <p:nvPr/>
        </p:nvSpPr>
        <p:spPr>
          <a:xfrm>
            <a:off x="1176996" y="5767006"/>
            <a:ext cx="957071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Jacob’s death have helped to bring his family closer together? How might it have divided his family?</a:t>
            </a:r>
          </a:p>
        </p:txBody>
      </p:sp>
    </p:spTree>
    <p:extLst>
      <p:ext uri="{BB962C8B-B14F-4D97-AF65-F5344CB8AC3E}">
        <p14:creationId xmlns:p14="http://schemas.microsoft.com/office/powerpoint/2010/main" val="13874161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1000"/>
                                        <p:tgtEl>
                                          <p:spTgt spid="11"/>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vertical)">
                                      <p:cBhvr>
                                        <p:cTn id="17" dur="1000"/>
                                        <p:tgtEl>
                                          <p:spTgt spid="7"/>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100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vertical)">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Scale>
                                      <p:cBhvr>
                                        <p:cTn id="4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0"/>
                                        </p:tgtEl>
                                        <p:attrNameLst>
                                          <p:attrName>ppt_x</p:attrName>
                                          <p:attrName>ppt_y</p:attrName>
                                        </p:attrNameLst>
                                      </p:cBhvr>
                                    </p:animMotion>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7" grpId="0" animBg="1"/>
      <p:bldP spid="4" grpId="0"/>
      <p:bldP spid="5" grpId="0"/>
      <p:bldP spid="6" grpId="0"/>
      <p:bldP spid="9"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99BAC295-EF62-49B4-B47B-0D1F85BF67C2}"/>
              </a:ext>
            </a:extLst>
          </p:cNvPr>
          <p:cNvSpPr/>
          <p:nvPr/>
        </p:nvSpPr>
        <p:spPr>
          <a:xfrm>
            <a:off x="1952077" y="2459504"/>
            <a:ext cx="8287846" cy="1938992"/>
          </a:xfrm>
          <a:prstGeom prst="rect">
            <a:avLst/>
          </a:prstGeom>
        </p:spPr>
        <p:txBody>
          <a:bodyPr wrap="none">
            <a:spAutoFit/>
          </a:bodyPr>
          <a:lstStyle/>
          <a:p>
            <a:pPr algn="ctr" fontAlgn="base"/>
            <a:r>
              <a:rPr lang="en-US" sz="6000" b="1" dirty="0">
                <a:solidFill>
                  <a:schemeClr val="bg1"/>
                </a:solidFill>
                <a:latin typeface="Gabriola" panose="04040605051002020D02" pitchFamily="82" charset="0"/>
                <a:cs typeface="Arial" panose="020B0604020202020204" pitchFamily="34" charset="0"/>
              </a:rPr>
              <a:t>“Joseph comforts and shows mercy </a:t>
            </a:r>
          </a:p>
          <a:p>
            <a:pPr algn="ctr" fontAlgn="base"/>
            <a:r>
              <a:rPr lang="en-US" sz="6000" b="1" dirty="0">
                <a:solidFill>
                  <a:schemeClr val="bg1"/>
                </a:solidFill>
                <a:latin typeface="Gabriola" panose="04040605051002020D02" pitchFamily="82" charset="0"/>
                <a:cs typeface="Arial" panose="020B0604020202020204" pitchFamily="34" charset="0"/>
              </a:rPr>
              <a:t>toward his brothers”</a:t>
            </a:r>
            <a:endParaRPr lang="en-US" sz="6000" b="1" dirty="0">
              <a:solidFill>
                <a:schemeClr val="bg1"/>
              </a:solidFill>
              <a:effectLst/>
              <a:latin typeface="Gabriola" panose="04040605051002020D02" pitchFamily="82" charset="0"/>
              <a:cs typeface="Arial" panose="020B0604020202020204" pitchFamily="34" charset="0"/>
            </a:endParaRPr>
          </a:p>
        </p:txBody>
      </p:sp>
      <p:sp>
        <p:nvSpPr>
          <p:cNvPr id="4" name="Rectangle 3">
            <a:extLst>
              <a:ext uri="{FF2B5EF4-FFF2-40B4-BE49-F238E27FC236}">
                <a16:creationId xmlns:a16="http://schemas.microsoft.com/office/drawing/2014/main" id="{865CA57F-D924-466F-AE28-7EE60B32770E}"/>
              </a:ext>
            </a:extLst>
          </p:cNvPr>
          <p:cNvSpPr/>
          <p:nvPr/>
        </p:nvSpPr>
        <p:spPr>
          <a:xfrm>
            <a:off x="1232643" y="968273"/>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50:15-21</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280944"/>
      </p:ext>
    </p:extLst>
  </p:cSld>
  <p:clrMapOvr>
    <a:masterClrMapping/>
  </p:clrMapOvr>
  <p:transition spd="slow">
    <p:strips dir="l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A7B01-1A6A-4D19-9EB0-DCD79AFE1B65}"/>
              </a:ext>
            </a:extLst>
          </p:cNvPr>
          <p:cNvSpPr/>
          <p:nvPr/>
        </p:nvSpPr>
        <p:spPr>
          <a:xfrm>
            <a:off x="9885409" y="7564755"/>
            <a:ext cx="542109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were Joseph’s brothers concerned about?</a:t>
            </a:r>
          </a:p>
        </p:txBody>
      </p:sp>
      <p:sp>
        <p:nvSpPr>
          <p:cNvPr id="5" name="Rectangle 4">
            <a:extLst>
              <a:ext uri="{FF2B5EF4-FFF2-40B4-BE49-F238E27FC236}">
                <a16:creationId xmlns:a16="http://schemas.microsoft.com/office/drawing/2014/main" id="{91261FBB-903B-40BB-A37D-D8AD36638CE2}"/>
              </a:ext>
            </a:extLst>
          </p:cNvPr>
          <p:cNvSpPr/>
          <p:nvPr/>
        </p:nvSpPr>
        <p:spPr>
          <a:xfrm>
            <a:off x="2962334" y="1674613"/>
            <a:ext cx="542109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were Joseph’s brothers concerned about?</a:t>
            </a:r>
          </a:p>
        </p:txBody>
      </p:sp>
      <p:sp>
        <p:nvSpPr>
          <p:cNvPr id="7" name="Rectangle 6">
            <a:extLst>
              <a:ext uri="{FF2B5EF4-FFF2-40B4-BE49-F238E27FC236}">
                <a16:creationId xmlns:a16="http://schemas.microsoft.com/office/drawing/2014/main" id="{CBB3A58B-F6BF-41A3-BD40-C981AF7F5333}"/>
              </a:ext>
            </a:extLst>
          </p:cNvPr>
          <p:cNvSpPr/>
          <p:nvPr/>
        </p:nvSpPr>
        <p:spPr>
          <a:xfrm>
            <a:off x="1007165" y="898951"/>
            <a:ext cx="2213113" cy="87683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150CF2E-FBCF-44B1-BAF3-7B2E459003BF}"/>
              </a:ext>
            </a:extLst>
          </p:cNvPr>
          <p:cNvSpPr/>
          <p:nvPr/>
        </p:nvSpPr>
        <p:spPr>
          <a:xfrm>
            <a:off x="1007165" y="1286782"/>
            <a:ext cx="9864714" cy="2585323"/>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8C21CC8B-12AB-47FB-9D8D-B848451ACED5}"/>
              </a:ext>
            </a:extLst>
          </p:cNvPr>
          <p:cNvSpPr/>
          <p:nvPr/>
        </p:nvSpPr>
        <p:spPr>
          <a:xfrm>
            <a:off x="1092591" y="1313286"/>
            <a:ext cx="9739532"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when Joseph’s brethren saw that their father was dead, they said, Joseph will peradventure hate us, and will certainly requite us all the evil which we did unto him.</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they sent a messenger unto Joseph, saying, Thy father did command before he died, saying,</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So shall ye say unto Joseph, Forgive, I pray thee now, the trespass of thy brethren, and their sin; for they did unto thee evil: and now, we pray thee, forgive the trespass of the servants of the God of thy father. And Joseph wept when they spake unto him.</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his brethren also went and fell down before his face; and they said, Behold, we be thy servants.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5E9C549-7BE3-4A03-B107-7997233260F4}"/>
              </a:ext>
            </a:extLst>
          </p:cNvPr>
          <p:cNvSpPr/>
          <p:nvPr/>
        </p:nvSpPr>
        <p:spPr>
          <a:xfrm>
            <a:off x="1092591" y="917450"/>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50:15-18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3281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2.91667E-6 -1.11111E-6 L -0.5483 -0.80949 " pathEditMode="relative" rAng="0" ptsTypes="AA">
                                      <p:cBhvr>
                                        <p:cTn id="6" dur="2000" fill="hold"/>
                                        <p:tgtEl>
                                          <p:spTgt spid="8"/>
                                        </p:tgtEl>
                                        <p:attrNameLst>
                                          <p:attrName>ppt_x</p:attrName>
                                          <p:attrName>ppt_y</p:attrName>
                                        </p:attrNameLst>
                                      </p:cBhvr>
                                      <p:rCtr x="-27422" y="-40486"/>
                                    </p:animMotion>
                                  </p:childTnLst>
                                </p:cTn>
                              </p:par>
                            </p:childTnLst>
                          </p:cTn>
                        </p:par>
                        <p:par>
                          <p:cTn id="7" fill="hold">
                            <p:stCondLst>
                              <p:cond delay="2000"/>
                            </p:stCondLst>
                            <p:childTnLst>
                              <p:par>
                                <p:cTn id="8" presetID="58" presetClass="path" presetSubtype="0" accel="50000" decel="50000" fill="hold" grpId="0" nodeType="afterEffect">
                                  <p:stCondLst>
                                    <p:cond delay="0"/>
                                  </p:stCondLst>
                                  <p:childTnLst>
                                    <p:animMotion origin="layout" path="M -0.13281 -4.81481E-6 L 0.20326 0.10834 C 0.27891 0.13125 0.32175 0.16551 0.32175 0.20116 C 0.32175 0.24167 0.27891 0.27408 0.20326 0.297 L -0.13281 0.40556 " pathEditMode="relative" rAng="0" ptsTypes="AAAAA">
                                      <p:cBhvr>
                                        <p:cTn id="9" dur="2250" fill="hold"/>
                                        <p:tgtEl>
                                          <p:spTgt spid="5"/>
                                        </p:tgtEl>
                                        <p:attrNameLst>
                                          <p:attrName>ppt_x</p:attrName>
                                          <p:attrName>ppt_y</p:attrName>
                                        </p:attrNameLst>
                                      </p:cBhvr>
                                      <p:rCtr x="22721" y="2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E307ED-9A54-4ACF-B585-482D6FB09D05}"/>
              </a:ext>
            </a:extLst>
          </p:cNvPr>
          <p:cNvSpPr/>
          <p:nvPr/>
        </p:nvSpPr>
        <p:spPr>
          <a:xfrm>
            <a:off x="1092585" y="882426"/>
            <a:ext cx="2069803" cy="93312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7E8FF1D-94FF-4462-BE7E-9FEFA1FCA174}"/>
              </a:ext>
            </a:extLst>
          </p:cNvPr>
          <p:cNvSpPr/>
          <p:nvPr/>
        </p:nvSpPr>
        <p:spPr>
          <a:xfrm>
            <a:off x="1092588" y="1280013"/>
            <a:ext cx="9753600" cy="1502045"/>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4" name="Rectangle 3">
            <a:extLst>
              <a:ext uri="{FF2B5EF4-FFF2-40B4-BE49-F238E27FC236}">
                <a16:creationId xmlns:a16="http://schemas.microsoft.com/office/drawing/2014/main" id="{5B07ACC6-2A42-4CB0-B18E-612F908F4954}"/>
              </a:ext>
            </a:extLst>
          </p:cNvPr>
          <p:cNvSpPr/>
          <p:nvPr/>
        </p:nvSpPr>
        <p:spPr>
          <a:xfrm>
            <a:off x="1092591" y="942080"/>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50:19-21</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D22DDE-1FD5-4A19-8932-F242B408B1C1}"/>
              </a:ext>
            </a:extLst>
          </p:cNvPr>
          <p:cNvSpPr/>
          <p:nvPr/>
        </p:nvSpPr>
        <p:spPr>
          <a:xfrm>
            <a:off x="1092591" y="1280013"/>
            <a:ext cx="97536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Joseph said unto them, Fear not: for am I in the place of God?</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But as for you, ye thought evil against me; but God meant it unto good, to bring to pass, as it is this day, to save much people alive.</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Now therefore fear ye not: I will nourish you, and your little ones. And he comforted them, and spake kindly unto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B2FF70-55FB-4242-8BFF-494E332A3ED9}"/>
              </a:ext>
            </a:extLst>
          </p:cNvPr>
          <p:cNvSpPr/>
          <p:nvPr/>
        </p:nvSpPr>
        <p:spPr>
          <a:xfrm>
            <a:off x="1092591" y="2984397"/>
            <a:ext cx="48299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Joseph respond to his brothers? </a:t>
            </a:r>
          </a:p>
        </p:txBody>
      </p:sp>
      <p:sp>
        <p:nvSpPr>
          <p:cNvPr id="6" name="Rectangle 5">
            <a:extLst>
              <a:ext uri="{FF2B5EF4-FFF2-40B4-BE49-F238E27FC236}">
                <a16:creationId xmlns:a16="http://schemas.microsoft.com/office/drawing/2014/main" id="{E618F43E-749D-47AE-89A6-BD6FD60253B9}"/>
              </a:ext>
            </a:extLst>
          </p:cNvPr>
          <p:cNvSpPr/>
          <p:nvPr/>
        </p:nvSpPr>
        <p:spPr>
          <a:xfrm>
            <a:off x="5788393" y="3004257"/>
            <a:ext cx="50577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stands out to you about his response?</a:t>
            </a:r>
            <a:endParaRPr lang="en-US" dirty="0"/>
          </a:p>
        </p:txBody>
      </p:sp>
      <p:sp>
        <p:nvSpPr>
          <p:cNvPr id="7" name="Rectangle 6">
            <a:extLst>
              <a:ext uri="{FF2B5EF4-FFF2-40B4-BE49-F238E27FC236}">
                <a16:creationId xmlns:a16="http://schemas.microsoft.com/office/drawing/2014/main" id="{C6EF4D50-A666-48DC-A819-16C3331E7F95}"/>
              </a:ext>
            </a:extLst>
          </p:cNvPr>
          <p:cNvSpPr/>
          <p:nvPr/>
        </p:nvSpPr>
        <p:spPr>
          <a:xfrm>
            <a:off x="1092591" y="3613428"/>
            <a:ext cx="84734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Joseph meant when he said, “Am I in the place of God?”</a:t>
            </a:r>
          </a:p>
        </p:txBody>
      </p:sp>
      <p:sp>
        <p:nvSpPr>
          <p:cNvPr id="8" name="Rectangle 7">
            <a:extLst>
              <a:ext uri="{FF2B5EF4-FFF2-40B4-BE49-F238E27FC236}">
                <a16:creationId xmlns:a16="http://schemas.microsoft.com/office/drawing/2014/main" id="{B16D16B6-43A9-45FD-9163-BE274199EF8A}"/>
              </a:ext>
            </a:extLst>
          </p:cNvPr>
          <p:cNvSpPr/>
          <p:nvPr/>
        </p:nvSpPr>
        <p:spPr>
          <a:xfrm>
            <a:off x="1092590" y="4174979"/>
            <a:ext cx="9753599" cy="646331"/>
          </a:xfrm>
          <a:prstGeom prst="rect">
            <a:avLst/>
          </a:prstGeom>
        </p:spPr>
        <p:txBody>
          <a:bodyPr wrap="square">
            <a:spAutoFit/>
          </a:bodyPr>
          <a:lstStyle/>
          <a:p>
            <a:pPr algn="just"/>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were in the position of Joseph’s brothers,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might you have felt after hearing his response?</a:t>
            </a:r>
          </a:p>
        </p:txBody>
      </p:sp>
      <p:sp>
        <p:nvSpPr>
          <p:cNvPr id="9" name="Rectangle 8">
            <a:extLst>
              <a:ext uri="{FF2B5EF4-FFF2-40B4-BE49-F238E27FC236}">
                <a16:creationId xmlns:a16="http://schemas.microsoft.com/office/drawing/2014/main" id="{2B9A8488-3885-4D34-8D71-1343BBC13CCC}"/>
              </a:ext>
            </a:extLst>
          </p:cNvPr>
          <p:cNvSpPr/>
          <p:nvPr/>
        </p:nvSpPr>
        <p:spPr>
          <a:xfrm>
            <a:off x="1092590" y="4931656"/>
            <a:ext cx="83032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can we identify from Joseph’s response to his brothers?</a:t>
            </a:r>
          </a:p>
        </p:txBody>
      </p:sp>
      <p:sp>
        <p:nvSpPr>
          <p:cNvPr id="10" name="Rectangle 9">
            <a:extLst>
              <a:ext uri="{FF2B5EF4-FFF2-40B4-BE49-F238E27FC236}">
                <a16:creationId xmlns:a16="http://schemas.microsoft.com/office/drawing/2014/main" id="{2354767D-DF2A-4FC6-9042-DD58A2659CD4}"/>
              </a:ext>
            </a:extLst>
          </p:cNvPr>
          <p:cNvSpPr/>
          <p:nvPr/>
        </p:nvSpPr>
        <p:spPr>
          <a:xfrm>
            <a:off x="1092589" y="5652408"/>
            <a:ext cx="9753599" cy="646331"/>
          </a:xfrm>
          <a:prstGeom prst="rect">
            <a:avLst/>
          </a:prstGeom>
        </p:spPr>
        <p:txBody>
          <a:bodyPr wrap="square">
            <a:spAutoFit/>
          </a:bodyPr>
          <a:lstStyle/>
          <a:p>
            <a:pPr algn="ct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others sin against us, we should leave judgment to God. If we let go of past offenses, we can bring peace to ourselves and our families.</a:t>
            </a:r>
          </a:p>
        </p:txBody>
      </p:sp>
    </p:spTree>
    <p:extLst>
      <p:ext uri="{BB962C8B-B14F-4D97-AF65-F5344CB8AC3E}">
        <p14:creationId xmlns:p14="http://schemas.microsoft.com/office/powerpoint/2010/main" val="350993175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3"/>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0CDE73FA-6B33-43FF-8EDB-C3BC266F5069}"/>
              </a:ext>
            </a:extLst>
          </p:cNvPr>
          <p:cNvSpPr/>
          <p:nvPr/>
        </p:nvSpPr>
        <p:spPr>
          <a:xfrm>
            <a:off x="1113183" y="2115765"/>
            <a:ext cx="9822103" cy="2927948"/>
          </a:xfrm>
          <a:prstGeom prst="wedgeRectCallout">
            <a:avLst>
              <a:gd name="adj1" fmla="val -37948"/>
              <a:gd name="adj2" fmla="val -7175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5A1FDF5F-E6D5-40B5-BCDD-B75E9CE69CC6}"/>
              </a:ext>
            </a:extLst>
          </p:cNvPr>
          <p:cNvSpPr/>
          <p:nvPr/>
        </p:nvSpPr>
        <p:spPr>
          <a:xfrm>
            <a:off x="1256714" y="2181391"/>
            <a:ext cx="9678572" cy="2862322"/>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“I have discovered one thing that most [happy families] have in common: they have a way of forgiving and forgetting the imperfections of others and of looking for the good.</a:t>
            </a:r>
          </a:p>
          <a:p>
            <a:pPr algn="just" fontAlgn="base"/>
            <a:r>
              <a:rPr lang="en-US" dirty="0">
                <a:solidFill>
                  <a:schemeClr val="bg1"/>
                </a:solidFill>
                <a:latin typeface="Arial" panose="020B0604020202020204" pitchFamily="34" charset="0"/>
                <a:cs typeface="Arial" panose="020B0604020202020204" pitchFamily="34" charset="0"/>
              </a:rPr>
              <a:t>“Those in unhappy families, on the other hand, often find fault, hold grudges, and can’t seem to let go of past offenses. …</a:t>
            </a:r>
          </a:p>
          <a:p>
            <a:pPr algn="just" fontAlgn="base"/>
            <a:r>
              <a:rPr lang="en-US" dirty="0">
                <a:solidFill>
                  <a:schemeClr val="bg1"/>
                </a:solidFill>
                <a:latin typeface="Arial" panose="020B0604020202020204" pitchFamily="34" charset="0"/>
                <a:cs typeface="Arial" panose="020B0604020202020204" pitchFamily="34" charset="0"/>
              </a:rPr>
              <a:t>“It is through our Savior’s sacrifice that we can gain exaltation and eternal life. As we accept His ways and overcome our pride by softening our hearts, we can bring reconciliation and forgiveness into our families and our personal lives. God will help us to be more forgiving, to be more willing to walk the second mile, to be first to apologize even if something wasn’t our fault, to lay aside old grudges and nurture them no more” (</a:t>
            </a:r>
            <a:r>
              <a:rPr lang="en-US" b="1" i="1" dirty="0">
                <a:solidFill>
                  <a:schemeClr val="bg1"/>
                </a:solidFill>
                <a:latin typeface="Arial" panose="020B0604020202020204" pitchFamily="34" charset="0"/>
                <a:cs typeface="Arial" panose="020B0604020202020204" pitchFamily="34" charset="0"/>
              </a:rPr>
              <a:t>Dieter F. Uchtdorf</a:t>
            </a:r>
            <a:r>
              <a:rPr lang="en-US" dirty="0">
                <a:solidFill>
                  <a:schemeClr val="bg1"/>
                </a:solidFill>
                <a:latin typeface="Arial" panose="020B0604020202020204" pitchFamily="34" charset="0"/>
                <a:cs typeface="Arial" panose="020B0604020202020204" pitchFamily="34" charset="0"/>
              </a:rPr>
              <a:t>, “One Key to a Happy Family,”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Oct. 2012, 5-6).</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Dieter F. Uchtdorf">
            <a:extLst>
              <a:ext uri="{FF2B5EF4-FFF2-40B4-BE49-F238E27FC236}">
                <a16:creationId xmlns:a16="http://schemas.microsoft.com/office/drawing/2014/main" id="{A67C319F-E260-4135-94A6-3F35B9C68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662610"/>
            <a:ext cx="1219200" cy="14531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7306DA3-DAEA-44E8-91C8-440CA2C66AF8}"/>
              </a:ext>
            </a:extLst>
          </p:cNvPr>
          <p:cNvSpPr/>
          <p:nvPr/>
        </p:nvSpPr>
        <p:spPr>
          <a:xfrm>
            <a:off x="1113182" y="5360208"/>
            <a:ext cx="87596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President Uchtdorf say could help us live in peace with our families?</a:t>
            </a:r>
          </a:p>
        </p:txBody>
      </p:sp>
    </p:spTree>
    <p:extLst>
      <p:ext uri="{BB962C8B-B14F-4D97-AF65-F5344CB8AC3E}">
        <p14:creationId xmlns:p14="http://schemas.microsoft.com/office/powerpoint/2010/main" val="6188585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44</a:t>
            </a:r>
          </a:p>
        </p:txBody>
      </p:sp>
      <p:sp>
        <p:nvSpPr>
          <p:cNvPr id="2" name="Rectangle 1">
            <a:extLst>
              <a:ext uri="{FF2B5EF4-FFF2-40B4-BE49-F238E27FC236}">
                <a16:creationId xmlns:a16="http://schemas.microsoft.com/office/drawing/2014/main" id="{17836541-69B9-4BC2-BDD9-13F88FFEEEB0}"/>
              </a:ext>
            </a:extLst>
          </p:cNvPr>
          <p:cNvSpPr/>
          <p:nvPr/>
        </p:nvSpPr>
        <p:spPr>
          <a:xfrm>
            <a:off x="556591" y="551071"/>
            <a:ext cx="6096000" cy="707886"/>
          </a:xfrm>
          <a:prstGeom prst="rect">
            <a:avLst/>
          </a:prstGeom>
        </p:spPr>
        <p:txBody>
          <a:bodyPr>
            <a:spAutoFit/>
          </a:bodyPr>
          <a:lstStyle/>
          <a:p>
            <a:pPr algn="ctr" fontAlgn="base"/>
            <a:r>
              <a:rPr lang="en-US" sz="2000" b="1" dirty="0">
                <a:solidFill>
                  <a:schemeClr val="bg1"/>
                </a:solidFill>
                <a:latin typeface="Open Sans"/>
              </a:rPr>
              <a:t>Genesis 50:22-26; </a:t>
            </a:r>
          </a:p>
          <a:p>
            <a:pPr algn="ctr" fontAlgn="base"/>
            <a:r>
              <a:rPr lang="en-US" sz="2000" b="1" dirty="0">
                <a:solidFill>
                  <a:schemeClr val="bg1"/>
                </a:solidFill>
                <a:latin typeface="Open Sans"/>
              </a:rPr>
              <a:t> Joseph Smith Translation, Genesis 50:24-38</a:t>
            </a:r>
            <a:endParaRPr lang="en-US" sz="2000" b="1" dirty="0">
              <a:solidFill>
                <a:schemeClr val="bg1"/>
              </a:solidFill>
              <a:effectLst/>
              <a:latin typeface="Open Sans"/>
            </a:endParaRPr>
          </a:p>
        </p:txBody>
      </p:sp>
      <p:sp>
        <p:nvSpPr>
          <p:cNvPr id="4" name="Rectangle 3">
            <a:extLst>
              <a:ext uri="{FF2B5EF4-FFF2-40B4-BE49-F238E27FC236}">
                <a16:creationId xmlns:a16="http://schemas.microsoft.com/office/drawing/2014/main" id="{A9D2853F-F5D2-4F3F-B664-2028B33E1D09}"/>
              </a:ext>
            </a:extLst>
          </p:cNvPr>
          <p:cNvSpPr/>
          <p:nvPr/>
        </p:nvSpPr>
        <p:spPr>
          <a:xfrm>
            <a:off x="2272748" y="2705725"/>
            <a:ext cx="7646504" cy="1446550"/>
          </a:xfrm>
          <a:prstGeom prst="rect">
            <a:avLst/>
          </a:prstGeom>
        </p:spPr>
        <p:txBody>
          <a:bodyPr wrap="square">
            <a:spAutoFit/>
          </a:bodyPr>
          <a:lstStyle/>
          <a:p>
            <a:pPr algn="ctr" fontAlgn="base"/>
            <a:r>
              <a:rPr lang="en-US" sz="4400" b="1" dirty="0">
                <a:solidFill>
                  <a:schemeClr val="bg1"/>
                </a:solidFill>
                <a:latin typeface="Gabriola" panose="04040605051002020D02" pitchFamily="82" charset="0"/>
              </a:rPr>
              <a:t>“Joseph prophesies of Joseph Smith and the </a:t>
            </a:r>
          </a:p>
          <a:p>
            <a:pPr algn="ctr" fontAlgn="base"/>
            <a:r>
              <a:rPr lang="en-US" sz="4400" b="1" dirty="0">
                <a:solidFill>
                  <a:schemeClr val="bg1"/>
                </a:solidFill>
                <a:latin typeface="Gabriola" panose="04040605051002020D02" pitchFamily="82" charset="0"/>
              </a:rPr>
              <a:t>Restoration of the gospel”</a:t>
            </a:r>
            <a:endParaRPr lang="en-US" sz="4400" b="1" dirty="0">
              <a:solidFill>
                <a:schemeClr val="bg1"/>
              </a:solidFill>
              <a:effectLst/>
              <a:latin typeface="Gabriola" panose="04040605051002020D02" pitchFamily="82" charset="0"/>
            </a:endParaRPr>
          </a:p>
        </p:txBody>
      </p:sp>
    </p:spTree>
    <p:extLst>
      <p:ext uri="{BB962C8B-B14F-4D97-AF65-F5344CB8AC3E}">
        <p14:creationId xmlns:p14="http://schemas.microsoft.com/office/powerpoint/2010/main" val="246895457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785</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Gabriola</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4142</cp:revision>
  <dcterms:created xsi:type="dcterms:W3CDTF">2018-08-29T04:26:39Z</dcterms:created>
  <dcterms:modified xsi:type="dcterms:W3CDTF">2019-03-08T00:13:24Z</dcterms:modified>
</cp:coreProperties>
</file>