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3"/>
  </p:notesMasterIdLst>
  <p:sldIdLst>
    <p:sldId id="296" r:id="rId2"/>
    <p:sldId id="377" r:id="rId3"/>
    <p:sldId id="378" r:id="rId4"/>
    <p:sldId id="379" r:id="rId5"/>
    <p:sldId id="380" r:id="rId6"/>
    <p:sldId id="381" r:id="rId7"/>
    <p:sldId id="382" r:id="rId8"/>
    <p:sldId id="383" r:id="rId9"/>
    <p:sldId id="384" r:id="rId10"/>
    <p:sldId id="385" r:id="rId11"/>
    <p:sldId id="3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333399"/>
    <a:srgbClr val="E6E6E6"/>
    <a:srgbClr val="CC0000"/>
    <a:srgbClr val="D88028"/>
    <a:srgbClr val="D6E513"/>
    <a:srgbClr val="13BD23"/>
    <a:srgbClr val="B9B93A"/>
    <a:srgbClr val="FF6600"/>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commons.wikimedia.org/wiki/File:The_Holy_Bible.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0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XN0cit0XFD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strips/>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pic>
        <p:nvPicPr>
          <p:cNvPr id="4" name="Online Media 3" title="The Miracle of the Holy Bible">
            <a:hlinkClick r:id="" action="ppaction://media"/>
            <a:extLst>
              <a:ext uri="{FF2B5EF4-FFF2-40B4-BE49-F238E27FC236}">
                <a16:creationId xmlns:a16="http://schemas.microsoft.com/office/drawing/2014/main" id="{102C55B3-32EC-4AAF-9561-6A434C996A8C}"/>
              </a:ext>
            </a:extLst>
          </p:cNvPr>
          <p:cNvPicPr>
            <a:picLocks noRot="1" noChangeAspect="1"/>
          </p:cNvPicPr>
          <p:nvPr>
            <a:videoFile r:link="rId1"/>
          </p:nvPr>
        </p:nvPicPr>
        <p:blipFill>
          <a:blip r:embed="rId3"/>
          <a:stretch>
            <a:fillRect/>
          </a:stretch>
        </p:blipFill>
        <p:spPr>
          <a:xfrm>
            <a:off x="2933884" y="1020417"/>
            <a:ext cx="6461908" cy="3634823"/>
          </a:xfrm>
          <a:prstGeom prst="round2SameRect">
            <a:avLst>
              <a:gd name="adj1" fmla="val 6955"/>
              <a:gd name="adj2" fmla="val 0"/>
            </a:avLst>
          </a:prstGeom>
          <a:ln>
            <a:noFill/>
          </a:ln>
          <a:effectLst>
            <a:reflection blurRad="6350" stA="52000" endPos="35000" dist="25400" dir="5400000" sy="-100000" algn="bl" rotWithShape="0"/>
          </a:effectLst>
          <a:scene3d>
            <a:camera prst="orthographicFront"/>
            <a:lightRig rig="threePt" dir="t"/>
          </a:scene3d>
          <a:sp3d>
            <a:bevelT w="190500" prst="hardEdge"/>
            <a:contourClr>
              <a:srgbClr val="C0C0C0"/>
            </a:contourClr>
          </a:sp3d>
        </p:spPr>
      </p:pic>
      <p:sp>
        <p:nvSpPr>
          <p:cNvPr id="5" name="Rectangle 4">
            <a:extLst>
              <a:ext uri="{FF2B5EF4-FFF2-40B4-BE49-F238E27FC236}">
                <a16:creationId xmlns:a16="http://schemas.microsoft.com/office/drawing/2014/main" id="{B1A6D3C6-9A56-495D-A279-3D345669C28B}"/>
              </a:ext>
            </a:extLst>
          </p:cNvPr>
          <p:cNvSpPr/>
          <p:nvPr/>
        </p:nvSpPr>
        <p:spPr>
          <a:xfrm>
            <a:off x="4141641" y="5084563"/>
            <a:ext cx="43140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the Bible of such great worth?</a:t>
            </a:r>
          </a:p>
        </p:txBody>
      </p:sp>
    </p:spTree>
    <p:extLst>
      <p:ext uri="{BB962C8B-B14F-4D97-AF65-F5344CB8AC3E}">
        <p14:creationId xmlns:p14="http://schemas.microsoft.com/office/powerpoint/2010/main" val="5853681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sp>
        <p:nvSpPr>
          <p:cNvPr id="2" name="Rectangle 1">
            <a:extLst>
              <a:ext uri="{FF2B5EF4-FFF2-40B4-BE49-F238E27FC236}">
                <a16:creationId xmlns:a16="http://schemas.microsoft.com/office/drawing/2014/main" id="{3B69B76A-FBA8-451C-9151-56421A2B7C68}"/>
              </a:ext>
            </a:extLst>
          </p:cNvPr>
          <p:cNvSpPr/>
          <p:nvPr/>
        </p:nvSpPr>
        <p:spPr>
          <a:xfrm>
            <a:off x="1805402" y="2966038"/>
            <a:ext cx="8581195" cy="707886"/>
          </a:xfrm>
          <a:prstGeom prst="rect">
            <a:avLst/>
          </a:prstGeom>
        </p:spPr>
        <p:txBody>
          <a:bodyPr wrap="none">
            <a:spAutoFit/>
          </a:bodyPr>
          <a:lstStyle/>
          <a:p>
            <a:pPr fontAlgn="base"/>
            <a:r>
              <a:rPr lang="en-US" sz="4000" b="1" dirty="0">
                <a:solidFill>
                  <a:schemeClr val="bg2">
                    <a:lumMod val="75000"/>
                  </a:schemeClr>
                </a:solidFill>
                <a:latin typeface="Bahnschrift SemiBold SemiConden" panose="020B0502040204020203" pitchFamily="34" charset="0"/>
                <a:cs typeface="Arial" panose="020B0604020202020204" pitchFamily="34" charset="0"/>
              </a:rPr>
              <a:t>Memorizing the books of the Old Testament</a:t>
            </a:r>
            <a:endParaRPr lang="en-US" sz="4000" b="1" dirty="0">
              <a:solidFill>
                <a:schemeClr val="bg2">
                  <a:lumMod val="75000"/>
                </a:schemeClr>
              </a:solidFill>
              <a:effectLst/>
              <a:latin typeface="Bahnschrift SemiBold SemiConden" panose="020B0502040204020203" pitchFamily="34" charset="0"/>
              <a:cs typeface="Arial" panose="020B0604020202020204" pitchFamily="34" charset="0"/>
            </a:endParaRPr>
          </a:p>
        </p:txBody>
      </p:sp>
    </p:spTree>
    <p:extLst>
      <p:ext uri="{BB962C8B-B14F-4D97-AF65-F5344CB8AC3E}">
        <p14:creationId xmlns:p14="http://schemas.microsoft.com/office/powerpoint/2010/main" val="11471226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sp>
        <p:nvSpPr>
          <p:cNvPr id="4" name="Rectangle 3">
            <a:extLst>
              <a:ext uri="{FF2B5EF4-FFF2-40B4-BE49-F238E27FC236}">
                <a16:creationId xmlns:a16="http://schemas.microsoft.com/office/drawing/2014/main" id="{8D2D79F9-C224-4FE6-9051-683FD4BE8E8F}"/>
              </a:ext>
            </a:extLst>
          </p:cNvPr>
          <p:cNvSpPr/>
          <p:nvPr/>
        </p:nvSpPr>
        <p:spPr>
          <a:xfrm>
            <a:off x="3476532" y="2644170"/>
            <a:ext cx="5238935" cy="1569660"/>
          </a:xfrm>
          <a:prstGeom prst="rect">
            <a:avLst/>
          </a:prstGeom>
        </p:spPr>
        <p:txBody>
          <a:bodyPr wrap="none">
            <a:spAutoFit/>
          </a:bodyPr>
          <a:lstStyle/>
          <a:p>
            <a:pPr fontAlgn="base"/>
            <a:r>
              <a:rPr lang="en-US" sz="9600" dirty="0">
                <a:solidFill>
                  <a:schemeClr val="bg2">
                    <a:lumMod val="75000"/>
                  </a:schemeClr>
                </a:solidFill>
                <a:latin typeface="Bahnschrift SemiBold SemiConden" panose="020B0502040204020203" pitchFamily="34" charset="0"/>
              </a:rPr>
              <a:t>“The Bible”</a:t>
            </a:r>
            <a:endParaRPr lang="en-US" sz="9600" b="0" dirty="0">
              <a:solidFill>
                <a:schemeClr val="bg2">
                  <a:lumMod val="75000"/>
                </a:schemeClr>
              </a:solidFill>
              <a:effectLst/>
              <a:latin typeface="Bahnschrift SemiBold SemiConden" panose="020B0502040204020203" pitchFamily="34" charset="0"/>
            </a:endParaRP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B9E3976-0AA2-425B-ADDE-67145CC50657}"/>
              </a:ext>
            </a:extLst>
          </p:cNvPr>
          <p:cNvSpPr/>
          <p:nvPr/>
        </p:nvSpPr>
        <p:spPr>
          <a:xfrm>
            <a:off x="3094892" y="1955403"/>
            <a:ext cx="7087058" cy="229303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sp>
        <p:nvSpPr>
          <p:cNvPr id="2" name="Rectangle 1">
            <a:extLst>
              <a:ext uri="{FF2B5EF4-FFF2-40B4-BE49-F238E27FC236}">
                <a16:creationId xmlns:a16="http://schemas.microsoft.com/office/drawing/2014/main" id="{EBC9416A-0BA1-4F4F-BCB5-5D91B80BCE9D}"/>
              </a:ext>
            </a:extLst>
          </p:cNvPr>
          <p:cNvSpPr/>
          <p:nvPr/>
        </p:nvSpPr>
        <p:spPr>
          <a:xfrm>
            <a:off x="5183731" y="779683"/>
            <a:ext cx="1824538" cy="584775"/>
          </a:xfrm>
          <a:prstGeom prst="rect">
            <a:avLst/>
          </a:prstGeom>
        </p:spPr>
        <p:txBody>
          <a:bodyPr wrap="none">
            <a:spAutoFit/>
          </a:bodyPr>
          <a:lstStyle/>
          <a:p>
            <a:r>
              <a:rPr lang="en-US" sz="3200" b="1" i="1" dirty="0">
                <a:solidFill>
                  <a:schemeClr val="bg2">
                    <a:lumMod val="75000"/>
                  </a:schemeClr>
                </a:solidFill>
                <a:latin typeface="Arial" panose="020B0604020202020204" pitchFamily="34" charset="0"/>
                <a:cs typeface="Arial" panose="020B0604020202020204" pitchFamily="34" charset="0"/>
              </a:rPr>
              <a:t>Miracles</a:t>
            </a:r>
            <a:endParaRPr lang="en-US" sz="3200" b="1" dirty="0">
              <a:solidFill>
                <a:schemeClr val="bg2">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9121223-D0EB-4D0D-ADD2-97F00FB53126}"/>
              </a:ext>
            </a:extLst>
          </p:cNvPr>
          <p:cNvSpPr/>
          <p:nvPr/>
        </p:nvSpPr>
        <p:spPr>
          <a:xfrm>
            <a:off x="951526" y="1373326"/>
            <a:ext cx="510909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might you consider the Bible a miracle?</a:t>
            </a:r>
          </a:p>
        </p:txBody>
      </p:sp>
      <p:sp>
        <p:nvSpPr>
          <p:cNvPr id="5" name="Rectangle 4">
            <a:extLst>
              <a:ext uri="{FF2B5EF4-FFF2-40B4-BE49-F238E27FC236}">
                <a16:creationId xmlns:a16="http://schemas.microsoft.com/office/drawing/2014/main" id="{C045339D-64E2-48B4-8AAD-C79BA157BD0A}"/>
              </a:ext>
            </a:extLst>
          </p:cNvPr>
          <p:cNvSpPr/>
          <p:nvPr/>
        </p:nvSpPr>
        <p:spPr>
          <a:xfrm>
            <a:off x="4628269" y="2047569"/>
            <a:ext cx="5553681" cy="2031325"/>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“My brothers and sisters, the Holy Bible is a miracle! It is a miracle that the Bible’s 4,000 years of sacred and secular history were recorded and preserved by the prophets, apostles, and inspired churchmen. …</a:t>
            </a:r>
          </a:p>
          <a:p>
            <a:pPr algn="just" fontAlgn="base"/>
            <a:r>
              <a:rPr lang="en-US" dirty="0">
                <a:solidFill>
                  <a:schemeClr val="bg1"/>
                </a:solidFill>
                <a:latin typeface="Arial" panose="020B0604020202020204" pitchFamily="34" charset="0"/>
                <a:cs typeface="Arial" panose="020B0604020202020204" pitchFamily="34" charset="0"/>
              </a:rPr>
              <a:t>“It is not by chance or coincidence that we have the Bible today” (M. Russell Ballard, “The Miracle of the Holy Bible,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2007, 80).</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Ãlder M. Russell Ballard">
            <a:extLst>
              <a:ext uri="{FF2B5EF4-FFF2-40B4-BE49-F238E27FC236}">
                <a16:creationId xmlns:a16="http://schemas.microsoft.com/office/drawing/2014/main" id="{CB30BBA3-F959-442D-8BA9-846FF1A7B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733" y="2169079"/>
            <a:ext cx="1396536" cy="14518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35D777-5554-4FD6-B051-050848641C23}"/>
              </a:ext>
            </a:extLst>
          </p:cNvPr>
          <p:cNvSpPr txBox="1"/>
          <p:nvPr/>
        </p:nvSpPr>
        <p:spPr>
          <a:xfrm>
            <a:off x="3231733" y="3620911"/>
            <a:ext cx="1396536" cy="430887"/>
          </a:xfrm>
          <a:prstGeom prst="rect">
            <a:avLst/>
          </a:prstGeom>
          <a:noFill/>
        </p:spPr>
        <p:txBody>
          <a:bodyPr wrap="none" rtlCol="0">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M. Russell Ballard</a:t>
            </a:r>
          </a:p>
        </p:txBody>
      </p:sp>
      <p:sp>
        <p:nvSpPr>
          <p:cNvPr id="8" name="Rectangle 7">
            <a:extLst>
              <a:ext uri="{FF2B5EF4-FFF2-40B4-BE49-F238E27FC236}">
                <a16:creationId xmlns:a16="http://schemas.microsoft.com/office/drawing/2014/main" id="{B38808B2-AE74-4B00-9BA0-57915F5A8091}"/>
              </a:ext>
            </a:extLst>
          </p:cNvPr>
          <p:cNvSpPr/>
          <p:nvPr/>
        </p:nvSpPr>
        <p:spPr>
          <a:xfrm>
            <a:off x="951526" y="4369947"/>
            <a:ext cx="32367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is the Bible a miracle? </a:t>
            </a:r>
          </a:p>
        </p:txBody>
      </p:sp>
      <p:sp>
        <p:nvSpPr>
          <p:cNvPr id="9" name="Rectangle 8">
            <a:extLst>
              <a:ext uri="{FF2B5EF4-FFF2-40B4-BE49-F238E27FC236}">
                <a16:creationId xmlns:a16="http://schemas.microsoft.com/office/drawing/2014/main" id="{3E18E7B3-2A0E-4CD6-BC46-774FC678E697}"/>
              </a:ext>
            </a:extLst>
          </p:cNvPr>
          <p:cNvSpPr/>
          <p:nvPr/>
        </p:nvSpPr>
        <p:spPr>
          <a:xfrm>
            <a:off x="951526" y="4746011"/>
            <a:ext cx="591700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writings have been preserved for thousands of years.</a:t>
            </a:r>
          </a:p>
        </p:txBody>
      </p:sp>
      <p:sp>
        <p:nvSpPr>
          <p:cNvPr id="11" name="Rectangle 10">
            <a:extLst>
              <a:ext uri="{FF2B5EF4-FFF2-40B4-BE49-F238E27FC236}">
                <a16:creationId xmlns:a16="http://schemas.microsoft.com/office/drawing/2014/main" id="{9D75A45C-A909-4DED-B064-FE479FD84043}"/>
              </a:ext>
            </a:extLst>
          </p:cNvPr>
          <p:cNvSpPr/>
          <p:nvPr/>
        </p:nvSpPr>
        <p:spPr>
          <a:xfrm>
            <a:off x="4547477" y="2680351"/>
            <a:ext cx="2954655" cy="923330"/>
          </a:xfrm>
          <a:prstGeom prst="rect">
            <a:avLst/>
          </a:prstGeom>
        </p:spPr>
        <p:txBody>
          <a:bodyPr wrap="none">
            <a:spAutoFit/>
          </a:bodyPr>
          <a:lstStyle/>
          <a:p>
            <a:r>
              <a:rPr lang="en-US" sz="5400" b="1" i="1" dirty="0">
                <a:solidFill>
                  <a:schemeClr val="bg2">
                    <a:lumMod val="75000"/>
                  </a:schemeClr>
                </a:solidFill>
                <a:latin typeface="Arial" panose="020B0604020202020204" pitchFamily="34" charset="0"/>
                <a:cs typeface="Arial" panose="020B0604020202020204" pitchFamily="34" charset="0"/>
              </a:rPr>
              <a:t>Miracles</a:t>
            </a:r>
            <a:endParaRPr lang="en-US" sz="5400" b="1"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581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75" autoRev="1" fill="hold">
                                          <p:stCondLst>
                                            <p:cond delay="0"/>
                                          </p:stCondLst>
                                        </p:cTn>
                                        <p:tgtEl>
                                          <p:spTgt spid="4"/>
                                        </p:tgtEl>
                                        <p:attrNameLst>
                                          <p:attrName>ppt_w</p:attrName>
                                        </p:attrNameLst>
                                      </p:cBhvr>
                                    </p:anim>
                                    <p:anim by="(#ppt_w*0.50)" calcmode="lin" valueType="num">
                                      <p:cBhvr>
                                        <p:cTn id="20" dur="75" decel="50000" autoRev="1" fill="hold">
                                          <p:stCondLst>
                                            <p:cond delay="0"/>
                                          </p:stCondLst>
                                        </p:cTn>
                                        <p:tgtEl>
                                          <p:spTgt spid="4"/>
                                        </p:tgtEl>
                                        <p:attrNameLst>
                                          <p:attrName>ppt_x</p:attrName>
                                        </p:attrNameLst>
                                      </p:cBhvr>
                                    </p:anim>
                                    <p:anim from="(-#ppt_h/2)" to="(#ppt_y)" calcmode="lin" valueType="num">
                                      <p:cBhvr>
                                        <p:cTn id="21" dur="150" fill="hold">
                                          <p:stCondLst>
                                            <p:cond delay="0"/>
                                          </p:stCondLst>
                                        </p:cTn>
                                        <p:tgtEl>
                                          <p:spTgt spid="4"/>
                                        </p:tgtEl>
                                        <p:attrNameLst>
                                          <p:attrName>ppt_y</p:attrName>
                                        </p:attrNameLst>
                                      </p:cBhvr>
                                    </p:anim>
                                    <p:animRot by="21600000">
                                      <p:cBhvr>
                                        <p:cTn id="22" dur="150" fill="hold">
                                          <p:stCondLst>
                                            <p:cond delay="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1000"/>
                                        <p:tgtEl>
                                          <p:spTgt spid="7"/>
                                        </p:tgtEl>
                                      </p:cBhvr>
                                    </p:animEffect>
                                  </p:childTnLst>
                                </p:cTn>
                              </p:par>
                              <p:par>
                                <p:cTn id="28" presetID="14" presetClass="entr" presetSubtype="1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randombar(horizontal)">
                                      <p:cBhvr>
                                        <p:cTn id="30" dur="1000"/>
                                        <p:tgtEl>
                                          <p:spTgt spid="10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1000"/>
                                        <p:tgtEl>
                                          <p:spTgt spid="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8"/>
                                        </p:tgtEl>
                                        <p:attrNameLst>
                                          <p:attrName>ppt_y</p:attrName>
                                        </p:attrNameLst>
                                      </p:cBhvr>
                                      <p:tavLst>
                                        <p:tav tm="0">
                                          <p:val>
                                            <p:strVal val="#ppt_y"/>
                                          </p:val>
                                        </p:tav>
                                        <p:tav tm="100000">
                                          <p:val>
                                            <p:strVal val="#ppt_y"/>
                                          </p:val>
                                        </p:tav>
                                      </p:tavLst>
                                    </p:anim>
                                    <p:anim calcmode="lin" valueType="num">
                                      <p:cBhvr>
                                        <p:cTn id="43"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 calcmode="lin" valueType="num">
                                      <p:cBhvr>
                                        <p:cTn id="52" dur="1000" fill="hold"/>
                                        <p:tgtEl>
                                          <p:spTgt spid="9"/>
                                        </p:tgtEl>
                                        <p:attrNameLst>
                                          <p:attrName>style.rotation</p:attrName>
                                        </p:attrNameLst>
                                      </p:cBhvr>
                                      <p:tavLst>
                                        <p:tav tm="0">
                                          <p:val>
                                            <p:fltVal val="90"/>
                                          </p:val>
                                        </p:tav>
                                        <p:tav tm="100000">
                                          <p:val>
                                            <p:fltVal val="0"/>
                                          </p:val>
                                        </p:tav>
                                      </p:tavLst>
                                    </p:anim>
                                    <p:animEffect transition="in" filter="fade">
                                      <p:cBhvr>
                                        <p:cTn id="5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P spid="5" grpId="0"/>
      <p:bldP spid="6"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pic>
        <p:nvPicPr>
          <p:cNvPr id="2" name="Picture 1">
            <a:extLst>
              <a:ext uri="{FF2B5EF4-FFF2-40B4-BE49-F238E27FC236}">
                <a16:creationId xmlns:a16="http://schemas.microsoft.com/office/drawing/2014/main" id="{4D083CAD-4E13-4D01-A9C8-BBAB5EFA6522}"/>
              </a:ext>
            </a:extLst>
          </p:cNvPr>
          <p:cNvPicPr>
            <a:picLocks noChangeAspect="1"/>
          </p:cNvPicPr>
          <p:nvPr/>
        </p:nvPicPr>
        <p:blipFill rotWithShape="1">
          <a:blip r:embed="rId2"/>
          <a:srcRect l="13384" t="16795" r="15078" b="10751"/>
          <a:stretch/>
        </p:blipFill>
        <p:spPr>
          <a:xfrm rot="5400000">
            <a:off x="1101325" y="1946785"/>
            <a:ext cx="5437473" cy="3096233"/>
          </a:xfrm>
          <a:prstGeom prst="rect">
            <a:avLst/>
          </a:prstGeom>
        </p:spPr>
      </p:pic>
      <p:pic>
        <p:nvPicPr>
          <p:cNvPr id="4" name="Picture 3">
            <a:extLst>
              <a:ext uri="{FF2B5EF4-FFF2-40B4-BE49-F238E27FC236}">
                <a16:creationId xmlns:a16="http://schemas.microsoft.com/office/drawing/2014/main" id="{5A3E3970-B725-4040-A70F-CF675C8E46AE}"/>
              </a:ext>
            </a:extLst>
          </p:cNvPr>
          <p:cNvPicPr>
            <a:picLocks noChangeAspect="1"/>
          </p:cNvPicPr>
          <p:nvPr/>
        </p:nvPicPr>
        <p:blipFill rotWithShape="1">
          <a:blip r:embed="rId3"/>
          <a:srcRect l="37834" t="22386" r="39009" b="5764"/>
          <a:stretch/>
        </p:blipFill>
        <p:spPr>
          <a:xfrm>
            <a:off x="6823823" y="779683"/>
            <a:ext cx="3116879" cy="5437473"/>
          </a:xfrm>
          <a:prstGeom prst="rect">
            <a:avLst/>
          </a:prstGeom>
        </p:spPr>
      </p:pic>
    </p:spTree>
    <p:extLst>
      <p:ext uri="{BB962C8B-B14F-4D97-AF65-F5344CB8AC3E}">
        <p14:creationId xmlns:p14="http://schemas.microsoft.com/office/powerpoint/2010/main" val="20845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sp>
        <p:nvSpPr>
          <p:cNvPr id="2" name="Rectangle 1">
            <a:extLst>
              <a:ext uri="{FF2B5EF4-FFF2-40B4-BE49-F238E27FC236}">
                <a16:creationId xmlns:a16="http://schemas.microsoft.com/office/drawing/2014/main" id="{019CCA67-AF7F-4190-8B4F-EC075788297F}"/>
              </a:ext>
            </a:extLst>
          </p:cNvPr>
          <p:cNvSpPr/>
          <p:nvPr/>
        </p:nvSpPr>
        <p:spPr>
          <a:xfrm>
            <a:off x="1205132" y="1152939"/>
            <a:ext cx="957072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now, Moses, my son, I will speak unto thee concerning this earth upon which thou standest; and thou shalt write the things which I shall speak.</a:t>
            </a:r>
          </a:p>
        </p:txBody>
      </p:sp>
      <p:sp>
        <p:nvSpPr>
          <p:cNvPr id="4" name="TextBox 3">
            <a:extLst>
              <a:ext uri="{FF2B5EF4-FFF2-40B4-BE49-F238E27FC236}">
                <a16:creationId xmlns:a16="http://schemas.microsoft.com/office/drawing/2014/main" id="{D4946B54-3C65-4C46-A8E2-0313B1BB2006}"/>
              </a:ext>
            </a:extLst>
          </p:cNvPr>
          <p:cNvSpPr txBox="1"/>
          <p:nvPr/>
        </p:nvSpPr>
        <p:spPr>
          <a:xfrm>
            <a:off x="1205132" y="855729"/>
            <a:ext cx="142859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Moses 1:40</a:t>
            </a:r>
          </a:p>
        </p:txBody>
      </p:sp>
      <p:sp>
        <p:nvSpPr>
          <p:cNvPr id="5" name="Rectangle 4">
            <a:extLst>
              <a:ext uri="{FF2B5EF4-FFF2-40B4-BE49-F238E27FC236}">
                <a16:creationId xmlns:a16="http://schemas.microsoft.com/office/drawing/2014/main" id="{1BDDE098-CCBE-42AB-BB97-D6035BF39D6A}"/>
              </a:ext>
            </a:extLst>
          </p:cNvPr>
          <p:cNvSpPr/>
          <p:nvPr/>
        </p:nvSpPr>
        <p:spPr>
          <a:xfrm>
            <a:off x="1219199" y="1913598"/>
            <a:ext cx="8176593" cy="400110"/>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How did Moses and other writers of the Bible know what to write?</a:t>
            </a:r>
          </a:p>
        </p:txBody>
      </p:sp>
      <p:sp>
        <p:nvSpPr>
          <p:cNvPr id="6" name="Rectangle 5">
            <a:extLst>
              <a:ext uri="{FF2B5EF4-FFF2-40B4-BE49-F238E27FC236}">
                <a16:creationId xmlns:a16="http://schemas.microsoft.com/office/drawing/2014/main" id="{960D3231-C51D-495F-9F24-5461D6FE87A0}"/>
              </a:ext>
            </a:extLst>
          </p:cNvPr>
          <p:cNvSpPr/>
          <p:nvPr/>
        </p:nvSpPr>
        <p:spPr>
          <a:xfrm>
            <a:off x="3048000" y="3211622"/>
            <a:ext cx="6096000" cy="707886"/>
          </a:xfrm>
          <a:prstGeom prst="rect">
            <a:avLst/>
          </a:prstGeom>
        </p:spPr>
        <p:txBody>
          <a:bodyPr>
            <a:spAutoFit/>
          </a:bodyPr>
          <a:lstStyle/>
          <a:p>
            <a:r>
              <a:rPr lang="en-US" sz="2000" dirty="0">
                <a:solidFill>
                  <a:schemeClr val="bg1"/>
                </a:solidFill>
                <a:latin typeface="Arial" panose="020B0604020202020204" pitchFamily="34" charset="0"/>
                <a:cs typeface="Arial" panose="020B0604020202020204" pitchFamily="34" charset="0"/>
              </a:rPr>
              <a:t>We love the Bible and other scriptures. … [We believe] in the Bible as the revealed word of God”.</a:t>
            </a:r>
          </a:p>
        </p:txBody>
      </p:sp>
      <p:sp>
        <p:nvSpPr>
          <p:cNvPr id="7" name="Rectangle 6">
            <a:extLst>
              <a:ext uri="{FF2B5EF4-FFF2-40B4-BE49-F238E27FC236}">
                <a16:creationId xmlns:a16="http://schemas.microsoft.com/office/drawing/2014/main" id="{271A8339-9C50-4F83-8A75-8C9B88E8D3F8}"/>
              </a:ext>
            </a:extLst>
          </p:cNvPr>
          <p:cNvSpPr/>
          <p:nvPr/>
        </p:nvSpPr>
        <p:spPr>
          <a:xfrm>
            <a:off x="1919430" y="2797574"/>
            <a:ext cx="4326826"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President M. Russell Ballard Said:</a:t>
            </a:r>
          </a:p>
        </p:txBody>
      </p:sp>
    </p:spTree>
    <p:extLst>
      <p:ext uri="{BB962C8B-B14F-4D97-AF65-F5344CB8AC3E}">
        <p14:creationId xmlns:p14="http://schemas.microsoft.com/office/powerpoint/2010/main" val="258869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sp>
        <p:nvSpPr>
          <p:cNvPr id="2" name="Rectangle 1">
            <a:extLst>
              <a:ext uri="{FF2B5EF4-FFF2-40B4-BE49-F238E27FC236}">
                <a16:creationId xmlns:a16="http://schemas.microsoft.com/office/drawing/2014/main" id="{775EFEBC-5C56-45C6-B772-D280FF739C06}"/>
              </a:ext>
            </a:extLst>
          </p:cNvPr>
          <p:cNvSpPr/>
          <p:nvPr/>
        </p:nvSpPr>
        <p:spPr>
          <a:xfrm>
            <a:off x="4113886" y="783607"/>
            <a:ext cx="4421595" cy="400110"/>
          </a:xfrm>
          <a:prstGeom prst="rect">
            <a:avLst/>
          </a:prstGeom>
        </p:spPr>
        <p:txBody>
          <a:bodyPr wrap="none">
            <a:spAutoFit/>
          </a:bodyPr>
          <a:lstStyle/>
          <a:p>
            <a:pPr fontAlgn="base"/>
            <a:r>
              <a:rPr lang="en-US" sz="2000" b="1" dirty="0">
                <a:solidFill>
                  <a:schemeClr val="bg2">
                    <a:lumMod val="75000"/>
                  </a:schemeClr>
                </a:solidFill>
                <a:latin typeface="Arial" panose="020B0604020202020204" pitchFamily="34" charset="0"/>
                <a:cs typeface="Arial" panose="020B0604020202020204" pitchFamily="34" charset="0"/>
              </a:rPr>
              <a:t>The structure of the Old Testament</a:t>
            </a:r>
            <a:endParaRPr lang="en-US" sz="2000" b="1" dirty="0">
              <a:solidFill>
                <a:schemeClr val="bg2">
                  <a:lumMod val="75000"/>
                </a:schemeClr>
              </a:solidFill>
              <a:effectLst/>
              <a:latin typeface="Arial" panose="020B0604020202020204" pitchFamily="34" charset="0"/>
              <a:cs typeface="Arial" panose="020B0604020202020204" pitchFamily="34" charset="0"/>
            </a:endParaRPr>
          </a:p>
        </p:txBody>
      </p:sp>
      <p:pic>
        <p:nvPicPr>
          <p:cNvPr id="2050" name="Picture 2" descr="rollo del GÃ©nesis">
            <a:extLst>
              <a:ext uri="{FF2B5EF4-FFF2-40B4-BE49-F238E27FC236}">
                <a16:creationId xmlns:a16="http://schemas.microsoft.com/office/drawing/2014/main" id="{B3ADE6A0-66A7-4C52-96BB-E212E3B0A2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62" t="1732" r="3231" b="17786"/>
          <a:stretch/>
        </p:blipFill>
        <p:spPr bwMode="auto">
          <a:xfrm>
            <a:off x="3795558" y="1333305"/>
            <a:ext cx="5058249" cy="3318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A42AEED-1AD4-45B4-9122-35165D44C49B}"/>
              </a:ext>
            </a:extLst>
          </p:cNvPr>
          <p:cNvSpPr/>
          <p:nvPr/>
        </p:nvSpPr>
        <p:spPr>
          <a:xfrm>
            <a:off x="1275471" y="4878364"/>
            <a:ext cx="93597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If you were in charge of compiling all of these scrolls into one book, how would you organize them?</a:t>
            </a:r>
          </a:p>
        </p:txBody>
      </p:sp>
    </p:spTree>
    <p:extLst>
      <p:ext uri="{BB962C8B-B14F-4D97-AF65-F5344CB8AC3E}">
        <p14:creationId xmlns:p14="http://schemas.microsoft.com/office/powerpoint/2010/main" val="1801663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sp>
        <p:nvSpPr>
          <p:cNvPr id="5" name="Rectangle: Rounded Corners 4">
            <a:extLst>
              <a:ext uri="{FF2B5EF4-FFF2-40B4-BE49-F238E27FC236}">
                <a16:creationId xmlns:a16="http://schemas.microsoft.com/office/drawing/2014/main" id="{574C4817-3212-48DD-AA5D-B80740F39588}"/>
              </a:ext>
            </a:extLst>
          </p:cNvPr>
          <p:cNvSpPr/>
          <p:nvPr/>
        </p:nvSpPr>
        <p:spPr>
          <a:xfrm>
            <a:off x="1625600" y="2423886"/>
            <a:ext cx="8781143" cy="2162628"/>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E136D21-9997-44DD-979E-9BF62BFC5E05}"/>
              </a:ext>
            </a:extLst>
          </p:cNvPr>
          <p:cNvGraphicFramePr>
            <a:graphicFrameLocks noGrp="1"/>
          </p:cNvGraphicFramePr>
          <p:nvPr>
            <p:extLst>
              <p:ext uri="{D42A27DB-BD31-4B8C-83A1-F6EECF244321}">
                <p14:modId xmlns:p14="http://schemas.microsoft.com/office/powerpoint/2010/main" val="2388780502"/>
              </p:ext>
            </p:extLst>
          </p:nvPr>
        </p:nvGraphicFramePr>
        <p:xfrm>
          <a:off x="2082800" y="2781300"/>
          <a:ext cx="8026400" cy="1295400"/>
        </p:xfrm>
        <a:graphic>
          <a:graphicData uri="http://schemas.openxmlformats.org/drawingml/2006/table">
            <a:tbl>
              <a:tblPr/>
              <a:tblGrid>
                <a:gridCol w="2006600">
                  <a:extLst>
                    <a:ext uri="{9D8B030D-6E8A-4147-A177-3AD203B41FA5}">
                      <a16:colId xmlns:a16="http://schemas.microsoft.com/office/drawing/2014/main" val="4282277179"/>
                    </a:ext>
                  </a:extLst>
                </a:gridCol>
                <a:gridCol w="2006600">
                  <a:extLst>
                    <a:ext uri="{9D8B030D-6E8A-4147-A177-3AD203B41FA5}">
                      <a16:colId xmlns:a16="http://schemas.microsoft.com/office/drawing/2014/main" val="3761305544"/>
                    </a:ext>
                  </a:extLst>
                </a:gridCol>
                <a:gridCol w="2006600">
                  <a:extLst>
                    <a:ext uri="{9D8B030D-6E8A-4147-A177-3AD203B41FA5}">
                      <a16:colId xmlns:a16="http://schemas.microsoft.com/office/drawing/2014/main" val="395134191"/>
                    </a:ext>
                  </a:extLst>
                </a:gridCol>
                <a:gridCol w="2006600">
                  <a:extLst>
                    <a:ext uri="{9D8B030D-6E8A-4147-A177-3AD203B41FA5}">
                      <a16:colId xmlns:a16="http://schemas.microsoft.com/office/drawing/2014/main" val="879794559"/>
                    </a:ext>
                  </a:extLst>
                </a:gridCol>
              </a:tblGrid>
              <a:tr h="0">
                <a:tc>
                  <a:txBody>
                    <a:bodyPr/>
                    <a:lstStyle/>
                    <a:p>
                      <a:pPr fontAlgn="base"/>
                      <a:r>
                        <a:rPr lang="en-US" sz="2000" b="1">
                          <a:solidFill>
                            <a:schemeClr val="bg1"/>
                          </a:solidFill>
                          <a:effectLst/>
                          <a:latin typeface="Arial" panose="020B0604020202020204" pitchFamily="34" charset="0"/>
                          <a:cs typeface="Arial" panose="020B0604020202020204" pitchFamily="34" charset="0"/>
                        </a:rPr>
                        <a:t>The Law</a:t>
                      </a:r>
                    </a:p>
                  </a:txBody>
                  <a:tcPr marL="95250" marR="95250" marT="95250" marB="95250" anchor="ctr">
                    <a:lnL>
                      <a:noFill/>
                    </a:lnL>
                    <a:lnR>
                      <a:noFill/>
                    </a:lnR>
                    <a:lnT>
                      <a:noFill/>
                    </a:lnT>
                    <a:lnB>
                      <a:noFill/>
                    </a:lnB>
                  </a:tcPr>
                </a:tc>
                <a:tc>
                  <a:txBody>
                    <a:bodyPr/>
                    <a:lstStyle/>
                    <a:p>
                      <a:pPr fontAlgn="base"/>
                      <a:r>
                        <a:rPr lang="en-US" sz="2000" b="1">
                          <a:solidFill>
                            <a:schemeClr val="bg1"/>
                          </a:solidFill>
                          <a:effectLst/>
                          <a:latin typeface="Arial" panose="020B0604020202020204" pitchFamily="34" charset="0"/>
                          <a:cs typeface="Arial" panose="020B0604020202020204" pitchFamily="34" charset="0"/>
                        </a:rPr>
                        <a:t>The History</a:t>
                      </a:r>
                    </a:p>
                  </a:txBody>
                  <a:tcPr marL="95250" marR="95250" marT="95250" marB="95250" anchor="ctr">
                    <a:lnL>
                      <a:noFill/>
                    </a:lnL>
                    <a:lnR>
                      <a:noFill/>
                    </a:lnR>
                    <a:lnT>
                      <a:noFill/>
                    </a:lnT>
                    <a:lnB>
                      <a:noFill/>
                    </a:lnB>
                  </a:tcPr>
                </a:tc>
                <a:tc>
                  <a:txBody>
                    <a:bodyPr/>
                    <a:lstStyle/>
                    <a:p>
                      <a:pPr fontAlgn="base"/>
                      <a:r>
                        <a:rPr lang="en-US" sz="2000" b="1">
                          <a:solidFill>
                            <a:schemeClr val="bg1"/>
                          </a:solidFill>
                          <a:effectLst/>
                          <a:latin typeface="Arial" panose="020B0604020202020204" pitchFamily="34" charset="0"/>
                          <a:cs typeface="Arial" panose="020B0604020202020204" pitchFamily="34" charset="0"/>
                        </a:rPr>
                        <a:t>The Poetry</a:t>
                      </a:r>
                    </a:p>
                  </a:txBody>
                  <a:tcPr marL="95250" marR="95250" marT="95250" marB="95250" anchor="ctr">
                    <a:lnL>
                      <a:noFill/>
                    </a:lnL>
                    <a:lnR>
                      <a:noFill/>
                    </a:lnR>
                    <a:lnT>
                      <a:noFill/>
                    </a:lnT>
                    <a:lnB>
                      <a:noFill/>
                    </a:lnB>
                  </a:tcPr>
                </a:tc>
                <a:tc>
                  <a:txBody>
                    <a:bodyPr/>
                    <a:lstStyle/>
                    <a:p>
                      <a:pPr fontAlgn="base"/>
                      <a:r>
                        <a:rPr lang="en-US" sz="2000" b="1">
                          <a:solidFill>
                            <a:schemeClr val="bg1"/>
                          </a:solidFill>
                          <a:effectLst/>
                          <a:latin typeface="Arial" panose="020B0604020202020204" pitchFamily="34" charset="0"/>
                          <a:cs typeface="Arial" panose="020B0604020202020204" pitchFamily="34" charset="0"/>
                        </a:rPr>
                        <a:t>The Prophets</a:t>
                      </a:r>
                    </a:p>
                  </a:txBody>
                  <a:tcPr marL="95250" marR="95250" marT="95250" marB="95250" anchor="ctr">
                    <a:lnL>
                      <a:noFill/>
                    </a:lnL>
                    <a:lnR>
                      <a:noFill/>
                    </a:lnR>
                    <a:lnT>
                      <a:noFill/>
                    </a:lnT>
                    <a:lnB>
                      <a:noFill/>
                    </a:lnB>
                  </a:tcPr>
                </a:tc>
                <a:extLst>
                  <a:ext uri="{0D108BD9-81ED-4DB2-BD59-A6C34878D82A}">
                    <a16:rowId xmlns:a16="http://schemas.microsoft.com/office/drawing/2014/main" val="2046053545"/>
                  </a:ext>
                </a:extLst>
              </a:tr>
              <a:tr h="0">
                <a:tc>
                  <a:txBody>
                    <a:bodyPr/>
                    <a:lstStyle/>
                    <a:p>
                      <a:pPr fontAlgn="base"/>
                      <a:r>
                        <a:rPr lang="en-US" sz="2000" b="1">
                          <a:solidFill>
                            <a:schemeClr val="bg1"/>
                          </a:solidFill>
                          <a:effectLst/>
                          <a:latin typeface="Arial" panose="020B0604020202020204" pitchFamily="34" charset="0"/>
                          <a:cs typeface="Arial" panose="020B0604020202020204" pitchFamily="34" charset="0"/>
                        </a:rPr>
                        <a:t>(Genesis–Deuteronomy)</a:t>
                      </a:r>
                    </a:p>
                  </a:txBody>
                  <a:tcPr marL="95250" marR="95250" marT="95250" marB="95250" anchor="ctr">
                    <a:lnL>
                      <a:noFill/>
                    </a:lnL>
                    <a:lnR>
                      <a:noFill/>
                    </a:lnR>
                    <a:lnT>
                      <a:noFill/>
                    </a:lnT>
                    <a:lnB>
                      <a:noFill/>
                    </a:lnB>
                  </a:tcPr>
                </a:tc>
                <a:tc>
                  <a:txBody>
                    <a:bodyPr/>
                    <a:lstStyle/>
                    <a:p>
                      <a:pPr fontAlgn="base"/>
                      <a:r>
                        <a:rPr lang="en-US" sz="2000" b="1" dirty="0">
                          <a:solidFill>
                            <a:schemeClr val="bg1"/>
                          </a:solidFill>
                          <a:effectLst/>
                          <a:latin typeface="Arial" panose="020B0604020202020204" pitchFamily="34" charset="0"/>
                          <a:cs typeface="Arial" panose="020B0604020202020204" pitchFamily="34" charset="0"/>
                        </a:rPr>
                        <a:t>(Joshua–Esther)</a:t>
                      </a:r>
                    </a:p>
                  </a:txBody>
                  <a:tcPr marL="95250" marR="95250" marT="95250" marB="95250" anchor="ctr">
                    <a:lnL>
                      <a:noFill/>
                    </a:lnL>
                    <a:lnR>
                      <a:noFill/>
                    </a:lnR>
                    <a:lnT>
                      <a:noFill/>
                    </a:lnT>
                    <a:lnB>
                      <a:noFill/>
                    </a:lnB>
                  </a:tcPr>
                </a:tc>
                <a:tc>
                  <a:txBody>
                    <a:bodyPr/>
                    <a:lstStyle/>
                    <a:p>
                      <a:pPr fontAlgn="base"/>
                      <a:r>
                        <a:rPr lang="en-US" sz="2000" b="1">
                          <a:solidFill>
                            <a:schemeClr val="bg1"/>
                          </a:solidFill>
                          <a:effectLst/>
                          <a:latin typeface="Arial" panose="020B0604020202020204" pitchFamily="34" charset="0"/>
                          <a:cs typeface="Arial" panose="020B0604020202020204" pitchFamily="34" charset="0"/>
                        </a:rPr>
                        <a:t>(Job–Song of Solomon)</a:t>
                      </a:r>
                    </a:p>
                  </a:txBody>
                  <a:tcPr marL="95250" marR="95250" marT="95250" marB="95250" anchor="ctr">
                    <a:lnL>
                      <a:noFill/>
                    </a:lnL>
                    <a:lnR>
                      <a:noFill/>
                    </a:lnR>
                    <a:lnT>
                      <a:noFill/>
                    </a:lnT>
                    <a:lnB>
                      <a:noFill/>
                    </a:lnB>
                  </a:tcPr>
                </a:tc>
                <a:tc>
                  <a:txBody>
                    <a:bodyPr/>
                    <a:lstStyle/>
                    <a:p>
                      <a:pPr fontAlgn="base"/>
                      <a:r>
                        <a:rPr lang="en-US" sz="2000" b="1" dirty="0">
                          <a:solidFill>
                            <a:schemeClr val="bg1"/>
                          </a:solidFill>
                          <a:effectLst/>
                          <a:latin typeface="Arial" panose="020B0604020202020204" pitchFamily="34" charset="0"/>
                          <a:cs typeface="Arial" panose="020B0604020202020204" pitchFamily="34" charset="0"/>
                        </a:rPr>
                        <a:t>(Isaiah–Malachi)</a:t>
                      </a:r>
                    </a:p>
                  </a:txBody>
                  <a:tcPr marL="95250" marR="95250" marT="95250" marB="95250" anchor="ctr">
                    <a:lnL>
                      <a:noFill/>
                    </a:lnL>
                    <a:lnR>
                      <a:noFill/>
                    </a:lnR>
                    <a:lnT>
                      <a:noFill/>
                    </a:lnT>
                    <a:lnB>
                      <a:noFill/>
                    </a:lnB>
                  </a:tcPr>
                </a:tc>
                <a:extLst>
                  <a:ext uri="{0D108BD9-81ED-4DB2-BD59-A6C34878D82A}">
                    <a16:rowId xmlns:a16="http://schemas.microsoft.com/office/drawing/2014/main" val="1306062909"/>
                  </a:ext>
                </a:extLst>
              </a:tr>
            </a:tbl>
          </a:graphicData>
        </a:graphic>
      </p:graphicFrame>
    </p:spTree>
    <p:extLst>
      <p:ext uri="{BB962C8B-B14F-4D97-AF65-F5344CB8AC3E}">
        <p14:creationId xmlns:p14="http://schemas.microsoft.com/office/powerpoint/2010/main" val="423466989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sp>
        <p:nvSpPr>
          <p:cNvPr id="2" name="Rectangle 1">
            <a:extLst>
              <a:ext uri="{FF2B5EF4-FFF2-40B4-BE49-F238E27FC236}">
                <a16:creationId xmlns:a16="http://schemas.microsoft.com/office/drawing/2014/main" id="{670D8ADA-3223-4FB4-A731-E34AE145E75A}"/>
              </a:ext>
            </a:extLst>
          </p:cNvPr>
          <p:cNvSpPr/>
          <p:nvPr/>
        </p:nvSpPr>
        <p:spPr>
          <a:xfrm>
            <a:off x="1223475" y="3910764"/>
            <a:ext cx="9745050" cy="1015663"/>
          </a:xfrm>
          <a:prstGeom prst="rect">
            <a:avLst/>
          </a:prstGeom>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We believe the Bible to be the word of God as far as it is translated correctly; we also believe the Book of Mormon to be the word of God.</a:t>
            </a:r>
          </a:p>
          <a:p>
            <a:pPr algn="ctr"/>
            <a:r>
              <a:rPr lang="en-US" sz="2000" b="1" i="1" dirty="0">
                <a:solidFill>
                  <a:schemeClr val="bg1"/>
                </a:solidFill>
                <a:latin typeface="Arial" panose="020B0604020202020204" pitchFamily="34" charset="0"/>
                <a:cs typeface="Arial" panose="020B0604020202020204" pitchFamily="34" charset="0"/>
              </a:rPr>
              <a:t>Articles of Faith 1:8</a:t>
            </a:r>
          </a:p>
        </p:txBody>
      </p:sp>
      <p:sp>
        <p:nvSpPr>
          <p:cNvPr id="5" name="Rectangle 4">
            <a:extLst>
              <a:ext uri="{FF2B5EF4-FFF2-40B4-BE49-F238E27FC236}">
                <a16:creationId xmlns:a16="http://schemas.microsoft.com/office/drawing/2014/main" id="{A649294F-DE37-4FF7-A2CE-51A8465B7883}"/>
              </a:ext>
            </a:extLst>
          </p:cNvPr>
          <p:cNvSpPr/>
          <p:nvPr/>
        </p:nvSpPr>
        <p:spPr>
          <a:xfrm>
            <a:off x="1623391" y="1152939"/>
            <a:ext cx="8945218" cy="1938992"/>
          </a:xfrm>
          <a:prstGeom prst="rect">
            <a:avLst/>
          </a:prstGeom>
        </p:spPr>
        <p:txBody>
          <a:bodyPr wrap="square">
            <a:spAutoFit/>
          </a:bodyPr>
          <a:lstStyle/>
          <a:p>
            <a:pPr algn="ct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“Joseph Smith taught that ‘many important points touching the salvation of men, had been taken from the Bible, or lost before it was compiled.’ He also said that the Bible was correct as ‘it came from the pen of the original writers,’ but that ‘ignorant translators, careless transcribers, or designing and corrupt priests have committed many errors.’ (</a:t>
            </a:r>
            <a:r>
              <a:rPr lang="en-US" sz="20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History of the Church, </a:t>
            </a: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1:245; 6:57.)” (Bible Dictionary, “Bible”).</a:t>
            </a:r>
          </a:p>
        </p:txBody>
      </p:sp>
    </p:spTree>
    <p:extLst>
      <p:ext uri="{BB962C8B-B14F-4D97-AF65-F5344CB8AC3E}">
        <p14:creationId xmlns:p14="http://schemas.microsoft.com/office/powerpoint/2010/main" val="1263946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5</a:t>
            </a:r>
          </a:p>
        </p:txBody>
      </p:sp>
      <p:sp>
        <p:nvSpPr>
          <p:cNvPr id="4" name="Rectangle 3">
            <a:extLst>
              <a:ext uri="{FF2B5EF4-FFF2-40B4-BE49-F238E27FC236}">
                <a16:creationId xmlns:a16="http://schemas.microsoft.com/office/drawing/2014/main" id="{AEB97B30-A4E4-4D09-9106-1884A4F09AF3}"/>
              </a:ext>
            </a:extLst>
          </p:cNvPr>
          <p:cNvSpPr/>
          <p:nvPr/>
        </p:nvSpPr>
        <p:spPr>
          <a:xfrm>
            <a:off x="2681035" y="2534070"/>
            <a:ext cx="7311105" cy="21633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E5AC8240-5847-41E6-AAB4-5C600019C4B7}"/>
              </a:ext>
            </a:extLst>
          </p:cNvPr>
          <p:cNvSpPr/>
          <p:nvPr/>
        </p:nvSpPr>
        <p:spPr>
          <a:xfrm>
            <a:off x="3962400" y="2637183"/>
            <a:ext cx="6029739" cy="2031325"/>
          </a:xfrm>
          <a:prstGeom prst="rect">
            <a:avLst/>
          </a:prstGeom>
        </p:spPr>
        <p:txBody>
          <a:bodyPr wrap="square">
            <a:spAutoFit/>
          </a:bodyPr>
          <a:lstStyle/>
          <a:p>
            <a:pPr algn="just" fontAlgn="base"/>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“Without the Bible, we would not know of His Church then, nor would we have the fulness of His gospel now. …</a:t>
            </a:r>
          </a:p>
          <a:p>
            <a:pPr algn="just" fontAlgn="base"/>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…Do not discount or devalue the Holy Bible. It is the sacred, holy record of the Lord’s life … [and] the bedrock of all Christianity”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 Russell Ballard, “The Miracle of the Holy Bible,”81, 82</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descr="Ãlder M. Russell Ballard">
            <a:extLst>
              <a:ext uri="{FF2B5EF4-FFF2-40B4-BE49-F238E27FC236}">
                <a16:creationId xmlns:a16="http://schemas.microsoft.com/office/drawing/2014/main" id="{EBA66D09-2833-4768-8E76-3B09437C7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207" y="2730159"/>
            <a:ext cx="1166192" cy="15510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2EBC485-7423-4AEF-9235-CA245D789DBD}"/>
              </a:ext>
            </a:extLst>
          </p:cNvPr>
          <p:cNvSpPr/>
          <p:nvPr/>
        </p:nvSpPr>
        <p:spPr>
          <a:xfrm>
            <a:off x="2681035" y="4266520"/>
            <a:ext cx="1396536"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M. Russell Ballard</a:t>
            </a:r>
            <a:endParaRPr lang="en-US" sz="1100" b="1" dirty="0"/>
          </a:p>
        </p:txBody>
      </p:sp>
    </p:spTree>
    <p:extLst>
      <p:ext uri="{BB962C8B-B14F-4D97-AF65-F5344CB8AC3E}">
        <p14:creationId xmlns:p14="http://schemas.microsoft.com/office/powerpoint/2010/main" val="3559264456"/>
      </p:ext>
    </p:extLst>
  </p:cSld>
  <p:clrMapOvr>
    <a:masterClrMapping/>
  </p:clrMapOvr>
  <p:transition spd="slow">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308</Words>
  <Application>Microsoft Office PowerPoint</Application>
  <PresentationFormat>Widescreen</PresentationFormat>
  <Paragraphs>46</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Bahnschrift SemiBold SemiConden</vt:lpstr>
      <vt:lpstr>Calibri</vt:lpstr>
      <vt:lpstr>Ebrima</vt:lpstr>
      <vt:lpstr>Palatino Linotype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3448</cp:revision>
  <dcterms:created xsi:type="dcterms:W3CDTF">2018-08-29T04:26:39Z</dcterms:created>
  <dcterms:modified xsi:type="dcterms:W3CDTF">2019-02-19T17:37:44Z</dcterms:modified>
</cp:coreProperties>
</file>