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3" r:id="rId16"/>
    <p:sldId id="392" r:id="rId17"/>
    <p:sldId id="3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FF6600"/>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E7287269-AF00-46C5-80DB-8BA8AB2241D1}"/>
              </a:ext>
            </a:extLst>
          </p:cNvPr>
          <p:cNvSpPr/>
          <p:nvPr/>
        </p:nvSpPr>
        <p:spPr>
          <a:xfrm>
            <a:off x="2384887" y="2890391"/>
            <a:ext cx="7422225" cy="1077218"/>
          </a:xfrm>
          <a:prstGeom prst="rect">
            <a:avLst/>
          </a:prstGeom>
        </p:spPr>
        <p:txBody>
          <a:bodyPr wrap="none">
            <a:spAutoFit/>
          </a:bodyPr>
          <a:lstStyle/>
          <a:p>
            <a:pPr algn="ctr" fontAlgn="base"/>
            <a:r>
              <a:rPr lang="en-US" sz="3200" b="1" dirty="0">
                <a:solidFill>
                  <a:schemeClr val="bg1"/>
                </a:solidFill>
                <a:latin typeface="Arial" panose="020B0604020202020204" pitchFamily="34" charset="0"/>
                <a:cs typeface="Arial" panose="020B0604020202020204" pitchFamily="34" charset="0"/>
              </a:rPr>
              <a:t>“Joseph sends his brothers home to </a:t>
            </a:r>
          </a:p>
          <a:p>
            <a:pPr algn="ctr" fontAlgn="base"/>
            <a:r>
              <a:rPr lang="en-US" sz="3200" b="1" dirty="0">
                <a:solidFill>
                  <a:schemeClr val="bg1"/>
                </a:solidFill>
                <a:latin typeface="Arial" panose="020B0604020202020204" pitchFamily="34" charset="0"/>
                <a:cs typeface="Arial" panose="020B0604020202020204" pitchFamily="34" charset="0"/>
              </a:rPr>
              <a:t>retrieve Benjamin”</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28A37D1-2B6F-424E-91AD-B3CD11AF72AC}"/>
              </a:ext>
            </a:extLst>
          </p:cNvPr>
          <p:cNvSpPr/>
          <p:nvPr/>
        </p:nvSpPr>
        <p:spPr>
          <a:xfrm>
            <a:off x="1096967" y="783607"/>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42:21-38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064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AB655-312F-4CA7-A47E-185986DA7AE0}"/>
              </a:ext>
            </a:extLst>
          </p:cNvPr>
          <p:cNvSpPr/>
          <p:nvPr/>
        </p:nvSpPr>
        <p:spPr>
          <a:xfrm>
            <a:off x="1189730" y="1667034"/>
            <a:ext cx="2069797" cy="849654"/>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BF698C8-B2D1-472E-8201-D52D94905D02}"/>
              </a:ext>
            </a:extLst>
          </p:cNvPr>
          <p:cNvSpPr/>
          <p:nvPr/>
        </p:nvSpPr>
        <p:spPr>
          <a:xfrm>
            <a:off x="1189730" y="2052595"/>
            <a:ext cx="9319241" cy="1976012"/>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5ABCAB37-C7E9-405D-8B9F-4519E07CD5DA}"/>
              </a:ext>
            </a:extLst>
          </p:cNvPr>
          <p:cNvSpPr/>
          <p:nvPr/>
        </p:nvSpPr>
        <p:spPr>
          <a:xfrm>
            <a:off x="1086678" y="986783"/>
            <a:ext cx="9554818" cy="646331"/>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Do you think feeling guilty is good or bad? What is the purpose of guilt? When might feeling guilt be a blessing?</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89A03A5-E6C6-41E4-9799-706220E61A80}"/>
              </a:ext>
            </a:extLst>
          </p:cNvPr>
          <p:cNvSpPr/>
          <p:nvPr/>
        </p:nvSpPr>
        <p:spPr>
          <a:xfrm>
            <a:off x="1275873" y="2047228"/>
            <a:ext cx="9233098"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 And they said one to another, We are verily guilty concerning our brother, in that we saw the anguish of his soul, when he besought us, and we would not hear; therefore is this distress come upon us.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Reuben answered them, saying, Spake I not unto you, saying, Do not sin against the child; and ye would not hear? therefore, behold, also his blood is required.</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they knew not that Joseph understood them; for he spake unto them by an interpreter.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0A67405-6BB8-4286-AF47-4F94C0488072}"/>
              </a:ext>
            </a:extLst>
          </p:cNvPr>
          <p:cNvSpPr/>
          <p:nvPr/>
        </p:nvSpPr>
        <p:spPr>
          <a:xfrm>
            <a:off x="1222864" y="171131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42:21-23</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C3519A-2B15-4999-9BCD-70137A33E7FF}"/>
              </a:ext>
            </a:extLst>
          </p:cNvPr>
          <p:cNvSpPr/>
          <p:nvPr/>
        </p:nvSpPr>
        <p:spPr>
          <a:xfrm>
            <a:off x="1219200" y="4275200"/>
            <a:ext cx="65838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is the brother they were referring to in these verses? </a:t>
            </a:r>
          </a:p>
        </p:txBody>
      </p:sp>
      <p:sp>
        <p:nvSpPr>
          <p:cNvPr id="7" name="Rectangle 6">
            <a:extLst>
              <a:ext uri="{FF2B5EF4-FFF2-40B4-BE49-F238E27FC236}">
                <a16:creationId xmlns:a16="http://schemas.microsoft.com/office/drawing/2014/main" id="{14B90954-764F-4175-A01D-843BE96E4CCD}"/>
              </a:ext>
            </a:extLst>
          </p:cNvPr>
          <p:cNvSpPr/>
          <p:nvPr/>
        </p:nvSpPr>
        <p:spPr>
          <a:xfrm>
            <a:off x="1219199" y="4674938"/>
            <a:ext cx="9289773"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in verses 21-23 that Joseph’s brothers were still suffering for what they had done more than 20 years previously when they sold Joseph into slavery and then lied to their father about it?</a:t>
            </a:r>
          </a:p>
        </p:txBody>
      </p:sp>
      <p:sp>
        <p:nvSpPr>
          <p:cNvPr id="8" name="Rectangle 7">
            <a:extLst>
              <a:ext uri="{FF2B5EF4-FFF2-40B4-BE49-F238E27FC236}">
                <a16:creationId xmlns:a16="http://schemas.microsoft.com/office/drawing/2014/main" id="{956E0C15-9FF4-4A18-A566-5C0079253281}"/>
              </a:ext>
            </a:extLst>
          </p:cNvPr>
          <p:cNvSpPr/>
          <p:nvPr/>
        </p:nvSpPr>
        <p:spPr>
          <a:xfrm>
            <a:off x="1219199" y="5598268"/>
            <a:ext cx="92897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Joseph’s brothers would have felt guilt about what they had done to Joseph so many years earlier? </a:t>
            </a:r>
          </a:p>
        </p:txBody>
      </p:sp>
    </p:spTree>
    <p:extLst>
      <p:ext uri="{BB962C8B-B14F-4D97-AF65-F5344CB8AC3E}">
        <p14:creationId xmlns:p14="http://schemas.microsoft.com/office/powerpoint/2010/main" val="87234370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8)">
                                      <p:cBhvr>
                                        <p:cTn id="26" dur="125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60A234-10B3-474C-8429-14E14F6A4F61}"/>
              </a:ext>
            </a:extLst>
          </p:cNvPr>
          <p:cNvSpPr/>
          <p:nvPr/>
        </p:nvSpPr>
        <p:spPr>
          <a:xfrm>
            <a:off x="4675957" y="1657750"/>
            <a:ext cx="39036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purposes of guilt?</a:t>
            </a:r>
          </a:p>
        </p:txBody>
      </p:sp>
      <p:sp>
        <p:nvSpPr>
          <p:cNvPr id="4" name="Rectangle: Rounded Corners 3">
            <a:extLst>
              <a:ext uri="{FF2B5EF4-FFF2-40B4-BE49-F238E27FC236}">
                <a16:creationId xmlns:a16="http://schemas.microsoft.com/office/drawing/2014/main" id="{73E5A40B-1A2C-4047-939E-3B3E4179C153}"/>
              </a:ext>
            </a:extLst>
          </p:cNvPr>
          <p:cNvSpPr/>
          <p:nvPr/>
        </p:nvSpPr>
        <p:spPr>
          <a:xfrm>
            <a:off x="2014330" y="779683"/>
            <a:ext cx="7830378" cy="240156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BADCDC02-B12C-4D5A-8C8B-EB8E4265C0B5}"/>
              </a:ext>
            </a:extLst>
          </p:cNvPr>
          <p:cNvSpPr/>
          <p:nvPr/>
        </p:nvSpPr>
        <p:spPr>
          <a:xfrm>
            <a:off x="3419061" y="872920"/>
            <a:ext cx="6425647" cy="2308324"/>
          </a:xfrm>
          <a:prstGeom prst="rect">
            <a:avLst/>
          </a:prstGeom>
        </p:spPr>
        <p:txBody>
          <a:bodyPr wrap="square">
            <a:spAutoFit/>
          </a:bodyPr>
          <a:lstStyle/>
          <a:p>
            <a:pPr algn="just"/>
            <a:r>
              <a:rPr lang="en-US" dirty="0">
                <a:solidFill>
                  <a:schemeClr val="bg1"/>
                </a:solidFill>
                <a:latin typeface="Open Sans"/>
              </a:rPr>
              <a:t>“All of us have experienced the pain associated with a physical injury or wound. When we are in pain, we typically seek relief and are grateful for the medication and treatments that help to alleviate our suffering. Consider sin as a spiritual wound that causes guilt. … Guilt is to our spirit what pain is to our body—a warning of danger and a protection from additional damage” (David A. Bednar, “We Believe in Being Chaste,”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May 2013, 44).</a:t>
            </a:r>
            <a:endParaRPr lang="en-US" dirty="0">
              <a:solidFill>
                <a:schemeClr val="bg1"/>
              </a:solidFill>
            </a:endParaRPr>
          </a:p>
        </p:txBody>
      </p:sp>
      <p:pic>
        <p:nvPicPr>
          <p:cNvPr id="1026" name="Picture 2" descr="David A. Bednar">
            <a:extLst>
              <a:ext uri="{FF2B5EF4-FFF2-40B4-BE49-F238E27FC236}">
                <a16:creationId xmlns:a16="http://schemas.microsoft.com/office/drawing/2014/main" id="{143141BF-9170-45D7-A517-19D8D66A0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65" y="1009236"/>
            <a:ext cx="1256896" cy="1671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A37C86-88CB-4198-9132-794F207A234B}"/>
              </a:ext>
            </a:extLst>
          </p:cNvPr>
          <p:cNvSpPr/>
          <p:nvPr/>
        </p:nvSpPr>
        <p:spPr>
          <a:xfrm>
            <a:off x="2162165" y="2649316"/>
            <a:ext cx="136678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p>
        </p:txBody>
      </p:sp>
      <p:sp>
        <p:nvSpPr>
          <p:cNvPr id="7" name="Rectangle 6">
            <a:extLst>
              <a:ext uri="{FF2B5EF4-FFF2-40B4-BE49-F238E27FC236}">
                <a16:creationId xmlns:a16="http://schemas.microsoft.com/office/drawing/2014/main" id="{322CC562-35F9-46E2-B482-50C82CA31218}"/>
              </a:ext>
            </a:extLst>
          </p:cNvPr>
          <p:cNvSpPr/>
          <p:nvPr/>
        </p:nvSpPr>
        <p:spPr>
          <a:xfrm>
            <a:off x="1871427" y="4136322"/>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guilt protect us from additional damage?</a:t>
            </a:r>
          </a:p>
        </p:txBody>
      </p:sp>
      <p:sp>
        <p:nvSpPr>
          <p:cNvPr id="8" name="Rectangle 7">
            <a:extLst>
              <a:ext uri="{FF2B5EF4-FFF2-40B4-BE49-F238E27FC236}">
                <a16:creationId xmlns:a16="http://schemas.microsoft.com/office/drawing/2014/main" id="{5F1955CA-B506-4810-A820-C5846CEB0536}"/>
              </a:ext>
            </a:extLst>
          </p:cNvPr>
          <p:cNvSpPr/>
          <p:nvPr/>
        </p:nvSpPr>
        <p:spPr>
          <a:xfrm>
            <a:off x="1871427" y="4751061"/>
            <a:ext cx="8044070" cy="369332"/>
          </a:xfrm>
          <a:prstGeom prst="rect">
            <a:avLst/>
          </a:prstGeom>
        </p:spPr>
        <p:txBody>
          <a:bodyPr wrap="squar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Guilt can motivate us to repent, seek forgiveness, and avoid future sin.</a:t>
            </a:r>
          </a:p>
        </p:txBody>
      </p:sp>
    </p:spTree>
    <p:extLst>
      <p:ext uri="{BB962C8B-B14F-4D97-AF65-F5344CB8AC3E}">
        <p14:creationId xmlns:p14="http://schemas.microsoft.com/office/powerpoint/2010/main" val="267940833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16667E-7 1.48148E-6 L -0.2293 0.28217 " pathEditMode="relative" rAng="0" ptsTypes="AA">
                                      <p:cBhvr>
                                        <p:cTn id="6" dur="2000" fill="hold"/>
                                        <p:tgtEl>
                                          <p:spTgt spid="6"/>
                                        </p:tgtEl>
                                        <p:attrNameLst>
                                          <p:attrName>ppt_x</p:attrName>
                                          <p:attrName>ppt_y</p:attrName>
                                        </p:attrNameLst>
                                      </p:cBhvr>
                                      <p:rCtr x="-11471" y="1409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8">
                                            <p:txEl>
                                              <p:pRg st="0" end="0"/>
                                            </p:txEl>
                                          </p:spTgt>
                                        </p:tgtEl>
                                        <p:attrNameLst>
                                          <p:attrName>style.visibility</p:attrName>
                                        </p:attrNameLst>
                                      </p:cBhvr>
                                      <p:to>
                                        <p:strVal val="visible"/>
                                      </p:to>
                                    </p:set>
                                    <p:set>
                                      <p:cBhvr>
                                        <p:cTn id="16" dur="68" fill="hold">
                                          <p:stCondLst>
                                            <p:cond delay="0"/>
                                          </p:stCondLst>
                                        </p:cTn>
                                        <p:tgtEl>
                                          <p:spTgt spid="8">
                                            <p:txEl>
                                              <p:pRg st="0" end="0"/>
                                            </p:txEl>
                                          </p:spTgt>
                                        </p:tgtEl>
                                        <p:attrNameLst>
                                          <p:attrName>style.rotation</p:attrName>
                                        </p:attrNameLst>
                                      </p:cBhvr>
                                      <p:to>
                                        <p:strVal val="-45.0"/>
                                      </p:to>
                                    </p:set>
                                    <p:anim calcmode="lin" valueType="num">
                                      <p:cBhvr>
                                        <p:cTn id="17" dur="68" fill="hold">
                                          <p:stCondLst>
                                            <p:cond delay="68"/>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68"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19" dur="23" decel="50000" autoRev="1" fill="hold">
                                          <p:stCondLst>
                                            <p:cond delay="68"/>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20" fill="hold">
                                          <p:stCondLst>
                                            <p:cond delay="130"/>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3DF3F4-9A9B-4B45-A135-A3CE4BA2B995}"/>
              </a:ext>
            </a:extLst>
          </p:cNvPr>
          <p:cNvSpPr/>
          <p:nvPr/>
        </p:nvSpPr>
        <p:spPr>
          <a:xfrm>
            <a:off x="1762539" y="4381792"/>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promise to all who sincerely repent?</a:t>
            </a:r>
          </a:p>
        </p:txBody>
      </p:sp>
      <p:sp>
        <p:nvSpPr>
          <p:cNvPr id="4" name="Rectangle: Rounded Corners 3">
            <a:extLst>
              <a:ext uri="{FF2B5EF4-FFF2-40B4-BE49-F238E27FC236}">
                <a16:creationId xmlns:a16="http://schemas.microsoft.com/office/drawing/2014/main" id="{B2D3218D-6AF8-4737-BA5D-3B227E9A5BD1}"/>
              </a:ext>
            </a:extLst>
          </p:cNvPr>
          <p:cNvSpPr/>
          <p:nvPr/>
        </p:nvSpPr>
        <p:spPr>
          <a:xfrm>
            <a:off x="2014330" y="779683"/>
            <a:ext cx="7830378" cy="264931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3DE16409-7875-4BD6-930F-F94F5851FDC8}"/>
              </a:ext>
            </a:extLst>
          </p:cNvPr>
          <p:cNvSpPr/>
          <p:nvPr/>
        </p:nvSpPr>
        <p:spPr>
          <a:xfrm>
            <a:off x="3445564" y="843677"/>
            <a:ext cx="6399143"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Savior is often referred to as the Great Physician. … From the Atonement of the Savior flows the soothing salve that can heal our spiritual wounds and remove guilt. However, this salve can only be applied through the principles of faith in the Lord Jesus Christ, repentance, and consistent obedience. The results of sincere repentance are peace of conscience, comfort, and spiritual healing and renewal” (David A. Bednar, “We Believe in Being Chaste,”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2013, 44).</a:t>
            </a:r>
          </a:p>
        </p:txBody>
      </p:sp>
      <p:pic>
        <p:nvPicPr>
          <p:cNvPr id="5" name="Picture 2" descr="David A. Bednar">
            <a:extLst>
              <a:ext uri="{FF2B5EF4-FFF2-40B4-BE49-F238E27FC236}">
                <a16:creationId xmlns:a16="http://schemas.microsoft.com/office/drawing/2014/main" id="{31F94710-CB69-479A-9648-92D94730D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65" y="1009236"/>
            <a:ext cx="1256896" cy="1671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15DC6B4-B68D-4B3C-A136-DE877D9A197A}"/>
              </a:ext>
            </a:extLst>
          </p:cNvPr>
          <p:cNvSpPr/>
          <p:nvPr/>
        </p:nvSpPr>
        <p:spPr>
          <a:xfrm>
            <a:off x="2162165" y="2649316"/>
            <a:ext cx="136678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p>
        </p:txBody>
      </p:sp>
      <p:sp>
        <p:nvSpPr>
          <p:cNvPr id="7" name="Rectangle 6">
            <a:extLst>
              <a:ext uri="{FF2B5EF4-FFF2-40B4-BE49-F238E27FC236}">
                <a16:creationId xmlns:a16="http://schemas.microsoft.com/office/drawing/2014/main" id="{4091C85B-7D47-49BF-9AB5-673B14387712}"/>
              </a:ext>
            </a:extLst>
          </p:cNvPr>
          <p:cNvSpPr/>
          <p:nvPr/>
        </p:nvSpPr>
        <p:spPr>
          <a:xfrm>
            <a:off x="1762539" y="3658553"/>
            <a:ext cx="83488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counsel did Elder Bednar give to those who are suffering guilt because of their sins?</a:t>
            </a:r>
          </a:p>
        </p:txBody>
      </p:sp>
    </p:spTree>
    <p:extLst>
      <p:ext uri="{BB962C8B-B14F-4D97-AF65-F5344CB8AC3E}">
        <p14:creationId xmlns:p14="http://schemas.microsoft.com/office/powerpoint/2010/main" val="18758974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1+#ppt_w/2"/>
                                          </p:val>
                                        </p:tav>
                                        <p:tav tm="100000">
                                          <p:val>
                                            <p:strVal val="#ppt_x"/>
                                          </p:val>
                                        </p:tav>
                                      </p:tavLst>
                                    </p:anim>
                                    <p:anim calcmode="lin" valueType="num">
                                      <p:cBhvr additive="base">
                                        <p:cTn id="15"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08C0DC5D-E4E5-4EC7-857A-E8CE89B29788}"/>
              </a:ext>
            </a:extLst>
          </p:cNvPr>
          <p:cNvSpPr/>
          <p:nvPr/>
        </p:nvSpPr>
        <p:spPr>
          <a:xfrm>
            <a:off x="1309002" y="1144077"/>
            <a:ext cx="909099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turned himself about from them, and wept; and returned to them again, and communed with them, and took from them Simeon, and bound him before their eyes.</a:t>
            </a:r>
          </a:p>
        </p:txBody>
      </p:sp>
      <p:sp>
        <p:nvSpPr>
          <p:cNvPr id="4" name="Rectangle 3">
            <a:extLst>
              <a:ext uri="{FF2B5EF4-FFF2-40B4-BE49-F238E27FC236}">
                <a16:creationId xmlns:a16="http://schemas.microsoft.com/office/drawing/2014/main" id="{8F63E242-0F46-4E03-9543-65FFAE696861}"/>
              </a:ext>
            </a:extLst>
          </p:cNvPr>
          <p:cNvSpPr/>
          <p:nvPr/>
        </p:nvSpPr>
        <p:spPr>
          <a:xfrm>
            <a:off x="1309002" y="854257"/>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42:24</a:t>
            </a:r>
            <a:endParaRPr lang="en-US" b="1" dirty="0">
              <a:solidFill>
                <a:schemeClr val="bg1"/>
              </a:solidFill>
              <a:effectLst/>
              <a:latin typeface="Arial" panose="020B0604020202020204" pitchFamily="34" charset="0"/>
              <a:cs typeface="Arial" panose="020B0604020202020204" pitchFamily="34" charset="0"/>
            </a:endParaRPr>
          </a:p>
        </p:txBody>
      </p:sp>
      <p:pic>
        <p:nvPicPr>
          <p:cNvPr id="7" name="Picture 2" descr="Imagen relacionada">
            <a:extLst>
              <a:ext uri="{FF2B5EF4-FFF2-40B4-BE49-F238E27FC236}">
                <a16:creationId xmlns:a16="http://schemas.microsoft.com/office/drawing/2014/main" id="{02B858E0-D346-417E-9123-0A7E6CA36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271" y="1890588"/>
            <a:ext cx="9090992" cy="424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2475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9290E-EAFA-4C03-BC76-A44D9E19AF69}"/>
              </a:ext>
            </a:extLst>
          </p:cNvPr>
          <p:cNvSpPr/>
          <p:nvPr/>
        </p:nvSpPr>
        <p:spPr>
          <a:xfrm>
            <a:off x="914400" y="775760"/>
            <a:ext cx="2292119" cy="74651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2F0942C-19D1-486D-8DB0-AA30FA7B559E}"/>
              </a:ext>
            </a:extLst>
          </p:cNvPr>
          <p:cNvSpPr/>
          <p:nvPr/>
        </p:nvSpPr>
        <p:spPr>
          <a:xfrm>
            <a:off x="914400" y="1152939"/>
            <a:ext cx="9313315" cy="230832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4" name="Rectangle 3">
            <a:extLst>
              <a:ext uri="{FF2B5EF4-FFF2-40B4-BE49-F238E27FC236}">
                <a16:creationId xmlns:a16="http://schemas.microsoft.com/office/drawing/2014/main" id="{CD271759-55AD-4BF0-93C9-1917B7CEAE89}"/>
              </a:ext>
            </a:extLst>
          </p:cNvPr>
          <p:cNvSpPr/>
          <p:nvPr/>
        </p:nvSpPr>
        <p:spPr>
          <a:xfrm>
            <a:off x="1136723" y="1152939"/>
            <a:ext cx="909099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And Jacob their father said unto them, Me have ye bereaved of my children: Joseph is not, and Simeon is not, and ye will take Benjamin away: all these things are against me.</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Reuben spake unto his father, saying, Slay my two sons, if I bring him not to thee: deliver him into my hand, and I will bring him to thee again.</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he said, My son shall not go down with you; for his brother is dead, and he is left alone: if mischief befall him by the way in the which ye go, then shall ye bring down my gray hairs with sorrow to the grave.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F4EB70F-8A26-4466-A513-013F740C147A}"/>
              </a:ext>
            </a:extLst>
          </p:cNvPr>
          <p:cNvSpPr/>
          <p:nvPr/>
        </p:nvSpPr>
        <p:spPr>
          <a:xfrm>
            <a:off x="1110218" y="797197"/>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42:36-38</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8625285-09FE-456F-947B-F92F2B2F325D}"/>
              </a:ext>
            </a:extLst>
          </p:cNvPr>
          <p:cNvSpPr/>
          <p:nvPr/>
        </p:nvSpPr>
        <p:spPr>
          <a:xfrm>
            <a:off x="1136722" y="3838442"/>
            <a:ext cx="74639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Jacob was reluctant to send Benjamin to Egypt? </a:t>
            </a:r>
          </a:p>
        </p:txBody>
      </p:sp>
    </p:spTree>
    <p:extLst>
      <p:ext uri="{BB962C8B-B14F-4D97-AF65-F5344CB8AC3E}">
        <p14:creationId xmlns:p14="http://schemas.microsoft.com/office/powerpoint/2010/main" val="40525484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16CCC93B-F25B-46CC-942F-7448297DCD35}"/>
              </a:ext>
            </a:extLst>
          </p:cNvPr>
          <p:cNvSpPr/>
          <p:nvPr/>
        </p:nvSpPr>
        <p:spPr>
          <a:xfrm>
            <a:off x="1524000" y="2705725"/>
            <a:ext cx="9144000" cy="1323439"/>
          </a:xfrm>
          <a:prstGeom prst="rect">
            <a:avLst/>
          </a:prstGeom>
        </p:spPr>
        <p:txBody>
          <a:bodyPr wrap="square">
            <a:spAutoFit/>
          </a:bodyPr>
          <a:lstStyle/>
          <a:p>
            <a:pPr algn="ctr" fontAlgn="base"/>
            <a:r>
              <a:rPr lang="en-US" sz="4000" b="1" dirty="0">
                <a:solidFill>
                  <a:schemeClr val="bg1"/>
                </a:solidFill>
                <a:latin typeface="Arial" panose="020B0604020202020204" pitchFamily="34" charset="0"/>
                <a:cs typeface="Arial" panose="020B0604020202020204" pitchFamily="34" charset="0"/>
              </a:rPr>
              <a:t>“Jacob’s sons return to Egypt with Benjamin and dine with Joseph”</a:t>
            </a:r>
            <a:endParaRPr lang="en-US" sz="44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304E21B-35AE-4942-B8E4-37FC9B40ED0F}"/>
              </a:ext>
            </a:extLst>
          </p:cNvPr>
          <p:cNvSpPr/>
          <p:nvPr/>
        </p:nvSpPr>
        <p:spPr>
          <a:xfrm>
            <a:off x="1136722" y="850205"/>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43</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460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1921B-0132-4A8A-A760-75E5FBF839BC}"/>
              </a:ext>
            </a:extLst>
          </p:cNvPr>
          <p:cNvSpPr/>
          <p:nvPr/>
        </p:nvSpPr>
        <p:spPr>
          <a:xfrm>
            <a:off x="914400" y="850205"/>
            <a:ext cx="2292119" cy="125689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90D25CC-46F0-4C4F-8C42-716DE87618C1}"/>
              </a:ext>
            </a:extLst>
          </p:cNvPr>
          <p:cNvSpPr/>
          <p:nvPr/>
        </p:nvSpPr>
        <p:spPr>
          <a:xfrm>
            <a:off x="901148" y="1219537"/>
            <a:ext cx="9872870" cy="502713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756AC77E-8FA0-4C32-83D6-B4F30C8CAAE1}"/>
              </a:ext>
            </a:extLst>
          </p:cNvPr>
          <p:cNvSpPr/>
          <p:nvPr/>
        </p:nvSpPr>
        <p:spPr>
          <a:xfrm>
            <a:off x="1123470" y="1458413"/>
            <a:ext cx="9594573" cy="452431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 And when Joseph came home, they brought him the present which was in their hand into the house, and bowed themselves to him to the earth.</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he asked them of their welfare, and said, Is your father well, the old man of whom ye spake? Is he yet alive?</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they answered, Thy servant our father is in good health, he is yet alive. And they bowed down their heads, and made obeisance.</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he lifted up his eyes, and saw his brother Benjamin, his mother’s son, and said, Is this your younger brother, of whom ye spake unto me? And he said, God be gracious unto thee, my son.</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And Joseph made haste; for his bowels did yearn upon his brother: and he sought where to weep; and he entered into his chamber, and wept there.</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And he washed his face, and went out, and refrained himself, and said, Set on bread.</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they set on for him by himself, and for them by themselves, and for the Egyptians, which did eat with him, by themselves: because the Egyptians might not eat bread with the Hebrews; for that is an abomination unto the Egyptians.</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they sat before him, the firstborn according to his birthright, and the youngest according to his youth: and the men marvelled one at another.</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he took and sent messes unto them from before him: but Benjamin’s mess was five times so much as any of theirs. And they drank, and were merry with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BF5CAA-1659-4213-A7D2-469DA87F7FB5}"/>
              </a:ext>
            </a:extLst>
          </p:cNvPr>
          <p:cNvSpPr/>
          <p:nvPr/>
        </p:nvSpPr>
        <p:spPr>
          <a:xfrm>
            <a:off x="1083714" y="85020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43:26-34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574322"/>
      </p:ext>
    </p:extLst>
  </p:cSld>
  <p:clrMapOvr>
    <a:masterClrMapping/>
  </p:clrMapOvr>
  <p:transition spd="slow">
    <p:pull dir="l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E249C983-B36E-400E-83EA-9DBECFB6E330}"/>
              </a:ext>
            </a:extLst>
          </p:cNvPr>
          <p:cNvSpPr/>
          <p:nvPr/>
        </p:nvSpPr>
        <p:spPr>
          <a:xfrm>
            <a:off x="3033302" y="2921168"/>
            <a:ext cx="6125395" cy="1015663"/>
          </a:xfrm>
          <a:prstGeom prst="rect">
            <a:avLst/>
          </a:prstGeom>
        </p:spPr>
        <p:txBody>
          <a:bodyPr wrap="none">
            <a:spAutoFit/>
          </a:bodyPr>
          <a:lstStyle/>
          <a:p>
            <a:pPr fontAlgn="base"/>
            <a:r>
              <a:rPr lang="en-US" sz="6000" b="1" dirty="0">
                <a:solidFill>
                  <a:srgbClr val="333333"/>
                </a:solidFill>
                <a:latin typeface="Arial Black" panose="020B0A04020102020204" pitchFamily="34" charset="0"/>
              </a:rPr>
              <a:t>Genesis 40-43</a:t>
            </a:r>
            <a:endParaRPr lang="en-US" sz="6000" b="1" i="0" dirty="0">
              <a:solidFill>
                <a:srgbClr val="333333"/>
              </a:solidFill>
              <a:effectLst/>
              <a:latin typeface="Arial Black" panose="020B0A0402010202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54575971-6D4D-4BDB-8CA2-802256BA9662}"/>
              </a:ext>
            </a:extLst>
          </p:cNvPr>
          <p:cNvSpPr/>
          <p:nvPr/>
        </p:nvSpPr>
        <p:spPr>
          <a:xfrm>
            <a:off x="3408084" y="2828835"/>
            <a:ext cx="5375832" cy="1200329"/>
          </a:xfrm>
          <a:prstGeom prst="rect">
            <a:avLst/>
          </a:prstGeom>
        </p:spPr>
        <p:txBody>
          <a:bodyPr wrap="none">
            <a:spAutoFit/>
          </a:bodyPr>
          <a:lstStyle/>
          <a:p>
            <a:pPr algn="ctr" fontAlgn="base"/>
            <a:r>
              <a:rPr lang="en-US" sz="3600" b="1" dirty="0">
                <a:solidFill>
                  <a:schemeClr val="bg1"/>
                </a:solidFill>
                <a:latin typeface="Open Sans"/>
              </a:rPr>
              <a:t>“The Lord helps Joseph </a:t>
            </a:r>
          </a:p>
          <a:p>
            <a:pPr algn="ctr" fontAlgn="base"/>
            <a:r>
              <a:rPr lang="en-US" sz="3600" b="1" dirty="0">
                <a:solidFill>
                  <a:schemeClr val="bg1"/>
                </a:solidFill>
                <a:latin typeface="Open Sans"/>
              </a:rPr>
              <a:t>interpret dreams”</a:t>
            </a:r>
            <a:endParaRPr lang="en-US" sz="3600" b="1" dirty="0">
              <a:solidFill>
                <a:schemeClr val="bg1"/>
              </a:solidFill>
              <a:effectLst/>
              <a:latin typeface="Open Sans"/>
            </a:endParaRPr>
          </a:p>
        </p:txBody>
      </p:sp>
      <p:sp>
        <p:nvSpPr>
          <p:cNvPr id="4" name="Rectangle 3">
            <a:extLst>
              <a:ext uri="{FF2B5EF4-FFF2-40B4-BE49-F238E27FC236}">
                <a16:creationId xmlns:a16="http://schemas.microsoft.com/office/drawing/2014/main" id="{C26E1898-DD50-4007-B2E5-B9A07B04AB77}"/>
              </a:ext>
            </a:extLst>
          </p:cNvPr>
          <p:cNvSpPr/>
          <p:nvPr/>
        </p:nvSpPr>
        <p:spPr>
          <a:xfrm>
            <a:off x="1270342" y="783607"/>
            <a:ext cx="2196435" cy="461665"/>
          </a:xfrm>
          <a:prstGeom prst="rect">
            <a:avLst/>
          </a:prstGeom>
        </p:spPr>
        <p:txBody>
          <a:bodyPr wrap="none">
            <a:spAutoFit/>
          </a:bodyPr>
          <a:lstStyle/>
          <a:p>
            <a:pPr fontAlgn="base"/>
            <a:r>
              <a:rPr lang="en-US" sz="2400" b="1" dirty="0">
                <a:solidFill>
                  <a:schemeClr val="bg1"/>
                </a:solidFill>
                <a:latin typeface="Open Sans"/>
              </a:rPr>
              <a:t>Genesis 40-41</a:t>
            </a:r>
            <a:endParaRPr lang="en-US" sz="2400" b="1" dirty="0">
              <a:solidFill>
                <a:schemeClr val="bg1"/>
              </a:solidFill>
              <a:effectLst/>
              <a:latin typeface="Open Sans"/>
            </a:endParaRPr>
          </a:p>
        </p:txBody>
      </p:sp>
    </p:spTree>
    <p:extLst>
      <p:ext uri="{BB962C8B-B14F-4D97-AF65-F5344CB8AC3E}">
        <p14:creationId xmlns:p14="http://schemas.microsoft.com/office/powerpoint/2010/main" val="161402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EC3714E2-59ED-4B36-B3CA-51B4763F7BF4}"/>
              </a:ext>
            </a:extLst>
          </p:cNvPr>
          <p:cNvSpPr/>
          <p:nvPr/>
        </p:nvSpPr>
        <p:spPr>
          <a:xfrm>
            <a:off x="1019331" y="1554676"/>
            <a:ext cx="9594166"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significant events in the future that you think the Lord wants you to prepare for?</a:t>
            </a:r>
          </a:p>
        </p:txBody>
      </p:sp>
      <p:sp>
        <p:nvSpPr>
          <p:cNvPr id="4" name="Rectangle 3">
            <a:extLst>
              <a:ext uri="{FF2B5EF4-FFF2-40B4-BE49-F238E27FC236}">
                <a16:creationId xmlns:a16="http://schemas.microsoft.com/office/drawing/2014/main" id="{F88D5F8E-A94E-40F2-8509-63F9185C793D}"/>
              </a:ext>
            </a:extLst>
          </p:cNvPr>
          <p:cNvSpPr/>
          <p:nvPr/>
        </p:nvSpPr>
        <p:spPr>
          <a:xfrm>
            <a:off x="1019330" y="2771255"/>
            <a:ext cx="8376461"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ways the Lord helps us prepare for future events?</a:t>
            </a:r>
          </a:p>
        </p:txBody>
      </p:sp>
    </p:spTree>
    <p:extLst>
      <p:ext uri="{BB962C8B-B14F-4D97-AF65-F5344CB8AC3E}">
        <p14:creationId xmlns:p14="http://schemas.microsoft.com/office/powerpoint/2010/main" val="2683628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65A72AE3-50AD-4DC7-9402-C201C8A7CC70}"/>
              </a:ext>
            </a:extLst>
          </p:cNvPr>
          <p:cNvSpPr/>
          <p:nvPr/>
        </p:nvSpPr>
        <p:spPr>
          <a:xfrm>
            <a:off x="1367623" y="856060"/>
            <a:ext cx="26597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Narrator: </a:t>
            </a:r>
            <a:r>
              <a:rPr lang="en-US" dirty="0">
                <a:solidFill>
                  <a:schemeClr val="bg1"/>
                </a:solidFill>
                <a:latin typeface="Arial" panose="020B0604020202020204" pitchFamily="34" charset="0"/>
                <a:cs typeface="Arial" panose="020B0604020202020204" pitchFamily="34" charset="0"/>
              </a:rPr>
              <a:t>Genesis 41:8</a:t>
            </a:r>
          </a:p>
        </p:txBody>
      </p:sp>
      <p:sp>
        <p:nvSpPr>
          <p:cNvPr id="4" name="Rectangle 3">
            <a:extLst>
              <a:ext uri="{FF2B5EF4-FFF2-40B4-BE49-F238E27FC236}">
                <a16:creationId xmlns:a16="http://schemas.microsoft.com/office/drawing/2014/main" id="{8A6E79AD-A9F4-4DF5-9A08-2471E2CE08C5}"/>
              </a:ext>
            </a:extLst>
          </p:cNvPr>
          <p:cNvSpPr/>
          <p:nvPr/>
        </p:nvSpPr>
        <p:spPr>
          <a:xfrm>
            <a:off x="6907052" y="1364111"/>
            <a:ext cx="28007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Butler: </a:t>
            </a:r>
            <a:r>
              <a:rPr lang="en-US" dirty="0">
                <a:solidFill>
                  <a:schemeClr val="bg1"/>
                </a:solidFill>
                <a:latin typeface="Arial" panose="020B0604020202020204" pitchFamily="34" charset="0"/>
                <a:cs typeface="Arial" panose="020B0604020202020204" pitchFamily="34" charset="0"/>
              </a:rPr>
              <a:t>Genesis 41:9–13</a:t>
            </a:r>
          </a:p>
        </p:txBody>
      </p:sp>
      <p:sp>
        <p:nvSpPr>
          <p:cNvPr id="5" name="Rectangle 4">
            <a:extLst>
              <a:ext uri="{FF2B5EF4-FFF2-40B4-BE49-F238E27FC236}">
                <a16:creationId xmlns:a16="http://schemas.microsoft.com/office/drawing/2014/main" id="{DFEEE833-DAEF-47F6-91BB-8A0464099E04}"/>
              </a:ext>
            </a:extLst>
          </p:cNvPr>
          <p:cNvSpPr/>
          <p:nvPr/>
        </p:nvSpPr>
        <p:spPr>
          <a:xfrm>
            <a:off x="1367623" y="1985449"/>
            <a:ext cx="27879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Narrator: </a:t>
            </a:r>
            <a:r>
              <a:rPr lang="en-US" dirty="0">
                <a:solidFill>
                  <a:schemeClr val="bg1"/>
                </a:solidFill>
                <a:latin typeface="Arial" panose="020B0604020202020204" pitchFamily="34" charset="0"/>
                <a:cs typeface="Arial" panose="020B0604020202020204" pitchFamily="34" charset="0"/>
              </a:rPr>
              <a:t>Genesis 41:14</a:t>
            </a:r>
          </a:p>
        </p:txBody>
      </p:sp>
      <p:sp>
        <p:nvSpPr>
          <p:cNvPr id="6" name="Rectangle 5">
            <a:extLst>
              <a:ext uri="{FF2B5EF4-FFF2-40B4-BE49-F238E27FC236}">
                <a16:creationId xmlns:a16="http://schemas.microsoft.com/office/drawing/2014/main" id="{B74217B6-234C-430C-ACA7-80A101BEA6D7}"/>
              </a:ext>
            </a:extLst>
          </p:cNvPr>
          <p:cNvSpPr/>
          <p:nvPr/>
        </p:nvSpPr>
        <p:spPr>
          <a:xfrm>
            <a:off x="6919876" y="2491769"/>
            <a:ext cx="28007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Pharaoh: </a:t>
            </a:r>
            <a:r>
              <a:rPr lang="en-US" dirty="0">
                <a:solidFill>
                  <a:schemeClr val="bg1"/>
                </a:solidFill>
                <a:latin typeface="Arial" panose="020B0604020202020204" pitchFamily="34" charset="0"/>
                <a:cs typeface="Arial" panose="020B0604020202020204" pitchFamily="34" charset="0"/>
              </a:rPr>
              <a:t>Genesis 41:15</a:t>
            </a:r>
          </a:p>
        </p:txBody>
      </p:sp>
      <p:sp>
        <p:nvSpPr>
          <p:cNvPr id="7" name="Rectangle 6">
            <a:extLst>
              <a:ext uri="{FF2B5EF4-FFF2-40B4-BE49-F238E27FC236}">
                <a16:creationId xmlns:a16="http://schemas.microsoft.com/office/drawing/2014/main" id="{D2461CF0-804A-4E82-B43E-D8825B3FE502}"/>
              </a:ext>
            </a:extLst>
          </p:cNvPr>
          <p:cNvSpPr/>
          <p:nvPr/>
        </p:nvSpPr>
        <p:spPr>
          <a:xfrm>
            <a:off x="1383544" y="3095463"/>
            <a:ext cx="26853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a:t>
            </a:r>
            <a:r>
              <a:rPr lang="en-US" dirty="0">
                <a:solidFill>
                  <a:schemeClr val="bg1"/>
                </a:solidFill>
                <a:latin typeface="Arial" panose="020B0604020202020204" pitchFamily="34" charset="0"/>
                <a:cs typeface="Arial" panose="020B0604020202020204" pitchFamily="34" charset="0"/>
              </a:rPr>
              <a:t>Genesis 41:16</a:t>
            </a:r>
          </a:p>
        </p:txBody>
      </p:sp>
      <p:sp>
        <p:nvSpPr>
          <p:cNvPr id="8" name="Rectangle 7">
            <a:extLst>
              <a:ext uri="{FF2B5EF4-FFF2-40B4-BE49-F238E27FC236}">
                <a16:creationId xmlns:a16="http://schemas.microsoft.com/office/drawing/2014/main" id="{D1B150F9-84F0-43BD-A026-B0A32A4BDE65}"/>
              </a:ext>
            </a:extLst>
          </p:cNvPr>
          <p:cNvSpPr/>
          <p:nvPr/>
        </p:nvSpPr>
        <p:spPr>
          <a:xfrm>
            <a:off x="6919876" y="3619427"/>
            <a:ext cx="31854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Pharaoh: </a:t>
            </a:r>
            <a:r>
              <a:rPr lang="en-US" dirty="0">
                <a:solidFill>
                  <a:schemeClr val="bg1"/>
                </a:solidFill>
                <a:latin typeface="Arial" panose="020B0604020202020204" pitchFamily="34" charset="0"/>
                <a:cs typeface="Arial" panose="020B0604020202020204" pitchFamily="34" charset="0"/>
              </a:rPr>
              <a:t>Genesis 41:17–24</a:t>
            </a:r>
          </a:p>
        </p:txBody>
      </p:sp>
      <p:sp>
        <p:nvSpPr>
          <p:cNvPr id="9" name="Rectangle 8">
            <a:extLst>
              <a:ext uri="{FF2B5EF4-FFF2-40B4-BE49-F238E27FC236}">
                <a16:creationId xmlns:a16="http://schemas.microsoft.com/office/drawing/2014/main" id="{13F9EF09-7B8F-4A6A-8BDC-08E32238FE59}"/>
              </a:ext>
            </a:extLst>
          </p:cNvPr>
          <p:cNvSpPr/>
          <p:nvPr/>
        </p:nvSpPr>
        <p:spPr>
          <a:xfrm>
            <a:off x="1396796" y="4290176"/>
            <a:ext cx="30700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a:t>
            </a:r>
            <a:r>
              <a:rPr lang="en-US" dirty="0">
                <a:solidFill>
                  <a:schemeClr val="bg1"/>
                </a:solidFill>
                <a:latin typeface="Arial" panose="020B0604020202020204" pitchFamily="34" charset="0"/>
                <a:cs typeface="Arial" panose="020B0604020202020204" pitchFamily="34" charset="0"/>
              </a:rPr>
              <a:t>Genesis 41:25–36</a:t>
            </a:r>
          </a:p>
        </p:txBody>
      </p:sp>
      <p:sp>
        <p:nvSpPr>
          <p:cNvPr id="10" name="Rectangle 9">
            <a:extLst>
              <a:ext uri="{FF2B5EF4-FFF2-40B4-BE49-F238E27FC236}">
                <a16:creationId xmlns:a16="http://schemas.microsoft.com/office/drawing/2014/main" id="{A6C03610-1F25-4510-92FC-AD2A8DE21673}"/>
              </a:ext>
            </a:extLst>
          </p:cNvPr>
          <p:cNvSpPr/>
          <p:nvPr/>
        </p:nvSpPr>
        <p:spPr>
          <a:xfrm>
            <a:off x="6919876" y="4944933"/>
            <a:ext cx="27879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Narrator: </a:t>
            </a:r>
            <a:r>
              <a:rPr lang="en-US" dirty="0">
                <a:solidFill>
                  <a:schemeClr val="bg1"/>
                </a:solidFill>
                <a:latin typeface="Arial" panose="020B0604020202020204" pitchFamily="34" charset="0"/>
                <a:cs typeface="Arial" panose="020B0604020202020204" pitchFamily="34" charset="0"/>
              </a:rPr>
              <a:t>Genesis 41:37</a:t>
            </a:r>
          </a:p>
        </p:txBody>
      </p:sp>
      <p:sp>
        <p:nvSpPr>
          <p:cNvPr id="11" name="Rectangle 10">
            <a:extLst>
              <a:ext uri="{FF2B5EF4-FFF2-40B4-BE49-F238E27FC236}">
                <a16:creationId xmlns:a16="http://schemas.microsoft.com/office/drawing/2014/main" id="{2842AD7B-C1F2-45AD-AA56-522566183E0C}"/>
              </a:ext>
            </a:extLst>
          </p:cNvPr>
          <p:cNvSpPr/>
          <p:nvPr/>
        </p:nvSpPr>
        <p:spPr>
          <a:xfrm>
            <a:off x="1436551" y="5484889"/>
            <a:ext cx="31854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Pharaoh: </a:t>
            </a:r>
            <a:r>
              <a:rPr lang="en-US" dirty="0">
                <a:solidFill>
                  <a:schemeClr val="bg1"/>
                </a:solidFill>
                <a:latin typeface="Arial" panose="020B0604020202020204" pitchFamily="34" charset="0"/>
                <a:cs typeface="Arial" panose="020B0604020202020204" pitchFamily="34" charset="0"/>
              </a:rPr>
              <a:t>Genesis 41:38–41</a:t>
            </a:r>
          </a:p>
        </p:txBody>
      </p:sp>
    </p:spTree>
    <p:extLst>
      <p:ext uri="{BB962C8B-B14F-4D97-AF65-F5344CB8AC3E}">
        <p14:creationId xmlns:p14="http://schemas.microsoft.com/office/powerpoint/2010/main" val="391439741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4" presetClass="entr" presetSubtype="5"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vertical)">
                                      <p:cBhvr>
                                        <p:cTn id="11" dur="500"/>
                                        <p:tgtEl>
                                          <p:spTgt spid="4">
                                            <p:txEl>
                                              <p:pRg st="0" end="0"/>
                                            </p:txEl>
                                          </p:spTgt>
                                        </p:tgtEl>
                                      </p:cBhvr>
                                    </p:animEffect>
                                  </p:childTnLst>
                                </p:cTn>
                              </p:par>
                            </p:childTnLst>
                          </p:cTn>
                        </p:par>
                        <p:par>
                          <p:cTn id="12" fill="hold">
                            <p:stCondLst>
                              <p:cond delay="2000"/>
                            </p:stCondLst>
                            <p:childTnLst>
                              <p:par>
                                <p:cTn id="13" presetID="14" presetClass="entr" presetSubtype="5"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childTnLst>
                          </p:cTn>
                        </p:par>
                        <p:par>
                          <p:cTn id="16" fill="hold">
                            <p:stCondLst>
                              <p:cond delay="3000"/>
                            </p:stCondLst>
                            <p:childTnLst>
                              <p:par>
                                <p:cTn id="17" presetID="14" presetClass="entr" presetSubtype="1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4000"/>
                            </p:stCondLst>
                            <p:childTnLst>
                              <p:par>
                                <p:cTn id="21" presetID="14" presetClass="entr" presetSubtype="1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0"/>
                            </p:stCondLst>
                            <p:childTnLst>
                              <p:par>
                                <p:cTn id="25" presetID="14" presetClass="entr" presetSubtype="5"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par>
                          <p:cTn id="28" fill="hold">
                            <p:stCondLst>
                              <p:cond delay="6000"/>
                            </p:stCondLst>
                            <p:childTnLst>
                              <p:par>
                                <p:cTn id="29" presetID="14" presetClass="entr" presetSubtype="1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7000"/>
                            </p:stCondLst>
                            <p:childTnLst>
                              <p:par>
                                <p:cTn id="33" presetID="14" presetClass="entr" presetSubtype="5"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randombar(vertical)">
                                      <p:cBhvr>
                                        <p:cTn id="35" dur="500"/>
                                        <p:tgtEl>
                                          <p:spTgt spid="10"/>
                                        </p:tgtEl>
                                      </p:cBhvr>
                                    </p:animEffect>
                                  </p:childTnLst>
                                </p:cTn>
                              </p:par>
                            </p:childTnLst>
                          </p:cTn>
                        </p:par>
                        <p:par>
                          <p:cTn id="36" fill="hold">
                            <p:stCondLst>
                              <p:cond delay="8000"/>
                            </p:stCondLst>
                            <p:childTnLst>
                              <p:par>
                                <p:cTn id="37" presetID="14" presetClass="entr" presetSubtype="1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0E1E02-B76C-4D36-8AC6-0022FB39244B}"/>
              </a:ext>
            </a:extLst>
          </p:cNvPr>
          <p:cNvSpPr/>
          <p:nvPr/>
        </p:nvSpPr>
        <p:spPr>
          <a:xfrm>
            <a:off x="834886" y="719905"/>
            <a:ext cx="2332384" cy="8703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A7CB9FB-44C1-4CF9-9995-13C8738CA8A6}"/>
              </a:ext>
            </a:extLst>
          </p:cNvPr>
          <p:cNvSpPr/>
          <p:nvPr/>
        </p:nvSpPr>
        <p:spPr>
          <a:xfrm>
            <a:off x="834886" y="1113183"/>
            <a:ext cx="9621079" cy="263364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4C88D57C-840E-49E7-84B6-4C594C671547}"/>
              </a:ext>
            </a:extLst>
          </p:cNvPr>
          <p:cNvSpPr/>
          <p:nvPr/>
        </p:nvSpPr>
        <p:spPr>
          <a:xfrm>
            <a:off x="1007165" y="1152939"/>
            <a:ext cx="9409044"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53 </a:t>
            </a:r>
            <a:r>
              <a:rPr lang="en-US" dirty="0">
                <a:solidFill>
                  <a:schemeClr val="bg1"/>
                </a:solidFill>
                <a:latin typeface="Arial" panose="020B0604020202020204" pitchFamily="34" charset="0"/>
                <a:cs typeface="Arial" panose="020B0604020202020204" pitchFamily="34" charset="0"/>
              </a:rPr>
              <a:t>¶ And the seven years of plenteousness, that was in the land of Egypt, were ended.</a:t>
            </a:r>
          </a:p>
          <a:p>
            <a:pPr algn="just" fontAlgn="base"/>
            <a:r>
              <a:rPr lang="en-US" b="1" dirty="0">
                <a:solidFill>
                  <a:schemeClr val="bg1"/>
                </a:solidFill>
                <a:latin typeface="Arial" panose="020B0604020202020204" pitchFamily="34" charset="0"/>
                <a:cs typeface="Arial" panose="020B0604020202020204" pitchFamily="34" charset="0"/>
              </a:rPr>
              <a:t>54 </a:t>
            </a:r>
            <a:r>
              <a:rPr lang="en-US" dirty="0">
                <a:solidFill>
                  <a:schemeClr val="bg1"/>
                </a:solidFill>
                <a:latin typeface="Arial" panose="020B0604020202020204" pitchFamily="34" charset="0"/>
                <a:cs typeface="Arial" panose="020B0604020202020204" pitchFamily="34" charset="0"/>
              </a:rPr>
              <a:t>And the seven years of dearth began to come, according as Joseph had said: and the dearth was in all lands; but in all the land of Egypt there was bread.</a:t>
            </a:r>
          </a:p>
          <a:p>
            <a:pPr algn="just" fontAlgn="base"/>
            <a:r>
              <a:rPr lang="en-US" b="1" dirty="0">
                <a:solidFill>
                  <a:schemeClr val="bg1"/>
                </a:solidFill>
                <a:latin typeface="Arial" panose="020B0604020202020204" pitchFamily="34" charset="0"/>
                <a:cs typeface="Arial" panose="020B0604020202020204" pitchFamily="34" charset="0"/>
              </a:rPr>
              <a:t>55 </a:t>
            </a:r>
            <a:r>
              <a:rPr lang="en-US" dirty="0">
                <a:solidFill>
                  <a:schemeClr val="bg1"/>
                </a:solidFill>
                <a:latin typeface="Arial" panose="020B0604020202020204" pitchFamily="34" charset="0"/>
                <a:cs typeface="Arial" panose="020B0604020202020204" pitchFamily="34" charset="0"/>
              </a:rPr>
              <a:t>And when all the land of Egypt was famished, the people cried to Pharaoh for bread: and Pharaoh said unto all the Egyptians, Go unto Joseph; what he saith to you, do.</a:t>
            </a:r>
          </a:p>
          <a:p>
            <a:pPr algn="just" fontAlgn="base"/>
            <a:r>
              <a:rPr lang="en-US" b="1" dirty="0">
                <a:solidFill>
                  <a:schemeClr val="bg1"/>
                </a:solidFill>
                <a:latin typeface="Arial" panose="020B0604020202020204" pitchFamily="34" charset="0"/>
                <a:cs typeface="Arial" panose="020B0604020202020204" pitchFamily="34" charset="0"/>
              </a:rPr>
              <a:t>56 </a:t>
            </a:r>
            <a:r>
              <a:rPr lang="en-US" dirty="0">
                <a:solidFill>
                  <a:schemeClr val="bg1"/>
                </a:solidFill>
                <a:latin typeface="Arial" panose="020B0604020202020204" pitchFamily="34" charset="0"/>
                <a:cs typeface="Arial" panose="020B0604020202020204" pitchFamily="34" charset="0"/>
              </a:rPr>
              <a:t>And the famine was over all the face of the earth: And Joseph opened all the storehouses, and sold unto the Egyptians; and the famine waxed sore in the land of Egypt.</a:t>
            </a:r>
          </a:p>
          <a:p>
            <a:pPr algn="just" fontAlgn="base"/>
            <a:r>
              <a:rPr lang="en-US" b="1" dirty="0">
                <a:solidFill>
                  <a:schemeClr val="bg1"/>
                </a:solidFill>
                <a:latin typeface="Arial" panose="020B0604020202020204" pitchFamily="34" charset="0"/>
                <a:cs typeface="Arial" panose="020B0604020202020204" pitchFamily="34" charset="0"/>
              </a:rPr>
              <a:t>57 </a:t>
            </a:r>
            <a:r>
              <a:rPr lang="en-US" dirty="0">
                <a:solidFill>
                  <a:schemeClr val="bg1"/>
                </a:solidFill>
                <a:latin typeface="Arial" panose="020B0604020202020204" pitchFamily="34" charset="0"/>
                <a:cs typeface="Arial" panose="020B0604020202020204" pitchFamily="34" charset="0"/>
              </a:rPr>
              <a:t>And all countries came into Egypt to Joseph for to buy corn; because that the famine was so sore in all lands.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842A48-D9DF-43E7-B93E-132920633EB4}"/>
              </a:ext>
            </a:extLst>
          </p:cNvPr>
          <p:cNvSpPr/>
          <p:nvPr/>
        </p:nvSpPr>
        <p:spPr>
          <a:xfrm>
            <a:off x="1007165" y="77968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41:53-57</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8A7202D-CB60-4294-BDBA-F7F96E44F513}"/>
              </a:ext>
            </a:extLst>
          </p:cNvPr>
          <p:cNvSpPr/>
          <p:nvPr/>
        </p:nvSpPr>
        <p:spPr>
          <a:xfrm>
            <a:off x="1007164" y="3879145"/>
            <a:ext cx="80043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result of Pharaoh’s decision to follow Joseph’s counsel?</a:t>
            </a:r>
          </a:p>
        </p:txBody>
      </p:sp>
      <p:sp>
        <p:nvSpPr>
          <p:cNvPr id="6" name="Rectangle 5">
            <a:extLst>
              <a:ext uri="{FF2B5EF4-FFF2-40B4-BE49-F238E27FC236}">
                <a16:creationId xmlns:a16="http://schemas.microsoft.com/office/drawing/2014/main" id="{148B293B-6A6E-4191-8CA4-1EC914B1079D}"/>
              </a:ext>
            </a:extLst>
          </p:cNvPr>
          <p:cNvSpPr/>
          <p:nvPr/>
        </p:nvSpPr>
        <p:spPr>
          <a:xfrm>
            <a:off x="1007163" y="4380796"/>
            <a:ext cx="5634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this account?</a:t>
            </a:r>
          </a:p>
        </p:txBody>
      </p:sp>
      <p:sp>
        <p:nvSpPr>
          <p:cNvPr id="7" name="Rectangle 6">
            <a:extLst>
              <a:ext uri="{FF2B5EF4-FFF2-40B4-BE49-F238E27FC236}">
                <a16:creationId xmlns:a16="http://schemas.microsoft.com/office/drawing/2014/main" id="{3DEE4D3C-55ED-4A78-831A-28C68934D3B5}"/>
              </a:ext>
            </a:extLst>
          </p:cNvPr>
          <p:cNvSpPr/>
          <p:nvPr/>
        </p:nvSpPr>
        <p:spPr>
          <a:xfrm>
            <a:off x="1007163" y="5058730"/>
            <a:ext cx="9157253"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follow the counsel of the prophets and inspired leaders, then we will be better prepared to face difficulties.</a:t>
            </a:r>
          </a:p>
        </p:txBody>
      </p:sp>
    </p:spTree>
    <p:extLst>
      <p:ext uri="{BB962C8B-B14F-4D97-AF65-F5344CB8AC3E}">
        <p14:creationId xmlns:p14="http://schemas.microsoft.com/office/powerpoint/2010/main" val="37463133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A3AA88A8-A53F-48F8-B2FB-AB182DD1C74C}"/>
              </a:ext>
            </a:extLst>
          </p:cNvPr>
          <p:cNvSpPr/>
          <p:nvPr/>
        </p:nvSpPr>
        <p:spPr>
          <a:xfrm>
            <a:off x="1099929" y="1321472"/>
            <a:ext cx="9356035" cy="830997"/>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In what ways have prophets in our day asked us to prepare for future spiritual or temporal challenges?</a:t>
            </a:r>
          </a:p>
        </p:txBody>
      </p:sp>
      <p:sp>
        <p:nvSpPr>
          <p:cNvPr id="4" name="Rectangle 3">
            <a:extLst>
              <a:ext uri="{FF2B5EF4-FFF2-40B4-BE49-F238E27FC236}">
                <a16:creationId xmlns:a16="http://schemas.microsoft.com/office/drawing/2014/main" id="{C854DE8D-FC46-4DB3-9BA6-403A673E9322}"/>
              </a:ext>
            </a:extLst>
          </p:cNvPr>
          <p:cNvSpPr/>
          <p:nvPr/>
        </p:nvSpPr>
        <p:spPr>
          <a:xfrm>
            <a:off x="1099929" y="2570635"/>
            <a:ext cx="9356035" cy="1200329"/>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How have you or someone you know been blessed for following prophetic counsel to prepare for spiritual or temporal challenges?</a:t>
            </a:r>
          </a:p>
        </p:txBody>
      </p:sp>
    </p:spTree>
    <p:extLst>
      <p:ext uri="{BB962C8B-B14F-4D97-AF65-F5344CB8AC3E}">
        <p14:creationId xmlns:p14="http://schemas.microsoft.com/office/powerpoint/2010/main" val="125513052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50366B85-2709-40ED-B2D8-05247D58E538}"/>
              </a:ext>
            </a:extLst>
          </p:cNvPr>
          <p:cNvSpPr/>
          <p:nvPr/>
        </p:nvSpPr>
        <p:spPr>
          <a:xfrm>
            <a:off x="2596900" y="2890391"/>
            <a:ext cx="6998199" cy="1077218"/>
          </a:xfrm>
          <a:prstGeom prst="rect">
            <a:avLst/>
          </a:prstGeom>
        </p:spPr>
        <p:txBody>
          <a:bodyPr wrap="none">
            <a:spAutoFit/>
          </a:bodyPr>
          <a:lstStyle/>
          <a:p>
            <a:pPr algn="ctr" fontAlgn="base"/>
            <a:r>
              <a:rPr lang="en-US" sz="3200" b="1" dirty="0">
                <a:solidFill>
                  <a:schemeClr val="bg1"/>
                </a:solidFill>
                <a:latin typeface="Arial" panose="020B0604020202020204" pitchFamily="34" charset="0"/>
                <a:cs typeface="Arial" panose="020B0604020202020204" pitchFamily="34" charset="0"/>
              </a:rPr>
              <a:t>“Joseph’s brothers travel to Egypt </a:t>
            </a:r>
          </a:p>
          <a:p>
            <a:pPr algn="ctr" fontAlgn="base"/>
            <a:r>
              <a:rPr lang="en-US" sz="3200" b="1" dirty="0">
                <a:solidFill>
                  <a:schemeClr val="bg1"/>
                </a:solidFill>
                <a:latin typeface="Arial" panose="020B0604020202020204" pitchFamily="34" charset="0"/>
                <a:cs typeface="Arial" panose="020B0604020202020204" pitchFamily="34" charset="0"/>
              </a:rPr>
              <a:t>to buy grain”</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0FE9AF3-0F85-4387-8BF9-EB6A18AD899F}"/>
              </a:ext>
            </a:extLst>
          </p:cNvPr>
          <p:cNvSpPr/>
          <p:nvPr/>
        </p:nvSpPr>
        <p:spPr>
          <a:xfrm>
            <a:off x="1031474"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42:1-20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32079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3B5E7A-5DE1-400B-84AC-423E6EC60299}"/>
              </a:ext>
            </a:extLst>
          </p:cNvPr>
          <p:cNvSpPr/>
          <p:nvPr/>
        </p:nvSpPr>
        <p:spPr>
          <a:xfrm>
            <a:off x="1119808" y="767294"/>
            <a:ext cx="1954696" cy="98199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34B81A6-0C25-48B2-9526-C1D7B549214C}"/>
              </a:ext>
            </a:extLst>
          </p:cNvPr>
          <p:cNvSpPr/>
          <p:nvPr/>
        </p:nvSpPr>
        <p:spPr>
          <a:xfrm>
            <a:off x="1119809" y="1152939"/>
            <a:ext cx="9216886" cy="205696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F3EAEF75-6439-4814-8DE0-ED7995A1213A}"/>
              </a:ext>
            </a:extLst>
          </p:cNvPr>
          <p:cNvSpPr/>
          <p:nvPr/>
        </p:nvSpPr>
        <p:spPr>
          <a:xfrm>
            <a:off x="1192697" y="1156028"/>
            <a:ext cx="914399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Joseph was the governor over the land, and he it was that sold to all the people of the land: and Joseph’s brethren came, and bowed down themselves before him with their faces to the earth.</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Joseph saw his brethren, and he knew them, but made himself strange unto them, and spake roughly unto them; and he said unto them, Whence come ye? And they said, From the land of Canaan to buy food.</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Joseph knew his brethren, but they knew not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B7CE78C-3781-49BE-8667-BF8A0D2669AE}"/>
              </a:ext>
            </a:extLst>
          </p:cNvPr>
          <p:cNvSpPr/>
          <p:nvPr/>
        </p:nvSpPr>
        <p:spPr>
          <a:xfrm>
            <a:off x="1192697" y="795464"/>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42:6-8</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A0766A9-B1AF-44D3-8796-B2FF96010D64}"/>
              </a:ext>
            </a:extLst>
          </p:cNvPr>
          <p:cNvSpPr/>
          <p:nvPr/>
        </p:nvSpPr>
        <p:spPr>
          <a:xfrm>
            <a:off x="1119809" y="3292507"/>
            <a:ext cx="92897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Jacob’s sons encounter? Why do you think they did not recognize him?</a:t>
            </a:r>
          </a:p>
        </p:txBody>
      </p:sp>
      <p:sp>
        <p:nvSpPr>
          <p:cNvPr id="6" name="Rectangle 5">
            <a:extLst>
              <a:ext uri="{FF2B5EF4-FFF2-40B4-BE49-F238E27FC236}">
                <a16:creationId xmlns:a16="http://schemas.microsoft.com/office/drawing/2014/main" id="{D8919E04-EC32-4A15-B5BC-FC706104F1E8}"/>
              </a:ext>
            </a:extLst>
          </p:cNvPr>
          <p:cNvSpPr/>
          <p:nvPr/>
        </p:nvSpPr>
        <p:spPr>
          <a:xfrm>
            <a:off x="1113184" y="3793497"/>
            <a:ext cx="72356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had happened the last time Joseph was with his brothers?</a:t>
            </a:r>
          </a:p>
        </p:txBody>
      </p:sp>
      <p:sp>
        <p:nvSpPr>
          <p:cNvPr id="7" name="Rectangle 6">
            <a:extLst>
              <a:ext uri="{FF2B5EF4-FFF2-40B4-BE49-F238E27FC236}">
                <a16:creationId xmlns:a16="http://schemas.microsoft.com/office/drawing/2014/main" id="{0D7C4DFF-9F86-488F-91F4-FA493805BAB9}"/>
              </a:ext>
            </a:extLst>
          </p:cNvPr>
          <p:cNvSpPr/>
          <p:nvPr/>
        </p:nvSpPr>
        <p:spPr>
          <a:xfrm>
            <a:off x="1139688" y="4271234"/>
            <a:ext cx="91439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might you have had if you were Joseph and you saw your brothers for the first time in over 20 years?</a:t>
            </a:r>
          </a:p>
        </p:txBody>
      </p:sp>
    </p:spTree>
    <p:extLst>
      <p:ext uri="{BB962C8B-B14F-4D97-AF65-F5344CB8AC3E}">
        <p14:creationId xmlns:p14="http://schemas.microsoft.com/office/powerpoint/2010/main" val="29398613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554</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Century Gothic</vt:lpstr>
      <vt:lpstr>Georgia</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4099</cp:revision>
  <dcterms:created xsi:type="dcterms:W3CDTF">2018-08-29T04:26:39Z</dcterms:created>
  <dcterms:modified xsi:type="dcterms:W3CDTF">2019-03-01T01:26:50Z</dcterms:modified>
</cp:coreProperties>
</file>