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333399"/>
    <a:srgbClr val="E6E6E6"/>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illennialstar.org/tag/scripture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3000"/>
            <a:lum/>
            <a:extLst>
              <a:ext uri="{837473B0-CC2E-450A-ABE3-18F120FF3D39}">
                <a1611:picAttrSrcUrl xmlns:a1611="http://schemas.microsoft.com/office/drawing/2016/11/main" r:id="rId20"/>
              </a:ext>
            </a:extLst>
          </a:blip>
          <a:srcRect/>
          <a:stretch>
            <a:fillRect l="-6000" r="-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strips/>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B1B68C15-E4B0-4C65-B696-062F7D40DDB4}"/>
              </a:ext>
            </a:extLst>
          </p:cNvPr>
          <p:cNvSpPr/>
          <p:nvPr/>
        </p:nvSpPr>
        <p:spPr>
          <a:xfrm>
            <a:off x="1261672" y="1311773"/>
            <a:ext cx="9668656" cy="1754326"/>
          </a:xfrm>
          <a:prstGeom prst="rect">
            <a:avLst/>
          </a:prstGeom>
        </p:spPr>
        <p:txBody>
          <a:bodyPr wrap="square">
            <a:spAutoFit/>
          </a:bodyPr>
          <a:lstStyle/>
          <a:p>
            <a:pPr algn="just" fontAlgn="base"/>
            <a:r>
              <a:rPr lang="en-US" b="1" dirty="0">
                <a:solidFill>
                  <a:srgbClr val="333333"/>
                </a:solidFill>
                <a:latin typeface="Arial" panose="020B0604020202020204" pitchFamily="34" charset="0"/>
                <a:cs typeface="Arial" panose="020B0604020202020204" pitchFamily="34" charset="0"/>
              </a:rPr>
              <a:t>5 </a:t>
            </a:r>
            <a:r>
              <a:rPr lang="en-US" dirty="0">
                <a:solidFill>
                  <a:srgbClr val="333333"/>
                </a:solidFill>
                <a:latin typeface="Arial" panose="020B0604020202020204" pitchFamily="34" charset="0"/>
                <a:cs typeface="Arial" panose="020B0604020202020204" pitchFamily="34" charset="0"/>
              </a:rPr>
              <a:t>¶ Then said I, Woe is me! for I am undone; because I am a man of unclean lips, and I dwell in the midst of a people of unclean lips: for mine eyes have seen the King,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of hosts.</a:t>
            </a:r>
          </a:p>
          <a:p>
            <a:pPr algn="just" fontAlgn="base"/>
            <a:r>
              <a:rPr lang="en-US" b="1" dirty="0">
                <a:solidFill>
                  <a:srgbClr val="333333"/>
                </a:solidFill>
                <a:latin typeface="Arial" panose="020B0604020202020204" pitchFamily="34" charset="0"/>
                <a:cs typeface="Arial" panose="020B0604020202020204" pitchFamily="34" charset="0"/>
              </a:rPr>
              <a:t>6 </a:t>
            </a:r>
            <a:r>
              <a:rPr lang="en-US" dirty="0">
                <a:solidFill>
                  <a:srgbClr val="333333"/>
                </a:solidFill>
                <a:latin typeface="Arial" panose="020B0604020202020204" pitchFamily="34" charset="0"/>
                <a:cs typeface="Arial" panose="020B0604020202020204" pitchFamily="34" charset="0"/>
              </a:rPr>
              <a:t>Then flew one of the seraphims unto me, having a live coal in his hand, which he had taken with the tongs from off the altar:</a:t>
            </a:r>
          </a:p>
          <a:p>
            <a:pPr algn="just" fontAlgn="base"/>
            <a:r>
              <a:rPr lang="en-US" b="1" dirty="0">
                <a:solidFill>
                  <a:srgbClr val="333333"/>
                </a:solidFill>
                <a:latin typeface="Arial" panose="020B0604020202020204" pitchFamily="34" charset="0"/>
                <a:cs typeface="Arial" panose="020B0604020202020204" pitchFamily="34" charset="0"/>
              </a:rPr>
              <a:t>7 </a:t>
            </a:r>
            <a:r>
              <a:rPr lang="en-US" dirty="0">
                <a:solidFill>
                  <a:srgbClr val="333333"/>
                </a:solidFill>
                <a:latin typeface="Arial" panose="020B0604020202020204" pitchFamily="34" charset="0"/>
                <a:cs typeface="Arial" panose="020B0604020202020204" pitchFamily="34" charset="0"/>
              </a:rPr>
              <a:t>And he laid it upon my mouth, and said, Lo, this hath touched thy lips; and thine iniquity is taken away, and thy sin purged.</a:t>
            </a:r>
            <a:endParaRPr lang="en-US" b="0" i="0" dirty="0">
              <a:solidFill>
                <a:srgbClr val="333333"/>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2BD77BC-3239-4ADA-9F93-1FFF61CC200A}"/>
              </a:ext>
            </a:extLst>
          </p:cNvPr>
          <p:cNvSpPr/>
          <p:nvPr/>
        </p:nvSpPr>
        <p:spPr>
          <a:xfrm>
            <a:off x="1261672" y="968273"/>
            <a:ext cx="1441420"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Isaiah 6:5-7</a:t>
            </a:r>
            <a:endParaRPr lang="en-US"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1FFEC5E-6E25-423C-8139-D4C9AACDB0F6}"/>
              </a:ext>
            </a:extLst>
          </p:cNvPr>
          <p:cNvSpPr/>
          <p:nvPr/>
        </p:nvSpPr>
        <p:spPr>
          <a:xfrm>
            <a:off x="1261672" y="3356732"/>
            <a:ext cx="2139625"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Word definitions: </a:t>
            </a: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16E545C-7AD2-42C6-AA99-03651D04172A}"/>
              </a:ext>
            </a:extLst>
          </p:cNvPr>
          <p:cNvSpPr/>
          <p:nvPr/>
        </p:nvSpPr>
        <p:spPr>
          <a:xfrm>
            <a:off x="1261672" y="3745851"/>
            <a:ext cx="1672253"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St Luke 16:13</a:t>
            </a:r>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7DFF064-935B-45B6-8DB3-08935442218F}"/>
              </a:ext>
            </a:extLst>
          </p:cNvPr>
          <p:cNvSpPr/>
          <p:nvPr/>
        </p:nvSpPr>
        <p:spPr>
          <a:xfrm>
            <a:off x="1261672" y="4036484"/>
            <a:ext cx="9668656" cy="646331"/>
          </a:xfrm>
          <a:prstGeom prst="rect">
            <a:avLst/>
          </a:prstGeom>
        </p:spPr>
        <p:txBody>
          <a:bodyPr wrap="square">
            <a:spAutoFit/>
          </a:bodyPr>
          <a:lstStyle/>
          <a:p>
            <a:pPr algn="just"/>
            <a:r>
              <a:rPr lang="en-US" dirty="0">
                <a:solidFill>
                  <a:srgbClr val="333333"/>
                </a:solidFill>
                <a:latin typeface="Arial" panose="020B0604020202020204" pitchFamily="34" charset="0"/>
                <a:cs typeface="Arial" panose="020B0604020202020204" pitchFamily="34" charset="0"/>
              </a:rPr>
              <a:t>¶ No servant can serve two masters: for either he will hate the one, and love the other; or else he will hold to the one, and despise the other. Ye cannot serve God and mammon.</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ED5A885-3240-4745-BE3C-D4EAA3F8860F}"/>
              </a:ext>
            </a:extLst>
          </p:cNvPr>
          <p:cNvSpPr/>
          <p:nvPr/>
        </p:nvSpPr>
        <p:spPr>
          <a:xfrm>
            <a:off x="1261672" y="4898498"/>
            <a:ext cx="9156492" cy="369332"/>
          </a:xfrm>
          <a:prstGeom prst="rect">
            <a:avLst/>
          </a:prstGeom>
        </p:spPr>
        <p:txBody>
          <a:bodyPr wrap="square">
            <a:spAutoFit/>
          </a:bodyPr>
          <a:lstStyle/>
          <a:p>
            <a:pPr algn="just"/>
            <a:r>
              <a:rPr lang="en-US" b="1" dirty="0">
                <a:solidFill>
                  <a:srgbClr val="333333"/>
                </a:solidFill>
                <a:latin typeface="Arial" panose="020B0604020202020204" pitchFamily="34" charset="0"/>
                <a:cs typeface="Arial" panose="020B0604020202020204" pitchFamily="34" charset="0"/>
              </a:rPr>
              <a:t>What can you do when you read a word you don’t understand in the scriptures?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2221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6"/>
                                        </p:tgtEl>
                                        <p:attrNameLst>
                                          <p:attrName>ppt_y</p:attrName>
                                        </p:attrNameLst>
                                      </p:cBhvr>
                                      <p:tavLst>
                                        <p:tav tm="0">
                                          <p:val>
                                            <p:strVal val="#ppt_y"/>
                                          </p:val>
                                        </p:tav>
                                        <p:tav tm="100000">
                                          <p:val>
                                            <p:strVal val="#ppt_y"/>
                                          </p:val>
                                        </p:tav>
                                      </p:tavLst>
                                    </p:anim>
                                    <p:anim calcmode="lin" valueType="num">
                                      <p:cBhvr>
                                        <p:cTn id="9"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
                                        <p:tgtEl>
                                          <p:spTgt spid="8"/>
                                        </p:tgtEl>
                                      </p:cBhvr>
                                    </p:animEffect>
                                    <p:anim calcmode="lin" valueType="num">
                                      <p:cBhvr>
                                        <p:cTn id="17" dur="400" fill="hold"/>
                                        <p:tgtEl>
                                          <p:spTgt spid="8"/>
                                        </p:tgtEl>
                                        <p:attrNameLst>
                                          <p:attrName>ppt_x</p:attrName>
                                        </p:attrNameLst>
                                      </p:cBhvr>
                                      <p:tavLst>
                                        <p:tav tm="0">
                                          <p:val>
                                            <p:strVal val="#ppt_x"/>
                                          </p:val>
                                        </p:tav>
                                        <p:tav tm="100000">
                                          <p:val>
                                            <p:strVal val="#ppt_x"/>
                                          </p:val>
                                        </p:tav>
                                      </p:tavLst>
                                    </p:anim>
                                    <p:anim calcmode="lin" valueType="num">
                                      <p:cBhvr>
                                        <p:cTn id="18" dur="400" fill="hold"/>
                                        <p:tgtEl>
                                          <p:spTgt spid="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B1EF2E21-AD09-4287-9987-38A184B9F828}"/>
              </a:ext>
            </a:extLst>
          </p:cNvPr>
          <p:cNvSpPr/>
          <p:nvPr/>
        </p:nvSpPr>
        <p:spPr>
          <a:xfrm>
            <a:off x="1189220" y="947252"/>
            <a:ext cx="7205272" cy="400110"/>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Identifying and understanding doctrines and principles.</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FE15D7D-BD30-47CA-986B-9FB6691C7EAD}"/>
              </a:ext>
            </a:extLst>
          </p:cNvPr>
          <p:cNvSpPr/>
          <p:nvPr/>
        </p:nvSpPr>
        <p:spPr>
          <a:xfrm>
            <a:off x="1219200" y="1780720"/>
            <a:ext cx="6008376" cy="461665"/>
          </a:xfrm>
          <a:prstGeom prst="rect">
            <a:avLst/>
          </a:prstGeom>
        </p:spPr>
        <p:txBody>
          <a:bodyPr wrap="none">
            <a:spAutoFit/>
          </a:bodyPr>
          <a:lstStyle/>
          <a:p>
            <a:r>
              <a:rPr lang="en-US" sz="2400" b="1" dirty="0">
                <a:solidFill>
                  <a:srgbClr val="333333"/>
                </a:solidFill>
                <a:latin typeface="Arial" panose="020B0604020202020204" pitchFamily="34" charset="0"/>
                <a:cs typeface="Arial" panose="020B0604020202020204" pitchFamily="34" charset="0"/>
              </a:rPr>
              <a:t>What is the moral or point of this story?</a:t>
            </a:r>
            <a:endParaRPr lang="en-US" sz="2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A7684F5-7B07-4979-A90B-B0D1DCA07416}"/>
              </a:ext>
            </a:extLst>
          </p:cNvPr>
          <p:cNvSpPr/>
          <p:nvPr/>
        </p:nvSpPr>
        <p:spPr>
          <a:xfrm>
            <a:off x="1219200" y="2706521"/>
            <a:ext cx="5878532" cy="461665"/>
          </a:xfrm>
          <a:prstGeom prst="rect">
            <a:avLst/>
          </a:prstGeom>
        </p:spPr>
        <p:txBody>
          <a:bodyPr wrap="none">
            <a:spAutoFit/>
          </a:bodyPr>
          <a:lstStyle/>
          <a:p>
            <a:r>
              <a:rPr lang="en-US" sz="2400" b="1" dirty="0">
                <a:solidFill>
                  <a:srgbClr val="333333"/>
                </a:solidFill>
                <a:latin typeface="Arial" panose="020B0604020202020204" pitchFamily="34" charset="0"/>
                <a:cs typeface="Arial" panose="020B0604020202020204" pitchFamily="34" charset="0"/>
              </a:rPr>
              <a:t>What can I learn from these passages?</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A49238D-BCF5-410A-B47C-05AC62383503}"/>
              </a:ext>
            </a:extLst>
          </p:cNvPr>
          <p:cNvSpPr/>
          <p:nvPr/>
        </p:nvSpPr>
        <p:spPr>
          <a:xfrm>
            <a:off x="1219200" y="3632322"/>
            <a:ext cx="7035900" cy="461665"/>
          </a:xfrm>
          <a:prstGeom prst="rect">
            <a:avLst/>
          </a:prstGeom>
        </p:spPr>
        <p:txBody>
          <a:bodyPr wrap="none">
            <a:spAutoFit/>
          </a:bodyPr>
          <a:lstStyle/>
          <a:p>
            <a:r>
              <a:rPr lang="en-US" sz="2400" b="1" dirty="0">
                <a:solidFill>
                  <a:srgbClr val="333333"/>
                </a:solidFill>
                <a:latin typeface="Arial" panose="020B0604020202020204" pitchFamily="34" charset="0"/>
                <a:cs typeface="Arial" panose="020B0604020202020204" pitchFamily="34" charset="0"/>
              </a:rPr>
              <a:t>What gospel truths are taught in this passage?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090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pic>
        <p:nvPicPr>
          <p:cNvPr id="4" name="Picture 3">
            <a:extLst>
              <a:ext uri="{FF2B5EF4-FFF2-40B4-BE49-F238E27FC236}">
                <a16:creationId xmlns:a16="http://schemas.microsoft.com/office/drawing/2014/main" id="{6AE2844E-649E-4AFA-9EF9-EC3B750EA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096" y="1152939"/>
            <a:ext cx="2643666" cy="3273459"/>
          </a:xfrm>
          <a:prstGeom prst="rect">
            <a:avLst/>
          </a:prstGeom>
        </p:spPr>
      </p:pic>
      <p:sp>
        <p:nvSpPr>
          <p:cNvPr id="5" name="Rectangle 4">
            <a:extLst>
              <a:ext uri="{FF2B5EF4-FFF2-40B4-BE49-F238E27FC236}">
                <a16:creationId xmlns:a16="http://schemas.microsoft.com/office/drawing/2014/main" id="{0ABD4D94-D823-4E2A-841A-6EEA02535EE5}"/>
              </a:ext>
            </a:extLst>
          </p:cNvPr>
          <p:cNvSpPr/>
          <p:nvPr/>
        </p:nvSpPr>
        <p:spPr>
          <a:xfrm>
            <a:off x="462742" y="1356293"/>
            <a:ext cx="7961730"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 And David said to Saul, Let no man’s heart fail because of him; thy servant will go and fight with this Philistine.</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Saul said to David, Thou art not able to go against this Philistine to fight with him: for thou art but a youth, and he a man of war from his youth.</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David said unto Saul, Thy servant kept his father’s sheep, and there came a lion, and a bear, and took a lamb out of the flock:</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And I went out after him, and smote him, and delivered it out of his mouth: and when he arose against me, I caught him by his beard, and smote him, and slew him.</a:t>
            </a:r>
          </a:p>
          <a:p>
            <a:pPr algn="just" fontAlgn="base"/>
            <a:r>
              <a:rPr lang="en-US" sz="1600" b="1" dirty="0">
                <a:solidFill>
                  <a:schemeClr val="bg1"/>
                </a:solidFill>
                <a:latin typeface="Arial" panose="020B0604020202020204" pitchFamily="34" charset="0"/>
                <a:cs typeface="Arial" panose="020B0604020202020204" pitchFamily="34" charset="0"/>
              </a:rPr>
              <a:t>36 </a:t>
            </a:r>
            <a:r>
              <a:rPr lang="en-US" sz="1600" dirty="0">
                <a:solidFill>
                  <a:schemeClr val="bg1"/>
                </a:solidFill>
                <a:latin typeface="Arial" panose="020B0604020202020204" pitchFamily="34" charset="0"/>
                <a:cs typeface="Arial" panose="020B0604020202020204" pitchFamily="34" charset="0"/>
              </a:rPr>
              <a:t>Thy servant slew both the lion and the bear: and this uncircumcised Philistine shall be as one of them, seeing he hath defied the armies of the living God.</a:t>
            </a:r>
          </a:p>
          <a:p>
            <a:pPr algn="just" fontAlgn="base"/>
            <a:r>
              <a:rPr lang="en-US" sz="1600" b="1" dirty="0">
                <a:solidFill>
                  <a:schemeClr val="bg1"/>
                </a:solidFill>
                <a:latin typeface="Arial" panose="020B0604020202020204" pitchFamily="34" charset="0"/>
                <a:cs typeface="Arial" panose="020B0604020202020204" pitchFamily="34" charset="0"/>
              </a:rPr>
              <a:t>37 </a:t>
            </a:r>
            <a:r>
              <a:rPr lang="en-US" sz="1600" dirty="0">
                <a:solidFill>
                  <a:schemeClr val="bg1"/>
                </a:solidFill>
                <a:latin typeface="Arial" panose="020B0604020202020204" pitchFamily="34" charset="0"/>
                <a:cs typeface="Arial" panose="020B0604020202020204" pitchFamily="34" charset="0"/>
              </a:rPr>
              <a:t>David said moreover,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that delivered me out of the paw of the lion, and out of the paw of the bear, he will deliver me out of the hand of this Philistine. And Saul said unto David, Go,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with thee.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D8DA678-E2DE-4999-B99D-A16E8F8882C1}"/>
              </a:ext>
            </a:extLst>
          </p:cNvPr>
          <p:cNvSpPr/>
          <p:nvPr/>
        </p:nvSpPr>
        <p:spPr>
          <a:xfrm>
            <a:off x="462742" y="986961"/>
            <a:ext cx="2185214"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1 Samuel 17:32-37</a:t>
            </a:r>
            <a:endParaRPr lang="en-US"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2ECB29B-C7B0-488B-9380-4B04B83C533F}"/>
              </a:ext>
            </a:extLst>
          </p:cNvPr>
          <p:cNvSpPr/>
          <p:nvPr/>
        </p:nvSpPr>
        <p:spPr>
          <a:xfrm>
            <a:off x="511386" y="4898914"/>
            <a:ext cx="6032421"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What gospel lesson do you learn from this passage? </a:t>
            </a:r>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6DEB3C4-270B-4253-975D-67484F6CC7D6}"/>
              </a:ext>
            </a:extLst>
          </p:cNvPr>
          <p:cNvSpPr/>
          <p:nvPr/>
        </p:nvSpPr>
        <p:spPr>
          <a:xfrm>
            <a:off x="511386" y="5381787"/>
            <a:ext cx="7763184"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I exercise faith in the Lord, He will help me overcome life’s challenges.</a:t>
            </a:r>
          </a:p>
        </p:txBody>
      </p:sp>
    </p:spTree>
    <p:extLst>
      <p:ext uri="{BB962C8B-B14F-4D97-AF65-F5344CB8AC3E}">
        <p14:creationId xmlns:p14="http://schemas.microsoft.com/office/powerpoint/2010/main" val="690557308"/>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path" presetSubtype="0" accel="50000" decel="50000" fill="hold" nodeType="afterEffect">
                                  <p:stCondLst>
                                    <p:cond delay="0"/>
                                  </p:stCondLst>
                                  <p:childTnLst>
                                    <p:animMotion origin="layout" path="M -2.5E-6 -2.96296E-6 C 0.00781 0.05301 0.02826 0.12709 0.1013 0.12593 C 0.20664 0.12593 0.21459 -0.12199 0.33933 -0.12291 C 0.45352 -0.12291 0.39232 0.09398 0.5017 0.09306 C 0.61485 0.09306 0.55378 -0.06389 0.67604 -0.06389 C 0.78529 -0.06389 0.72409 0.0419 0.82227 0.0419 C 0.91498 0.0419 0.86654 -0.03889 0.95143 -0.03889 C 0.99935 -0.03889 1.00417 -0.0169 1.00834 -2.96296E-6 " pathEditMode="relative" rAng="0" ptsTypes="AAAAAAAA">
                                      <p:cBhvr>
                                        <p:cTn id="6" dur="2500" fill="hold"/>
                                        <p:tgtEl>
                                          <p:spTgt spid="4"/>
                                        </p:tgtEl>
                                        <p:attrNameLst>
                                          <p:attrName>ppt_x</p:attrName>
                                          <p:attrName>ppt_y</p:attrName>
                                        </p:attrNameLst>
                                      </p:cBhvr>
                                      <p:rCtr x="50417" y="139"/>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559EBE9-C406-4D46-A99D-3AE2F8115C47}"/>
              </a:ext>
            </a:extLst>
          </p:cNvPr>
          <p:cNvSpPr/>
          <p:nvPr/>
        </p:nvSpPr>
        <p:spPr>
          <a:xfrm>
            <a:off x="3282846" y="2766541"/>
            <a:ext cx="6385810" cy="174549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1AD687C0-C100-4BE5-8DA9-BE62A8F10CE6}"/>
              </a:ext>
            </a:extLst>
          </p:cNvPr>
          <p:cNvSpPr/>
          <p:nvPr/>
        </p:nvSpPr>
        <p:spPr>
          <a:xfrm>
            <a:off x="914399" y="829773"/>
            <a:ext cx="7629994" cy="400110"/>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Feeling the truth and importance of doctrines and principles.</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DF503F9-A32C-4CE4-984C-F1E86808A494}"/>
              </a:ext>
            </a:extLst>
          </p:cNvPr>
          <p:cNvSpPr/>
          <p:nvPr/>
        </p:nvSpPr>
        <p:spPr>
          <a:xfrm>
            <a:off x="914399" y="1351986"/>
            <a:ext cx="9638676" cy="646331"/>
          </a:xfrm>
          <a:prstGeom prst="rect">
            <a:avLst/>
          </a:prstGeom>
        </p:spPr>
        <p:txBody>
          <a:bodyPr wrap="square">
            <a:spAutoFit/>
          </a:bodyPr>
          <a:lstStyle/>
          <a:p>
            <a:pPr algn="just"/>
            <a:r>
              <a:rPr lang="en-US" b="1" dirty="0">
                <a:solidFill>
                  <a:srgbClr val="333333"/>
                </a:solidFill>
                <a:latin typeface="Arial" panose="020B0604020202020204" pitchFamily="34" charset="0"/>
                <a:cs typeface="Arial" panose="020B0604020202020204" pitchFamily="34" charset="0"/>
              </a:rPr>
              <a:t>How have you or someone you know been able to overcome a challenge by exercising faith in the Lord?</a:t>
            </a:r>
            <a:endParaRPr lang="en-US"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1C37226-77B9-40CD-9D19-BC1501CD729E}"/>
              </a:ext>
            </a:extLst>
          </p:cNvPr>
          <p:cNvSpPr/>
          <p:nvPr/>
        </p:nvSpPr>
        <p:spPr>
          <a:xfrm>
            <a:off x="914399" y="2197364"/>
            <a:ext cx="672010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Applying gospel doctrines and principles to our lives.</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DF982DE-3E59-43C5-9982-A436D2C6E9C8}"/>
              </a:ext>
            </a:extLst>
          </p:cNvPr>
          <p:cNvSpPr/>
          <p:nvPr/>
        </p:nvSpPr>
        <p:spPr>
          <a:xfrm>
            <a:off x="4527030" y="2841273"/>
            <a:ext cx="4868762"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“As you receive counsel and instruction, extract principles that will be eternally important in your lives and then make them part of your lives” (M. Russell Ballard, “How to Solve Problems,” </a:t>
            </a:r>
            <a:r>
              <a:rPr lang="en-US" i="1" dirty="0">
                <a:solidFill>
                  <a:schemeClr val="bg1"/>
                </a:solidFill>
                <a:latin typeface="Arial" panose="020B0604020202020204" pitchFamily="34" charset="0"/>
                <a:cs typeface="Arial" panose="020B0604020202020204" pitchFamily="34" charset="0"/>
              </a:rPr>
              <a:t>New Era,</a:t>
            </a:r>
            <a:r>
              <a:rPr lang="en-US" dirty="0">
                <a:solidFill>
                  <a:schemeClr val="bg1"/>
                </a:solidFill>
                <a:latin typeface="Arial" panose="020B0604020202020204" pitchFamily="34" charset="0"/>
                <a:cs typeface="Arial" panose="020B0604020202020204" pitchFamily="34" charset="0"/>
              </a:rPr>
              <a:t> July 2013, 48).</a:t>
            </a:r>
          </a:p>
        </p:txBody>
      </p:sp>
      <p:pic>
        <p:nvPicPr>
          <p:cNvPr id="4098" name="Picture 2" descr="Ãlder M. Russell Ballard">
            <a:extLst>
              <a:ext uri="{FF2B5EF4-FFF2-40B4-BE49-F238E27FC236}">
                <a16:creationId xmlns:a16="http://schemas.microsoft.com/office/drawing/2014/main" id="{BE386681-C269-4283-868A-0C3F3FAAB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530" y="2841273"/>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A8275C2-FA5D-4562-89C5-92CA6B99F0B2}"/>
              </a:ext>
            </a:extLst>
          </p:cNvPr>
          <p:cNvSpPr txBox="1"/>
          <p:nvPr/>
        </p:nvSpPr>
        <p:spPr>
          <a:xfrm>
            <a:off x="3388965" y="4112650"/>
            <a:ext cx="1284326" cy="400110"/>
          </a:xfrm>
          <a:prstGeom prst="rect">
            <a:avLst/>
          </a:prstGeom>
          <a:noFill/>
        </p:spPr>
        <p:txBody>
          <a:bodyPr wrap="none" rtlCol="0">
            <a:spAutoFit/>
          </a:bodyPr>
          <a:lstStyle/>
          <a:p>
            <a:pPr algn="ctr"/>
            <a:r>
              <a:rPr lang="en-US" sz="1000" b="1" dirty="0">
                <a:solidFill>
                  <a:schemeClr val="bg1"/>
                </a:solidFill>
                <a:latin typeface="Arial" panose="020B0604020202020204" pitchFamily="34" charset="0"/>
                <a:cs typeface="Arial" panose="020B0604020202020204" pitchFamily="34" charset="0"/>
              </a:rPr>
              <a:t>Elder</a:t>
            </a:r>
          </a:p>
          <a:p>
            <a:pPr algn="ctr"/>
            <a:r>
              <a:rPr lang="en-US" sz="1000" b="1" dirty="0">
                <a:solidFill>
                  <a:schemeClr val="bg1"/>
                </a:solidFill>
                <a:latin typeface="Arial" panose="020B0604020202020204" pitchFamily="34" charset="0"/>
                <a:cs typeface="Arial" panose="020B0604020202020204" pitchFamily="34" charset="0"/>
              </a:rPr>
              <a:t>M. Russell Ballard</a:t>
            </a:r>
          </a:p>
        </p:txBody>
      </p:sp>
      <p:sp>
        <p:nvSpPr>
          <p:cNvPr id="10" name="Rectangle 9">
            <a:extLst>
              <a:ext uri="{FF2B5EF4-FFF2-40B4-BE49-F238E27FC236}">
                <a16:creationId xmlns:a16="http://schemas.microsoft.com/office/drawing/2014/main" id="{2167BBE6-6E94-4A2D-B339-F75A441FAD33}"/>
              </a:ext>
            </a:extLst>
          </p:cNvPr>
          <p:cNvSpPr/>
          <p:nvPr/>
        </p:nvSpPr>
        <p:spPr>
          <a:xfrm>
            <a:off x="914398" y="4859683"/>
            <a:ext cx="96386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identified a doctrine or principle from the scriptures and then made it a part of your life?</a:t>
            </a:r>
          </a:p>
        </p:txBody>
      </p:sp>
    </p:spTree>
    <p:extLst>
      <p:ext uri="{BB962C8B-B14F-4D97-AF65-F5344CB8AC3E}">
        <p14:creationId xmlns:p14="http://schemas.microsoft.com/office/powerpoint/2010/main" val="23714877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anim calcmode="lin" valueType="num">
                                      <p:cBhvr>
                                        <p:cTn id="34" dur="1000" fill="hold"/>
                                        <p:tgtEl>
                                          <p:spTgt spid="4098"/>
                                        </p:tgtEl>
                                        <p:attrNameLst>
                                          <p:attrName>ppt_x</p:attrName>
                                        </p:attrNameLst>
                                      </p:cBhvr>
                                      <p:tavLst>
                                        <p:tav tm="0">
                                          <p:val>
                                            <p:strVal val="#ppt_x"/>
                                          </p:val>
                                        </p:tav>
                                        <p:tav tm="100000">
                                          <p:val>
                                            <p:strVal val="#ppt_x"/>
                                          </p:val>
                                        </p:tav>
                                      </p:tavLst>
                                    </p:anim>
                                    <p:anim calcmode="lin" valueType="num">
                                      <p:cBhvr>
                                        <p:cTn id="35" dur="1000" fill="hold"/>
                                        <p:tgtEl>
                                          <p:spTgt spid="409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by="(-#ppt_w*2)" calcmode="lin" valueType="num">
                                      <p:cBhvr rctx="PPT">
                                        <p:cTn id="55" dur="125" autoRev="1" fill="hold">
                                          <p:stCondLst>
                                            <p:cond delay="0"/>
                                          </p:stCondLst>
                                        </p:cTn>
                                        <p:tgtEl>
                                          <p:spTgt spid="10"/>
                                        </p:tgtEl>
                                        <p:attrNameLst>
                                          <p:attrName>ppt_w</p:attrName>
                                        </p:attrNameLst>
                                      </p:cBhvr>
                                    </p:anim>
                                    <p:anim by="(#ppt_w*0.50)" calcmode="lin" valueType="num">
                                      <p:cBhvr>
                                        <p:cTn id="56" dur="125" decel="50000" autoRev="1" fill="hold">
                                          <p:stCondLst>
                                            <p:cond delay="0"/>
                                          </p:stCondLst>
                                        </p:cTn>
                                        <p:tgtEl>
                                          <p:spTgt spid="10"/>
                                        </p:tgtEl>
                                        <p:attrNameLst>
                                          <p:attrName>ppt_x</p:attrName>
                                        </p:attrNameLst>
                                      </p:cBhvr>
                                    </p:anim>
                                    <p:anim from="(-#ppt_h/2)" to="(#ppt_y)" calcmode="lin" valueType="num">
                                      <p:cBhvr>
                                        <p:cTn id="57" dur="250" fill="hold">
                                          <p:stCondLst>
                                            <p:cond delay="0"/>
                                          </p:stCondLst>
                                        </p:cTn>
                                        <p:tgtEl>
                                          <p:spTgt spid="10"/>
                                        </p:tgtEl>
                                        <p:attrNameLst>
                                          <p:attrName>ppt_y</p:attrName>
                                        </p:attrNameLst>
                                      </p:cBhvr>
                                    </p:anim>
                                    <p:animRot by="21600000">
                                      <p:cBhvr>
                                        <p:cTn id="58" dur="25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79E552C1-DF96-43BC-A0D5-57F955F8DB3F}"/>
              </a:ext>
            </a:extLst>
          </p:cNvPr>
          <p:cNvSpPr/>
          <p:nvPr/>
        </p:nvSpPr>
        <p:spPr>
          <a:xfrm>
            <a:off x="3455693" y="2798987"/>
            <a:ext cx="5280613" cy="769441"/>
          </a:xfrm>
          <a:prstGeom prst="rect">
            <a:avLst/>
          </a:prstGeom>
        </p:spPr>
        <p:txBody>
          <a:bodyPr wrap="none">
            <a:spAutoFit/>
          </a:bodyPr>
          <a:lstStyle/>
          <a:p>
            <a:pPr fontAlgn="base"/>
            <a:r>
              <a:rPr lang="en-US" sz="4400" dirty="0">
                <a:solidFill>
                  <a:schemeClr val="bg1"/>
                </a:solidFill>
                <a:latin typeface="Bahnschrift SemiBold SemiConden" panose="020B0502040204020203" pitchFamily="34" charset="0"/>
              </a:rPr>
              <a:t>Studying the Scriptures</a:t>
            </a:r>
            <a:endParaRPr lang="en-US" sz="4400" b="0" i="0" dirty="0">
              <a:solidFill>
                <a:schemeClr val="bg1"/>
              </a:solidFill>
              <a:effectLst/>
              <a:latin typeface="Bahnschrift SemiBold SemiConden" panose="020B0502040204020203"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CD1039E-073B-4123-A4C4-3E324A844EE4}"/>
              </a:ext>
            </a:extLst>
          </p:cNvPr>
          <p:cNvSpPr/>
          <p:nvPr/>
        </p:nvSpPr>
        <p:spPr>
          <a:xfrm>
            <a:off x="1547446" y="1152939"/>
            <a:ext cx="9284677" cy="2785287"/>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B17121BE-28F6-4612-AC3B-035F57C19ACC}"/>
              </a:ext>
            </a:extLst>
          </p:cNvPr>
          <p:cNvSpPr/>
          <p:nvPr/>
        </p:nvSpPr>
        <p:spPr>
          <a:xfrm>
            <a:off x="3062067" y="1352903"/>
            <a:ext cx="7770056" cy="2585323"/>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“[The scriptures] can become stalwart friends that are not limited by geography or calendar. They are always available when needed. Learning, pondering, searching, and memorizing scriptures is like filling a filing cabinet with friends, values, and truths that can be called upon anytime, anywhere in the world…</a:t>
            </a:r>
          </a:p>
          <a:p>
            <a:pPr algn="just" fontAlgn="base"/>
            <a:r>
              <a:rPr lang="en-US" dirty="0">
                <a:solidFill>
                  <a:schemeClr val="bg1"/>
                </a:solidFill>
                <a:latin typeface="Arial" panose="020B0604020202020204" pitchFamily="34" charset="0"/>
                <a:cs typeface="Arial" panose="020B0604020202020204" pitchFamily="34" charset="0"/>
              </a:rPr>
              <a:t>“… [Memorizing a scripture] is like discovering a new individual who can help in time of need, give inspiration and comfort, and be a source of motivation for needed change” (Richard G. Scott, “The Power of Scripture,”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6).</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Ãlder Richard G. Scott">
            <a:extLst>
              <a:ext uri="{FF2B5EF4-FFF2-40B4-BE49-F238E27FC236}">
                <a16:creationId xmlns:a16="http://schemas.microsoft.com/office/drawing/2014/main" id="{870B9080-8F2D-42A6-9A16-F4FD67351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501" y="1445561"/>
            <a:ext cx="1364566" cy="1814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4AA412-D152-48E6-9CF6-E0E8517750A7}"/>
              </a:ext>
            </a:extLst>
          </p:cNvPr>
          <p:cNvSpPr txBox="1"/>
          <p:nvPr/>
        </p:nvSpPr>
        <p:spPr>
          <a:xfrm>
            <a:off x="1747284" y="3353092"/>
            <a:ext cx="1391728"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Richard G. Scott</a:t>
            </a:r>
          </a:p>
        </p:txBody>
      </p:sp>
      <p:sp>
        <p:nvSpPr>
          <p:cNvPr id="6" name="Rectangle 5">
            <a:extLst>
              <a:ext uri="{FF2B5EF4-FFF2-40B4-BE49-F238E27FC236}">
                <a16:creationId xmlns:a16="http://schemas.microsoft.com/office/drawing/2014/main" id="{BFA54781-A4D5-4F66-B7BD-983831FC1FE9}"/>
              </a:ext>
            </a:extLst>
          </p:cNvPr>
          <p:cNvSpPr/>
          <p:nvPr/>
        </p:nvSpPr>
        <p:spPr>
          <a:xfrm>
            <a:off x="-6641232" y="4285425"/>
            <a:ext cx="6506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the scriptures become like a good friend to you?</a:t>
            </a:r>
          </a:p>
        </p:txBody>
      </p:sp>
    </p:spTree>
    <p:extLst>
      <p:ext uri="{BB962C8B-B14F-4D97-AF65-F5344CB8AC3E}">
        <p14:creationId xmlns:p14="http://schemas.microsoft.com/office/powerpoint/2010/main" val="360160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path" presetSubtype="0" accel="50000" decel="50000" fill="hold" grpId="0" nodeType="clickEffect">
                                  <p:stCondLst>
                                    <p:cond delay="0"/>
                                  </p:stCondLst>
                                  <p:childTnLst>
                                    <p:animMotion origin="layout" path="M 4.58333E-6 0.00556 L 0.04583 0.00556 C 0.06705 0.00556 0.09114 -0.0088 0.11276 -0.01111 C 0.12877 -0.01111 0.1582 0.00232 0.17135 0.00232 C 0.19023 0.00232 0.20911 -0.00162 0.24401 -0.00162 L 0.26809 -0.16204 L 0.29479 0.03148 L 0.32695 0.00556 L 0.35351 -0.00162 L 0.41796 0.00463 C 0.44765 0.00139 0.47174 -0.01204 0.50104 -0.01736 C 0.51184 -0.01829 0.53593 -0.01944 0.55208 -0.01736 C 0.56809 -0.01505 0.58164 -0.00069 0.58697 0.00023 C 0.59492 0.00463 0.6138 0.00023 0.62421 0.00232 L 0.64036 0.00556 L 0.67005 0.00556 " pathEditMode="relative" rAng="0" ptsTypes="AAAAAAAAAAAAAAAA">
                                      <p:cBhvr>
                                        <p:cTn id="6" dur="2000" fill="hold"/>
                                        <p:tgtEl>
                                          <p:spTgt spid="6"/>
                                        </p:tgtEl>
                                        <p:attrNameLst>
                                          <p:attrName>ppt_x</p:attrName>
                                          <p:attrName>ppt_y</p:attrName>
                                        </p:attrNameLst>
                                      </p:cBhvr>
                                      <p:rCtr x="33503"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8463841A-7212-4DC0-A199-EBA4196BD979}"/>
              </a:ext>
            </a:extLst>
          </p:cNvPr>
          <p:cNvSpPr/>
          <p:nvPr/>
        </p:nvSpPr>
        <p:spPr>
          <a:xfrm>
            <a:off x="4105711" y="783607"/>
            <a:ext cx="398057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study the scriptures, they will …</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17646F0-FFE1-4747-8008-3C39409FC897}"/>
              </a:ext>
            </a:extLst>
          </p:cNvPr>
          <p:cNvSpPr/>
          <p:nvPr/>
        </p:nvSpPr>
        <p:spPr>
          <a:xfrm>
            <a:off x="1084892" y="1176381"/>
            <a:ext cx="23262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17:19</a:t>
            </a:r>
          </a:p>
        </p:txBody>
      </p:sp>
      <p:sp>
        <p:nvSpPr>
          <p:cNvPr id="5" name="Rectangle 4">
            <a:extLst>
              <a:ext uri="{FF2B5EF4-FFF2-40B4-BE49-F238E27FC236}">
                <a16:creationId xmlns:a16="http://schemas.microsoft.com/office/drawing/2014/main" id="{E016C891-1849-4DD5-9266-EA41EBEB482F}"/>
              </a:ext>
            </a:extLst>
          </p:cNvPr>
          <p:cNvSpPr/>
          <p:nvPr/>
        </p:nvSpPr>
        <p:spPr>
          <a:xfrm>
            <a:off x="1084891" y="1447238"/>
            <a:ext cx="957841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shall be with him, and he shall read therein all the days of his life: that he may learn to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his God, to keep all the words of this law and these statutes, to do them:</a:t>
            </a:r>
          </a:p>
        </p:txBody>
      </p:sp>
      <p:sp>
        <p:nvSpPr>
          <p:cNvPr id="6" name="Rectangle 5">
            <a:extLst>
              <a:ext uri="{FF2B5EF4-FFF2-40B4-BE49-F238E27FC236}">
                <a16:creationId xmlns:a16="http://schemas.microsoft.com/office/drawing/2014/main" id="{691673AC-4762-4EEB-A72C-8815CB5987CB}"/>
              </a:ext>
            </a:extLst>
          </p:cNvPr>
          <p:cNvSpPr/>
          <p:nvPr/>
        </p:nvSpPr>
        <p:spPr>
          <a:xfrm>
            <a:off x="1084891" y="2095350"/>
            <a:ext cx="13901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1:8</a:t>
            </a:r>
          </a:p>
        </p:txBody>
      </p:sp>
      <p:sp>
        <p:nvSpPr>
          <p:cNvPr id="7" name="Rectangle 6">
            <a:extLst>
              <a:ext uri="{FF2B5EF4-FFF2-40B4-BE49-F238E27FC236}">
                <a16:creationId xmlns:a16="http://schemas.microsoft.com/office/drawing/2014/main" id="{0E79F9A6-4E66-4F83-B13F-4B28B4FF2329}"/>
              </a:ext>
            </a:extLst>
          </p:cNvPr>
          <p:cNvSpPr/>
          <p:nvPr/>
        </p:nvSpPr>
        <p:spPr>
          <a:xfrm>
            <a:off x="1084890" y="2394346"/>
            <a:ext cx="9578419" cy="923330"/>
          </a:xfrm>
          <a:prstGeom prst="rect">
            <a:avLst/>
          </a:prstGeom>
        </p:spPr>
        <p:txBody>
          <a:bodyPr wrap="square">
            <a:spAutoFit/>
          </a:bodyPr>
          <a:lstStyle/>
          <a:p>
            <a:pPr algn="just"/>
            <a:r>
              <a:rPr lang="en-US" dirty="0">
                <a:solidFill>
                  <a:srgbClr val="333333"/>
                </a:solidFill>
                <a:latin typeface="Arial" panose="020B0604020202020204" pitchFamily="34" charset="0"/>
                <a:cs typeface="Arial" panose="020B0604020202020204" pitchFamily="34" charset="0"/>
              </a:rPr>
              <a:t>This book of the law shall not depart out of thy mouth; but thou shalt meditate therein day and night, that thou mayest observe to do according to all that is written therein: for then thou shalt make thy way prosperous, and then thou shalt have good success.</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C012E74-D3EE-4090-ABCA-0AE6D8BF48CD}"/>
              </a:ext>
            </a:extLst>
          </p:cNvPr>
          <p:cNvSpPr/>
          <p:nvPr/>
        </p:nvSpPr>
        <p:spPr>
          <a:xfrm>
            <a:off x="1084890" y="3305389"/>
            <a:ext cx="1890326"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Psalms 119:105</a:t>
            </a:r>
            <a:endParaRPr lang="en-US"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6BC11CA-2884-4098-8111-2CDBDDF58C82}"/>
              </a:ext>
            </a:extLst>
          </p:cNvPr>
          <p:cNvSpPr/>
          <p:nvPr/>
        </p:nvSpPr>
        <p:spPr>
          <a:xfrm>
            <a:off x="1057711" y="3590313"/>
            <a:ext cx="6096000" cy="369332"/>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Thy word is a lamp unto my feet, and a light unto my path.</a:t>
            </a:r>
          </a:p>
        </p:txBody>
      </p:sp>
      <p:sp>
        <p:nvSpPr>
          <p:cNvPr id="10" name="Rectangle 9">
            <a:extLst>
              <a:ext uri="{FF2B5EF4-FFF2-40B4-BE49-F238E27FC236}">
                <a16:creationId xmlns:a16="http://schemas.microsoft.com/office/drawing/2014/main" id="{B0D488D3-49CA-47FC-9053-6917A0535A2E}"/>
              </a:ext>
            </a:extLst>
          </p:cNvPr>
          <p:cNvSpPr/>
          <p:nvPr/>
        </p:nvSpPr>
        <p:spPr>
          <a:xfrm>
            <a:off x="1084890" y="4092924"/>
            <a:ext cx="1544012"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2 Nephi 32:2</a:t>
            </a:r>
            <a:endParaRPr lang="en-US"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40347ED-EFDA-4074-9394-34A0B0351E8E}"/>
              </a:ext>
            </a:extLst>
          </p:cNvPr>
          <p:cNvSpPr/>
          <p:nvPr/>
        </p:nvSpPr>
        <p:spPr>
          <a:xfrm>
            <a:off x="1063287" y="4396709"/>
            <a:ext cx="9630001" cy="923330"/>
          </a:xfrm>
          <a:prstGeom prst="rect">
            <a:avLst/>
          </a:prstGeom>
        </p:spPr>
        <p:txBody>
          <a:bodyPr wrap="square">
            <a:spAutoFit/>
          </a:bodyPr>
          <a:lstStyle/>
          <a:p>
            <a:pPr algn="just"/>
            <a:r>
              <a:rPr lang="en-US" dirty="0">
                <a:solidFill>
                  <a:srgbClr val="333333"/>
                </a:solidFill>
                <a:latin typeface="Arial" panose="020B0604020202020204" pitchFamily="34" charset="0"/>
                <a:cs typeface="Arial" panose="020B0604020202020204" pitchFamily="34" charset="0"/>
              </a:rPr>
              <a:t>Angels speak by the power of the Holy Ghost; wherefore, they speak the words of Christ. Wherefore, I said unto you, feast upon the words of Christ; for behold, the words of Christ will tell you all things what ye should do.</a:t>
            </a: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0F1325-4ADA-47C4-B7CB-C20F704483B2}"/>
              </a:ext>
            </a:extLst>
          </p:cNvPr>
          <p:cNvSpPr/>
          <p:nvPr/>
        </p:nvSpPr>
        <p:spPr>
          <a:xfrm>
            <a:off x="1069987" y="5350487"/>
            <a:ext cx="1249060"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Jacob 2:8</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5933FA0-2E8D-40FE-8C69-2FF4B5E04E7E}"/>
              </a:ext>
            </a:extLst>
          </p:cNvPr>
          <p:cNvSpPr/>
          <p:nvPr/>
        </p:nvSpPr>
        <p:spPr>
          <a:xfrm>
            <a:off x="1070822" y="5642821"/>
            <a:ext cx="959248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supposeth me that they have come up hither to hear the pleasing word of God, yea, the word which healeth the wounded soul.</a:t>
            </a:r>
          </a:p>
        </p:txBody>
      </p:sp>
    </p:spTree>
    <p:extLst>
      <p:ext uri="{BB962C8B-B14F-4D97-AF65-F5344CB8AC3E}">
        <p14:creationId xmlns:p14="http://schemas.microsoft.com/office/powerpoint/2010/main" val="26946638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4" name="Rectangle 3">
            <a:extLst>
              <a:ext uri="{FF2B5EF4-FFF2-40B4-BE49-F238E27FC236}">
                <a16:creationId xmlns:a16="http://schemas.microsoft.com/office/drawing/2014/main" id="{C23E4BA5-1019-42B1-BA57-BE6B9E4E3463}"/>
              </a:ext>
            </a:extLst>
          </p:cNvPr>
          <p:cNvSpPr/>
          <p:nvPr/>
        </p:nvSpPr>
        <p:spPr>
          <a:xfrm>
            <a:off x="4105711" y="783607"/>
            <a:ext cx="398057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study the scriptures, they will …</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3AD735F-E84B-4E41-914E-90C11458C1F7}"/>
              </a:ext>
            </a:extLst>
          </p:cNvPr>
          <p:cNvSpPr/>
          <p:nvPr/>
        </p:nvSpPr>
        <p:spPr>
          <a:xfrm>
            <a:off x="909710" y="1389576"/>
            <a:ext cx="7699717" cy="369332"/>
          </a:xfrm>
          <a:prstGeom prst="rect">
            <a:avLst/>
          </a:prstGeom>
        </p:spPr>
        <p:txBody>
          <a:bodyPr wrap="square">
            <a:spAutoFit/>
          </a:bodyPr>
          <a:lstStyle/>
          <a:p>
            <a:pPr algn="just"/>
            <a:r>
              <a:rPr lang="en-US" b="1" dirty="0">
                <a:solidFill>
                  <a:srgbClr val="333333"/>
                </a:solidFill>
                <a:latin typeface="Arial" panose="020B0604020202020204" pitchFamily="34" charset="0"/>
                <a:cs typeface="Arial" panose="020B0604020202020204" pitchFamily="34" charset="0"/>
              </a:rPr>
              <a:t>… help us learn to fear (respect) God and keep His commandments.</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CAA06B4-54D2-480B-8252-19BCEE713472}"/>
              </a:ext>
            </a:extLst>
          </p:cNvPr>
          <p:cNvSpPr/>
          <p:nvPr/>
        </p:nvSpPr>
        <p:spPr>
          <a:xfrm>
            <a:off x="909711" y="1806524"/>
            <a:ext cx="6109365"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 tell us what to do to be prosperous and successful.</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928699-97B3-4CAA-970F-C69B4A8F7528}"/>
              </a:ext>
            </a:extLst>
          </p:cNvPr>
          <p:cNvSpPr/>
          <p:nvPr/>
        </p:nvSpPr>
        <p:spPr>
          <a:xfrm>
            <a:off x="909711" y="2287729"/>
            <a:ext cx="2017860"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 light our path.</a:t>
            </a: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017C727-01B9-44D3-BA2F-F94C0AB94F26}"/>
              </a:ext>
            </a:extLst>
          </p:cNvPr>
          <p:cNvSpPr/>
          <p:nvPr/>
        </p:nvSpPr>
        <p:spPr>
          <a:xfrm>
            <a:off x="909711" y="2778314"/>
            <a:ext cx="4314001"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 tell us all things that we should do.</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1C4D356-DC18-4FC4-85B5-861B85202020}"/>
              </a:ext>
            </a:extLst>
          </p:cNvPr>
          <p:cNvSpPr/>
          <p:nvPr/>
        </p:nvSpPr>
        <p:spPr>
          <a:xfrm>
            <a:off x="909711" y="3268899"/>
            <a:ext cx="3185487"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 heal our wounded souls.</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20AE233-24E4-4B2B-879F-AF24670EA3D3}"/>
              </a:ext>
            </a:extLst>
          </p:cNvPr>
          <p:cNvSpPr/>
          <p:nvPr/>
        </p:nvSpPr>
        <p:spPr>
          <a:xfrm>
            <a:off x="909711" y="3759484"/>
            <a:ext cx="5173211" cy="369332"/>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 lead us to do that which is just (righteous).</a:t>
            </a: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85CBC0D-2873-457A-9D5B-DB36F5986A41}"/>
              </a:ext>
            </a:extLst>
          </p:cNvPr>
          <p:cNvSpPr/>
          <p:nvPr/>
        </p:nvSpPr>
        <p:spPr>
          <a:xfrm>
            <a:off x="923075" y="4553332"/>
            <a:ext cx="768635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Why would this new plan not be a wise way to care for your teeth?</a:t>
            </a:r>
          </a:p>
        </p:txBody>
      </p:sp>
      <p:sp>
        <p:nvSpPr>
          <p:cNvPr id="11" name="Rectangle 10">
            <a:extLst>
              <a:ext uri="{FF2B5EF4-FFF2-40B4-BE49-F238E27FC236}">
                <a16:creationId xmlns:a16="http://schemas.microsoft.com/office/drawing/2014/main" id="{E6CC5500-0FC2-41A8-AB19-169E94ADF3D0}"/>
              </a:ext>
            </a:extLst>
          </p:cNvPr>
          <p:cNvSpPr/>
          <p:nvPr/>
        </p:nvSpPr>
        <p:spPr>
          <a:xfrm>
            <a:off x="909710" y="5050564"/>
            <a:ext cx="66864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this example relate to our study of the scriptures?</a:t>
            </a:r>
          </a:p>
        </p:txBody>
      </p:sp>
    </p:spTree>
    <p:extLst>
      <p:ext uri="{BB962C8B-B14F-4D97-AF65-F5344CB8AC3E}">
        <p14:creationId xmlns:p14="http://schemas.microsoft.com/office/powerpoint/2010/main" val="2390050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10"/>
                                        </p:tgtEl>
                                        <p:attrNameLst>
                                          <p:attrName>ppt_y</p:attrName>
                                        </p:attrNameLst>
                                      </p:cBhvr>
                                      <p:tavLst>
                                        <p:tav tm="0">
                                          <p:val>
                                            <p:strVal val="#ppt_y"/>
                                          </p:val>
                                        </p:tav>
                                        <p:tav tm="100000">
                                          <p:val>
                                            <p:strVal val="#ppt_y"/>
                                          </p:val>
                                        </p:tav>
                                      </p:tavLst>
                                    </p:anim>
                                    <p:anim calcmode="lin" valueType="num">
                                      <p:cBhvr>
                                        <p:cTn id="41"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by="(-#ppt_w*2)" calcmode="lin" valueType="num">
                                      <p:cBhvr rctx="PPT">
                                        <p:cTn id="48" dur="125" autoRev="1" fill="hold">
                                          <p:stCondLst>
                                            <p:cond delay="0"/>
                                          </p:stCondLst>
                                        </p:cTn>
                                        <p:tgtEl>
                                          <p:spTgt spid="11"/>
                                        </p:tgtEl>
                                        <p:attrNameLst>
                                          <p:attrName>ppt_w</p:attrName>
                                        </p:attrNameLst>
                                      </p:cBhvr>
                                    </p:anim>
                                    <p:anim by="(#ppt_w*0.50)" calcmode="lin" valueType="num">
                                      <p:cBhvr>
                                        <p:cTn id="49" dur="125" decel="50000" autoRev="1" fill="hold">
                                          <p:stCondLst>
                                            <p:cond delay="0"/>
                                          </p:stCondLst>
                                        </p:cTn>
                                        <p:tgtEl>
                                          <p:spTgt spid="11"/>
                                        </p:tgtEl>
                                        <p:attrNameLst>
                                          <p:attrName>ppt_x</p:attrName>
                                        </p:attrNameLst>
                                      </p:cBhvr>
                                    </p:anim>
                                    <p:anim from="(-#ppt_h/2)" to="(#ppt_y)" calcmode="lin" valueType="num">
                                      <p:cBhvr>
                                        <p:cTn id="50" dur="250" fill="hold">
                                          <p:stCondLst>
                                            <p:cond delay="0"/>
                                          </p:stCondLst>
                                        </p:cTn>
                                        <p:tgtEl>
                                          <p:spTgt spid="11"/>
                                        </p:tgtEl>
                                        <p:attrNameLst>
                                          <p:attrName>ppt_y</p:attrName>
                                        </p:attrNameLst>
                                      </p:cBhvr>
                                    </p:anim>
                                    <p:animRot by="21600000">
                                      <p:cBhvr>
                                        <p:cTn id="51"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3316DCD-875C-4181-A686-4D851601E3DF}"/>
              </a:ext>
            </a:extLst>
          </p:cNvPr>
          <p:cNvSpPr/>
          <p:nvPr/>
        </p:nvSpPr>
        <p:spPr>
          <a:xfrm>
            <a:off x="2518350" y="2307180"/>
            <a:ext cx="7593496" cy="2564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9516C3A9-DAEA-4176-8C73-13E85784EB83}"/>
              </a:ext>
            </a:extLst>
          </p:cNvPr>
          <p:cNvSpPr/>
          <p:nvPr/>
        </p:nvSpPr>
        <p:spPr>
          <a:xfrm>
            <a:off x="4242219" y="2583784"/>
            <a:ext cx="5741232" cy="1938992"/>
          </a:xfrm>
          <a:prstGeom prst="rect">
            <a:avLst/>
          </a:prstGeom>
        </p:spPr>
        <p:txBody>
          <a:bodyPr wrap="square">
            <a:spAutoFit/>
          </a:bodyPr>
          <a:lstStyle/>
          <a:p>
            <a:pPr algn="just"/>
            <a:r>
              <a:rPr lang="en-US" sz="2000" dirty="0">
                <a:solidFill>
                  <a:schemeClr val="bg1"/>
                </a:solidFill>
                <a:latin typeface="Arial" panose="020B0604020202020204" pitchFamily="34" charset="0"/>
                <a:cs typeface="Arial" panose="020B0604020202020204" pitchFamily="34" charset="0"/>
              </a:rPr>
              <a:t>“It is certain that one who studies the scriptures every day accomplishes far more than one who devotes considerable time one day and then lets days go by before continuing” (Howard W. Hunter, “Reading the Scriptures,”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Nov. 1979, 64).</a:t>
            </a:r>
          </a:p>
        </p:txBody>
      </p:sp>
      <p:pic>
        <p:nvPicPr>
          <p:cNvPr id="2050" name="Picture 2" descr="Presidente Howard W. Hunter">
            <a:extLst>
              <a:ext uri="{FF2B5EF4-FFF2-40B4-BE49-F238E27FC236}">
                <a16:creationId xmlns:a16="http://schemas.microsoft.com/office/drawing/2014/main" id="{0E8891F0-CFA7-43FD-88FF-4F0C770D0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045" y="2608207"/>
            <a:ext cx="1092409" cy="1452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919B756-E0DC-42CF-94E6-D4AA7C5F7392}"/>
              </a:ext>
            </a:extLst>
          </p:cNvPr>
          <p:cNvSpPr/>
          <p:nvPr/>
        </p:nvSpPr>
        <p:spPr>
          <a:xfrm>
            <a:off x="2773496" y="4061111"/>
            <a:ext cx="151150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Howard W. Hunter</a:t>
            </a:r>
          </a:p>
        </p:txBody>
      </p:sp>
    </p:spTree>
    <p:extLst>
      <p:ext uri="{BB962C8B-B14F-4D97-AF65-F5344CB8AC3E}">
        <p14:creationId xmlns:p14="http://schemas.microsoft.com/office/powerpoint/2010/main" val="25919358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6A9A93FE-C65E-4D63-8E5C-7DE9262C9DCA}"/>
              </a:ext>
            </a:extLst>
          </p:cNvPr>
          <p:cNvSpPr/>
          <p:nvPr/>
        </p:nvSpPr>
        <p:spPr>
          <a:xfrm>
            <a:off x="2626140" y="3075057"/>
            <a:ext cx="7439857" cy="707886"/>
          </a:xfrm>
          <a:prstGeom prst="rect">
            <a:avLst/>
          </a:prstGeom>
        </p:spPr>
        <p:txBody>
          <a:bodyPr wrap="none">
            <a:spAutoFit/>
          </a:bodyPr>
          <a:lstStyle/>
          <a:p>
            <a:pPr fontAlgn="base"/>
            <a:r>
              <a:rPr lang="en-US" sz="4000" b="1" dirty="0">
                <a:solidFill>
                  <a:schemeClr val="bg1"/>
                </a:solidFill>
                <a:latin typeface="Arial" panose="020B0604020202020204" pitchFamily="34" charset="0"/>
                <a:cs typeface="Arial" panose="020B0604020202020204" pitchFamily="34" charset="0"/>
              </a:rPr>
              <a:t>“How to study the scriptures”</a:t>
            </a:r>
            <a:endParaRPr lang="en-US" sz="4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4985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pic>
        <p:nvPicPr>
          <p:cNvPr id="3074" name="Picture 2" descr="diamante sobre fondo negro">
            <a:extLst>
              <a:ext uri="{FF2B5EF4-FFF2-40B4-BE49-F238E27FC236}">
                <a16:creationId xmlns:a16="http://schemas.microsoft.com/office/drawing/2014/main" id="{6E2156B1-6861-4740-99B7-29A924B3B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750" y="2017656"/>
            <a:ext cx="5002499" cy="3044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D17A8D-AE68-4BCA-BECF-B288281E8BBA}"/>
              </a:ext>
            </a:extLst>
          </p:cNvPr>
          <p:cNvSpPr/>
          <p:nvPr/>
        </p:nvSpPr>
        <p:spPr>
          <a:xfrm>
            <a:off x="1057159" y="1254980"/>
            <a:ext cx="9548734" cy="646331"/>
          </a:xfrm>
          <a:prstGeom prst="rect">
            <a:avLst/>
          </a:prstGeom>
        </p:spPr>
        <p:txBody>
          <a:bodyPr wrap="square">
            <a:spAutoFit/>
          </a:bodyPr>
          <a:lstStyle/>
          <a:p>
            <a:pPr algn="just"/>
            <a:r>
              <a:rPr lang="en-US" b="1" i="1" dirty="0">
                <a:solidFill>
                  <a:schemeClr val="bg1"/>
                </a:solidFill>
                <a:latin typeface="Arial" panose="020B0604020202020204" pitchFamily="34" charset="0"/>
                <a:cs typeface="Arial" panose="020B0604020202020204" pitchFamily="34" charset="0"/>
              </a:rPr>
              <a:t>Elder Richard G. Scott taught that there are “diamonds of truth that … must be carefully mined from the pages of the Old Testament”. </a:t>
            </a:r>
          </a:p>
        </p:txBody>
      </p:sp>
      <p:sp>
        <p:nvSpPr>
          <p:cNvPr id="4" name="Rectangle 3">
            <a:extLst>
              <a:ext uri="{FF2B5EF4-FFF2-40B4-BE49-F238E27FC236}">
                <a16:creationId xmlns:a16="http://schemas.microsoft.com/office/drawing/2014/main" id="{B0918F77-E46E-4BB5-87CF-300E83DAD9EF}"/>
              </a:ext>
            </a:extLst>
          </p:cNvPr>
          <p:cNvSpPr/>
          <p:nvPr/>
        </p:nvSpPr>
        <p:spPr>
          <a:xfrm>
            <a:off x="2304737" y="779683"/>
            <a:ext cx="7091055" cy="400110"/>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Understanding the context and content of the scriptures.</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26B3059-DDED-4B03-B611-D1F21B901662}"/>
              </a:ext>
            </a:extLst>
          </p:cNvPr>
          <p:cNvSpPr/>
          <p:nvPr/>
        </p:nvSpPr>
        <p:spPr>
          <a:xfrm>
            <a:off x="1075897" y="5424629"/>
            <a:ext cx="89641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has helped you understand the context or content of a scripture passage?</a:t>
            </a:r>
          </a:p>
        </p:txBody>
      </p:sp>
    </p:spTree>
    <p:extLst>
      <p:ext uri="{BB962C8B-B14F-4D97-AF65-F5344CB8AC3E}">
        <p14:creationId xmlns:p14="http://schemas.microsoft.com/office/powerpoint/2010/main" val="2899208462"/>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randombar(vertical)">
                                      <p:cBhvr>
                                        <p:cTn id="20" dur="10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4</a:t>
            </a:r>
          </a:p>
        </p:txBody>
      </p:sp>
      <p:sp>
        <p:nvSpPr>
          <p:cNvPr id="2" name="Rectangle 1">
            <a:extLst>
              <a:ext uri="{FF2B5EF4-FFF2-40B4-BE49-F238E27FC236}">
                <a16:creationId xmlns:a16="http://schemas.microsoft.com/office/drawing/2014/main" id="{9E137B2C-9D4E-4FF8-AF1C-03AC31D2C768}"/>
              </a:ext>
            </a:extLst>
          </p:cNvPr>
          <p:cNvSpPr/>
          <p:nvPr/>
        </p:nvSpPr>
        <p:spPr>
          <a:xfrm>
            <a:off x="784484" y="869623"/>
            <a:ext cx="9633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correction affect our understanding of what is happening in this verse?</a:t>
            </a:r>
          </a:p>
        </p:txBody>
      </p:sp>
      <p:sp>
        <p:nvSpPr>
          <p:cNvPr id="4" name="Rectangle 3">
            <a:extLst>
              <a:ext uri="{FF2B5EF4-FFF2-40B4-BE49-F238E27FC236}">
                <a16:creationId xmlns:a16="http://schemas.microsoft.com/office/drawing/2014/main" id="{2256D687-0453-45B5-8FDD-2DC4AC72A2F3}"/>
              </a:ext>
            </a:extLst>
          </p:cNvPr>
          <p:cNvSpPr/>
          <p:nvPr/>
        </p:nvSpPr>
        <p:spPr>
          <a:xfrm>
            <a:off x="784484" y="1517484"/>
            <a:ext cx="1496564" cy="369332"/>
          </a:xfrm>
          <a:prstGeom prst="rect">
            <a:avLst/>
          </a:prstGeom>
        </p:spPr>
        <p:txBody>
          <a:bodyPr wrap="none">
            <a:spAutoFit/>
          </a:bodyPr>
          <a:lstStyle/>
          <a:p>
            <a:r>
              <a:rPr lang="en-US" b="1" dirty="0">
                <a:solidFill>
                  <a:schemeClr val="bg1"/>
                </a:solidFill>
                <a:latin typeface="Open Sans"/>
              </a:rPr>
              <a:t>Symbolism:</a:t>
            </a:r>
            <a:r>
              <a:rPr lang="en-US" dirty="0">
                <a:solidFill>
                  <a:schemeClr val="bg1"/>
                </a:solidFill>
                <a:latin typeface="Open Sans"/>
              </a:rPr>
              <a:t> </a:t>
            </a:r>
            <a:endParaRPr lang="en-US" dirty="0">
              <a:solidFill>
                <a:schemeClr val="bg1"/>
              </a:solidFill>
            </a:endParaRPr>
          </a:p>
        </p:txBody>
      </p:sp>
      <p:pic>
        <p:nvPicPr>
          <p:cNvPr id="5" name="Picture 4">
            <a:extLst>
              <a:ext uri="{FF2B5EF4-FFF2-40B4-BE49-F238E27FC236}">
                <a16:creationId xmlns:a16="http://schemas.microsoft.com/office/drawing/2014/main" id="{DD412337-95C5-48A5-9703-AA83E9F731EB}"/>
              </a:ext>
            </a:extLst>
          </p:cNvPr>
          <p:cNvPicPr>
            <a:picLocks noChangeAspect="1"/>
          </p:cNvPicPr>
          <p:nvPr/>
        </p:nvPicPr>
        <p:blipFill rotWithShape="1">
          <a:blip r:embed="rId2"/>
          <a:srcRect l="35779" t="10910" r="36803" b="11019"/>
          <a:stretch/>
        </p:blipFill>
        <p:spPr>
          <a:xfrm>
            <a:off x="1858780" y="1956762"/>
            <a:ext cx="2518347" cy="4031615"/>
          </a:xfrm>
          <a:prstGeom prst="rect">
            <a:avLst/>
          </a:prstGeom>
        </p:spPr>
      </p:pic>
      <p:sp>
        <p:nvSpPr>
          <p:cNvPr id="6" name="Rectangle 5">
            <a:extLst>
              <a:ext uri="{FF2B5EF4-FFF2-40B4-BE49-F238E27FC236}">
                <a16:creationId xmlns:a16="http://schemas.microsoft.com/office/drawing/2014/main" id="{3BA39EC5-A7C0-416F-A3BF-90A9314A52E5}"/>
              </a:ext>
            </a:extLst>
          </p:cNvPr>
          <p:cNvSpPr/>
          <p:nvPr/>
        </p:nvSpPr>
        <p:spPr>
          <a:xfrm>
            <a:off x="4654528" y="2569378"/>
            <a:ext cx="6077305" cy="400110"/>
          </a:xfrm>
          <a:prstGeom prst="rect">
            <a:avLst/>
          </a:prstGeom>
        </p:spPr>
        <p:txBody>
          <a:bodyPr wrap="none">
            <a:spAutoFit/>
          </a:bodyPr>
          <a:lstStyle/>
          <a:p>
            <a:r>
              <a:rPr lang="en-US" sz="2000" b="1" dirty="0">
                <a:solidFill>
                  <a:srgbClr val="333333"/>
                </a:solidFill>
                <a:latin typeface="Arial" panose="020B0604020202020204" pitchFamily="34" charset="0"/>
                <a:cs typeface="Arial" panose="020B0604020202020204" pitchFamily="34" charset="0"/>
              </a:rPr>
              <a:t>What could fire possibly symbolize in scripture?</a:t>
            </a:r>
            <a:endParaRPr lang="en-US" sz="20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DEF35B-0672-41A3-A8DE-984F463814AA}"/>
              </a:ext>
            </a:extLst>
          </p:cNvPr>
          <p:cNvSpPr/>
          <p:nvPr/>
        </p:nvSpPr>
        <p:spPr>
          <a:xfrm>
            <a:off x="4654528" y="4115245"/>
            <a:ext cx="5679760" cy="400110"/>
          </a:xfrm>
          <a:prstGeom prst="rect">
            <a:avLst/>
          </a:prstGeom>
        </p:spPr>
        <p:txBody>
          <a:bodyPr wrap="none">
            <a:spAutoFit/>
          </a:bodyPr>
          <a:lstStyle/>
          <a:p>
            <a:r>
              <a:rPr lang="en-US" sz="2000" b="1" dirty="0">
                <a:solidFill>
                  <a:srgbClr val="333333"/>
                </a:solidFill>
                <a:latin typeface="Arial" panose="020B0604020202020204" pitchFamily="34" charset="0"/>
                <a:cs typeface="Arial" panose="020B0604020202020204" pitchFamily="34" charset="0"/>
              </a:rPr>
              <a:t>What could the live coal possibly symbolize?</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77069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16016 1.06273 L 0.52227 0.58657 C 0.60417 0.48218 0.64206 0.36829 0.62799 0.275 C 0.61185 0.16852 0.54779 0.10833 0.44766 0.09167 L 6.25E-7 7.40741E-7 " pathEditMode="relative" rAng="9900000" ptsTypes="AAAAA">
                                      <p:cBhvr>
                                        <p:cTn id="6" dur="2000" fill="hold"/>
                                        <p:tgtEl>
                                          <p:spTgt spid="4"/>
                                        </p:tgtEl>
                                        <p:attrNameLst>
                                          <p:attrName>ppt_x</p:attrName>
                                          <p:attrName>ppt_y</p:attrName>
                                        </p:attrNameLst>
                                      </p:cBhvr>
                                      <p:rCtr x="19362" y="-66157"/>
                                    </p:animMotion>
                                  </p:childTnLst>
                                </p:cTn>
                              </p:par>
                            </p:childTnLst>
                          </p:cTn>
                        </p:par>
                        <p:par>
                          <p:cTn id="7" fill="hold">
                            <p:stCondLst>
                              <p:cond delay="200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2500"/>
                            </p:stCondLst>
                            <p:childTnLst>
                              <p:par>
                                <p:cTn id="12" presetID="5"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par>
                          <p:cTn id="15" fill="hold">
                            <p:stCondLst>
                              <p:cond delay="3000"/>
                            </p:stCondLst>
                            <p:childTnLst>
                              <p:par>
                                <p:cTn id="16" presetID="1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560</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Bahnschrift SemiBold SemiConden</vt:lpstr>
      <vt:lpstr>Calibri</vt:lpstr>
      <vt:lpstr>Ebrima</vt:lpstr>
      <vt:lpstr>Open Sans</vt:lpstr>
      <vt:lpstr>Palatino Linotype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3424</cp:revision>
  <dcterms:created xsi:type="dcterms:W3CDTF">2018-08-29T04:26:39Z</dcterms:created>
  <dcterms:modified xsi:type="dcterms:W3CDTF">2019-02-15T00:40:44Z</dcterms:modified>
</cp:coreProperties>
</file>