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B9DF63"/>
    <a:srgbClr val="FF6600"/>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684" y="31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1184CF-BD05-4E37-BFE6-4C52B571662C}"/>
              </a:ext>
            </a:extLst>
          </p:cNvPr>
          <p:cNvSpPr/>
          <p:nvPr/>
        </p:nvSpPr>
        <p:spPr>
          <a:xfrm>
            <a:off x="2413416" y="1004341"/>
            <a:ext cx="7764253" cy="219491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37F4C8D0-96A0-4F18-A89E-6CCDA5841732}"/>
              </a:ext>
            </a:extLst>
          </p:cNvPr>
          <p:cNvSpPr/>
          <p:nvPr/>
        </p:nvSpPr>
        <p:spPr>
          <a:xfrm>
            <a:off x="3816626" y="1152939"/>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“I love the scriptures because they show examples of great and noble men and women such as Abraham, Sarah, Enoch, Moses, Joseph, Emma, and Brigham. Each of them experienced adversity and sorrow that tried, fortified, and refined their characters” (Joseph B. Wirthlin, “Come What May, and Love It,”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2008, 27).</a:t>
            </a:r>
          </a:p>
        </p:txBody>
      </p:sp>
      <p:pic>
        <p:nvPicPr>
          <p:cNvPr id="1026" name="Picture 2" descr="Joseph B. Wirthlin">
            <a:extLst>
              <a:ext uri="{FF2B5EF4-FFF2-40B4-BE49-F238E27FC236}">
                <a16:creationId xmlns:a16="http://schemas.microsoft.com/office/drawing/2014/main" id="{4EE0D7BE-78B6-4E69-AD75-871C88857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191" y="1189382"/>
            <a:ext cx="1126435" cy="1498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1600C9-AEBE-48BB-846D-46AAE78CAC48}"/>
              </a:ext>
            </a:extLst>
          </p:cNvPr>
          <p:cNvSpPr/>
          <p:nvPr/>
        </p:nvSpPr>
        <p:spPr>
          <a:xfrm>
            <a:off x="2625728" y="2716930"/>
            <a:ext cx="1308370"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Elder </a:t>
            </a:r>
          </a:p>
          <a:p>
            <a:pPr algn="ctr"/>
            <a:r>
              <a:rPr lang="en-US" sz="1000" b="1" dirty="0">
                <a:solidFill>
                  <a:schemeClr val="bg1"/>
                </a:solidFill>
                <a:latin typeface="Arial" panose="020B0604020202020204" pitchFamily="34" charset="0"/>
                <a:cs typeface="Arial" panose="020B0604020202020204" pitchFamily="34" charset="0"/>
              </a:rPr>
              <a:t>Joseph B. Wirthlin</a:t>
            </a:r>
            <a:endParaRPr lang="en-US" sz="1000" b="1" dirty="0">
              <a:solidFill>
                <a:schemeClr val="bg1"/>
              </a:solidFill>
            </a:endParaRPr>
          </a:p>
        </p:txBody>
      </p:sp>
      <p:sp>
        <p:nvSpPr>
          <p:cNvPr id="5" name="Rectangle 4">
            <a:extLst>
              <a:ext uri="{FF2B5EF4-FFF2-40B4-BE49-F238E27FC236}">
                <a16:creationId xmlns:a16="http://schemas.microsoft.com/office/drawing/2014/main" id="{E61C42DA-C4AD-449C-9FE6-5351F3B61822}"/>
              </a:ext>
            </a:extLst>
          </p:cNvPr>
          <p:cNvSpPr/>
          <p:nvPr/>
        </p:nvSpPr>
        <p:spPr>
          <a:xfrm>
            <a:off x="1431232" y="3612501"/>
            <a:ext cx="9144001" cy="369332"/>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What are some reasons why faithful individuals still experience trials and sorrow?</a:t>
            </a:r>
          </a:p>
        </p:txBody>
      </p:sp>
      <p:sp>
        <p:nvSpPr>
          <p:cNvPr id="6" name="Rectangle 5">
            <a:extLst>
              <a:ext uri="{FF2B5EF4-FFF2-40B4-BE49-F238E27FC236}">
                <a16:creationId xmlns:a16="http://schemas.microsoft.com/office/drawing/2014/main" id="{0A0843DE-2D60-4E4C-9DED-7A9807137BC7}"/>
              </a:ext>
            </a:extLst>
          </p:cNvPr>
          <p:cNvSpPr/>
          <p:nvPr/>
        </p:nvSpPr>
        <p:spPr>
          <a:xfrm>
            <a:off x="1431232" y="4425089"/>
            <a:ext cx="87464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examples have you seen of adversity strengthening and refining faithful and righteous individuals?</a:t>
            </a:r>
          </a:p>
        </p:txBody>
      </p:sp>
    </p:spTree>
    <p:extLst>
      <p:ext uri="{BB962C8B-B14F-4D97-AF65-F5344CB8AC3E}">
        <p14:creationId xmlns:p14="http://schemas.microsoft.com/office/powerpoint/2010/main" val="400004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280BE988-3098-4C68-9FB0-26732BB35393}"/>
              </a:ext>
            </a:extLst>
          </p:cNvPr>
          <p:cNvSpPr/>
          <p:nvPr/>
        </p:nvSpPr>
        <p:spPr>
          <a:xfrm>
            <a:off x="1299719" y="3075057"/>
            <a:ext cx="9119997" cy="677108"/>
          </a:xfrm>
          <a:prstGeom prst="rect">
            <a:avLst/>
          </a:prstGeom>
        </p:spPr>
        <p:txBody>
          <a:bodyPr wrap="none">
            <a:spAutoFit/>
          </a:bodyPr>
          <a:lstStyle/>
          <a:p>
            <a:pPr fontAlgn="base"/>
            <a:r>
              <a:rPr lang="en-US" sz="3800" b="1" dirty="0">
                <a:solidFill>
                  <a:schemeClr val="tx2">
                    <a:lumMod val="50000"/>
                  </a:schemeClr>
                </a:solidFill>
                <a:latin typeface="Open Sans"/>
              </a:rPr>
              <a:t>“The generations of Esau are set forth”</a:t>
            </a:r>
            <a:endParaRPr lang="en-US" sz="3800" b="1" dirty="0">
              <a:solidFill>
                <a:schemeClr val="tx2">
                  <a:lumMod val="50000"/>
                </a:schemeClr>
              </a:solidFill>
              <a:effectLst/>
              <a:latin typeface="Open Sans"/>
            </a:endParaRPr>
          </a:p>
        </p:txBody>
      </p:sp>
      <p:sp>
        <p:nvSpPr>
          <p:cNvPr id="4" name="Rectangle 3">
            <a:extLst>
              <a:ext uri="{FF2B5EF4-FFF2-40B4-BE49-F238E27FC236}">
                <a16:creationId xmlns:a16="http://schemas.microsoft.com/office/drawing/2014/main" id="{E985AD16-D976-44D9-885E-49FE29C0F9BB}"/>
              </a:ext>
            </a:extLst>
          </p:cNvPr>
          <p:cNvSpPr/>
          <p:nvPr/>
        </p:nvSpPr>
        <p:spPr>
          <a:xfrm>
            <a:off x="1327304" y="783607"/>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36</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79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4" name="Rectangle 3">
            <a:extLst>
              <a:ext uri="{FF2B5EF4-FFF2-40B4-BE49-F238E27FC236}">
                <a16:creationId xmlns:a16="http://schemas.microsoft.com/office/drawing/2014/main" id="{18C5DB8C-BA1C-4CCA-B9FA-FC275786A70F}"/>
              </a:ext>
            </a:extLst>
          </p:cNvPr>
          <p:cNvSpPr/>
          <p:nvPr/>
        </p:nvSpPr>
        <p:spPr>
          <a:xfrm>
            <a:off x="1327304" y="783607"/>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37</a:t>
            </a:r>
            <a:endParaRPr lang="en-US" sz="24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1F28C3B-09B9-4B3F-ACB7-21212663D88D}"/>
              </a:ext>
            </a:extLst>
          </p:cNvPr>
          <p:cNvSpPr/>
          <p:nvPr/>
        </p:nvSpPr>
        <p:spPr>
          <a:xfrm>
            <a:off x="1524000" y="2551837"/>
            <a:ext cx="9144000" cy="1754326"/>
          </a:xfrm>
          <a:prstGeom prst="rect">
            <a:avLst/>
          </a:prstGeom>
        </p:spPr>
        <p:txBody>
          <a:bodyPr wrap="square">
            <a:spAutoFit/>
          </a:bodyPr>
          <a:lstStyle/>
          <a:p>
            <a:pPr algn="ctr" fontAlgn="base"/>
            <a:r>
              <a:rPr lang="en-US" sz="3600" b="1" dirty="0">
                <a:solidFill>
                  <a:schemeClr val="tx2">
                    <a:lumMod val="50000"/>
                  </a:schemeClr>
                </a:solidFill>
                <a:latin typeface="Open Sans"/>
              </a:rPr>
              <a:t>“Joseph is favored by his father, has prophetic dreams, and is sold by his brothers”</a:t>
            </a:r>
            <a:endParaRPr lang="en-US" sz="3600" b="1" dirty="0">
              <a:solidFill>
                <a:schemeClr val="tx2">
                  <a:lumMod val="50000"/>
                </a:schemeClr>
              </a:solidFill>
              <a:effectLst/>
              <a:latin typeface="Open Sans"/>
            </a:endParaRPr>
          </a:p>
        </p:txBody>
      </p:sp>
    </p:spTree>
    <p:extLst>
      <p:ext uri="{BB962C8B-B14F-4D97-AF65-F5344CB8AC3E}">
        <p14:creationId xmlns:p14="http://schemas.microsoft.com/office/powerpoint/2010/main" val="107701092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Process 7">
            <a:extLst>
              <a:ext uri="{FF2B5EF4-FFF2-40B4-BE49-F238E27FC236}">
                <a16:creationId xmlns:a16="http://schemas.microsoft.com/office/drawing/2014/main" id="{9D2E7BB1-E24B-479A-8411-2DCE1231E092}"/>
              </a:ext>
            </a:extLst>
          </p:cNvPr>
          <p:cNvSpPr/>
          <p:nvPr/>
        </p:nvSpPr>
        <p:spPr>
          <a:xfrm>
            <a:off x="1109271" y="2559091"/>
            <a:ext cx="2131153" cy="86990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8DCE002-120B-44CD-A0E6-E2CB29869013}"/>
              </a:ext>
            </a:extLst>
          </p:cNvPr>
          <p:cNvSpPr/>
          <p:nvPr/>
        </p:nvSpPr>
        <p:spPr>
          <a:xfrm>
            <a:off x="1094282" y="2928423"/>
            <a:ext cx="9626727" cy="23532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9ABD3DB4-0879-4A59-981A-DB0901CC17C9}"/>
              </a:ext>
            </a:extLst>
          </p:cNvPr>
          <p:cNvSpPr/>
          <p:nvPr/>
        </p:nvSpPr>
        <p:spPr>
          <a:xfrm>
            <a:off x="1245705" y="829773"/>
            <a:ext cx="94753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a person might feel about someone else’s good fortune in these situations?</a:t>
            </a:r>
          </a:p>
        </p:txBody>
      </p:sp>
      <p:sp>
        <p:nvSpPr>
          <p:cNvPr id="4" name="Rectangle 3">
            <a:extLst>
              <a:ext uri="{FF2B5EF4-FFF2-40B4-BE49-F238E27FC236}">
                <a16:creationId xmlns:a16="http://schemas.microsoft.com/office/drawing/2014/main" id="{2F13FCF9-79EB-402B-9E11-0DC2897FF8CB}"/>
              </a:ext>
            </a:extLst>
          </p:cNvPr>
          <p:cNvSpPr/>
          <p:nvPr/>
        </p:nvSpPr>
        <p:spPr>
          <a:xfrm>
            <a:off x="1245705" y="1576283"/>
            <a:ext cx="94753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danger of feeling envious or jealous of others who experience good fortune?</a:t>
            </a:r>
          </a:p>
        </p:txBody>
      </p:sp>
      <p:sp>
        <p:nvSpPr>
          <p:cNvPr id="5" name="Rectangle 4">
            <a:extLst>
              <a:ext uri="{FF2B5EF4-FFF2-40B4-BE49-F238E27FC236}">
                <a16:creationId xmlns:a16="http://schemas.microsoft.com/office/drawing/2014/main" id="{E0FC1169-E654-41BA-95E3-0B0A52673B46}"/>
              </a:ext>
            </a:extLst>
          </p:cNvPr>
          <p:cNvSpPr/>
          <p:nvPr/>
        </p:nvSpPr>
        <p:spPr>
          <a:xfrm>
            <a:off x="1245705" y="2928423"/>
            <a:ext cx="9475304"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Jacob dwelt in the land wherein his father was a stranger, in the land of Canaan.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These are the generations of Jacob. Joseph, being seventeen years old, was feeding the flock with his brethren; and the lad was with the sons of Bilhah, and with the sons of Zilpah, his father’s wives: and Joseph brought unto his father their evil report.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Now Israel loved Joseph more than all his children, because he was the son of his old age: and he made him a coat of many colours.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his brethren saw that their father loved him more than all his brethren, they hated him, and could not speak peaceably unto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29C29FC-F35A-4526-ADAE-3F9FD6247BC6}"/>
              </a:ext>
            </a:extLst>
          </p:cNvPr>
          <p:cNvSpPr/>
          <p:nvPr/>
        </p:nvSpPr>
        <p:spPr>
          <a:xfrm>
            <a:off x="1245705" y="2559091"/>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37:1-4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054092"/>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5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4F734D-EC63-4DD4-8526-DC3910E6D687}"/>
              </a:ext>
            </a:extLst>
          </p:cNvPr>
          <p:cNvSpPr/>
          <p:nvPr/>
        </p:nvSpPr>
        <p:spPr>
          <a:xfrm>
            <a:off x="6212427" y="1575469"/>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envy someone?</a:t>
            </a:r>
          </a:p>
        </p:txBody>
      </p:sp>
      <p:sp>
        <p:nvSpPr>
          <p:cNvPr id="11" name="Flowchart: Process 10">
            <a:extLst>
              <a:ext uri="{FF2B5EF4-FFF2-40B4-BE49-F238E27FC236}">
                <a16:creationId xmlns:a16="http://schemas.microsoft.com/office/drawing/2014/main" id="{3C5A9DE8-F4C8-4A98-B044-2B3E186DD4FF}"/>
              </a:ext>
            </a:extLst>
          </p:cNvPr>
          <p:cNvSpPr/>
          <p:nvPr/>
        </p:nvSpPr>
        <p:spPr>
          <a:xfrm>
            <a:off x="914400" y="734713"/>
            <a:ext cx="1736245" cy="900716"/>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a:extLst>
              <a:ext uri="{FF2B5EF4-FFF2-40B4-BE49-F238E27FC236}">
                <a16:creationId xmlns:a16="http://schemas.microsoft.com/office/drawing/2014/main" id="{CF7F8AE3-76E0-418F-802A-CF8C25631FB8}"/>
              </a:ext>
            </a:extLst>
          </p:cNvPr>
          <p:cNvSpPr/>
          <p:nvPr/>
        </p:nvSpPr>
        <p:spPr>
          <a:xfrm>
            <a:off x="914400" y="1058736"/>
            <a:ext cx="4969565" cy="5401479"/>
          </a:xfrm>
          <a:prstGeom prst="flowChartProcess">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Off-page Connector 8">
            <a:extLst>
              <a:ext uri="{FF2B5EF4-FFF2-40B4-BE49-F238E27FC236}">
                <a16:creationId xmlns:a16="http://schemas.microsoft.com/office/drawing/2014/main" id="{D8D91EEE-C9A4-45E7-A9EC-53772E84F5B9}"/>
              </a:ext>
            </a:extLst>
          </p:cNvPr>
          <p:cNvSpPr/>
          <p:nvPr/>
        </p:nvSpPr>
        <p:spPr>
          <a:xfrm rot="10800000">
            <a:off x="6212427" y="2604875"/>
            <a:ext cx="5157940" cy="2859467"/>
          </a:xfrm>
          <a:prstGeom prst="flowChartOffpageConnector">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38CDDDB9-8B51-40E9-9CAD-5B48A9E8EA1D}"/>
              </a:ext>
            </a:extLst>
          </p:cNvPr>
          <p:cNvSpPr/>
          <p:nvPr/>
        </p:nvSpPr>
        <p:spPr>
          <a:xfrm>
            <a:off x="914400" y="1058736"/>
            <a:ext cx="4969565" cy="540147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 And Joseph dreamed a dream, and he told it his brethren: and they hated him yet the more.</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he said unto them, Hear, I pray you, this dream which I have dreamed:</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For, behold, we were binding sheaves in the field, and, lo, my sheaf arose, and also stood upright; and, behold, your sheaves stood round about, and made obeisance to my sheaf.</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And his brethren said to him, Shalt thou indeed reign over us? or shalt thou indeed have dominion over us? And they hated him yet the more for his dreams, and for his words.</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 And he dreamed yet another dream, and told it his brethren, and said, Behold, I have dreamed a dream more; and, behold, the sun and the moon and the eleven stars made obeisance to me.</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he told it to his father, and to his brethren: and his father rebuked him, and said unto him, What is this dream that thou hast dreamed? Shall I and thy mother and thy brethren indeed come to bow down ourselves to thee to the earth?</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his brethren envied him; but his father observed the saying.</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D88F49-CABE-4554-AB45-FB3FA632BEBD}"/>
              </a:ext>
            </a:extLst>
          </p:cNvPr>
          <p:cNvSpPr/>
          <p:nvPr/>
        </p:nvSpPr>
        <p:spPr>
          <a:xfrm>
            <a:off x="914400" y="734713"/>
            <a:ext cx="1736245" cy="338554"/>
          </a:xfrm>
          <a:prstGeom prst="rect">
            <a:avLst/>
          </a:prstGeom>
        </p:spPr>
        <p:txBody>
          <a:bodyPr wrap="none">
            <a:spAutoFit/>
          </a:bodyPr>
          <a:lstStyle/>
          <a:p>
            <a:pPr fontAlgn="base"/>
            <a:r>
              <a:rPr lang="en-US" sz="1600" b="1" dirty="0">
                <a:solidFill>
                  <a:schemeClr val="bg1"/>
                </a:solidFill>
                <a:latin typeface="Arial" panose="020B0604020202020204" pitchFamily="34" charset="0"/>
                <a:cs typeface="Arial" panose="020B0604020202020204" pitchFamily="34" charset="0"/>
              </a:rPr>
              <a:t>Genesis 37:5-11</a:t>
            </a:r>
            <a:endParaRPr lang="en-US" sz="16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62198FB-6FC4-4D46-8CA0-382330114AAA}"/>
              </a:ext>
            </a:extLst>
          </p:cNvPr>
          <p:cNvSpPr/>
          <p:nvPr/>
        </p:nvSpPr>
        <p:spPr>
          <a:xfrm>
            <a:off x="6096000" y="1058736"/>
            <a:ext cx="552369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 How did Joseph’s brothers react to his dreams?</a:t>
            </a:r>
          </a:p>
        </p:txBody>
      </p:sp>
      <p:sp>
        <p:nvSpPr>
          <p:cNvPr id="7" name="Rectangle 6">
            <a:extLst>
              <a:ext uri="{FF2B5EF4-FFF2-40B4-BE49-F238E27FC236}">
                <a16:creationId xmlns:a16="http://schemas.microsoft.com/office/drawing/2014/main" id="{05F9F986-87AC-41DA-9B25-32529440CD93}"/>
              </a:ext>
            </a:extLst>
          </p:cNvPr>
          <p:cNvSpPr/>
          <p:nvPr/>
        </p:nvSpPr>
        <p:spPr>
          <a:xfrm>
            <a:off x="6308037" y="3121608"/>
            <a:ext cx="5062330"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 And his brethren went to feed their father’s flock in Shechem.</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Israel said unto Joseph, Do not thy brethren feed the flock in Shechem? come, and I will send thee unto them. And he said to him, Here am I.</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he said to him, Go, I pray thee, see whether it be well with thy brethren, and well with the flocks; and bring me word again. So he sent him out of the vale of Hebron, and he came to Shechem.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2C0001-62D8-4527-A60A-343E465449FE}"/>
              </a:ext>
            </a:extLst>
          </p:cNvPr>
          <p:cNvSpPr/>
          <p:nvPr/>
        </p:nvSpPr>
        <p:spPr>
          <a:xfrm>
            <a:off x="7792063" y="2763634"/>
            <a:ext cx="1861407" cy="338554"/>
          </a:xfrm>
          <a:prstGeom prst="rect">
            <a:avLst/>
          </a:prstGeom>
        </p:spPr>
        <p:txBody>
          <a:bodyPr wrap="none">
            <a:spAutoFit/>
          </a:bodyPr>
          <a:lstStyle/>
          <a:p>
            <a:pPr fontAlgn="base"/>
            <a:r>
              <a:rPr lang="en-US" sz="1600" b="1" dirty="0">
                <a:solidFill>
                  <a:schemeClr val="bg2">
                    <a:lumMod val="75000"/>
                  </a:schemeClr>
                </a:solidFill>
                <a:latin typeface="Arial" panose="020B0604020202020204" pitchFamily="34" charset="0"/>
                <a:cs typeface="Arial" panose="020B0604020202020204" pitchFamily="34" charset="0"/>
              </a:rPr>
              <a:t>Genesis 37:12-14</a:t>
            </a:r>
            <a:endParaRPr lang="en-US" sz="1600" b="1"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45632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451B06-55D8-4EB9-9E3B-527215376431}"/>
              </a:ext>
            </a:extLst>
          </p:cNvPr>
          <p:cNvSpPr/>
          <p:nvPr/>
        </p:nvSpPr>
        <p:spPr>
          <a:xfrm>
            <a:off x="1034321" y="884613"/>
            <a:ext cx="2201669" cy="1139058"/>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2CA1518-6A87-48C9-9DA9-B9CE0A9A05AF}"/>
              </a:ext>
            </a:extLst>
          </p:cNvPr>
          <p:cNvSpPr/>
          <p:nvPr/>
        </p:nvSpPr>
        <p:spPr>
          <a:xfrm>
            <a:off x="1034321" y="1290877"/>
            <a:ext cx="9781190" cy="258532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4" name="Rectangle 3">
            <a:extLst>
              <a:ext uri="{FF2B5EF4-FFF2-40B4-BE49-F238E27FC236}">
                <a16:creationId xmlns:a16="http://schemas.microsoft.com/office/drawing/2014/main" id="{B6DE3E8E-2D38-41E5-9F8F-90CCF18658C0}"/>
              </a:ext>
            </a:extLst>
          </p:cNvPr>
          <p:cNvSpPr/>
          <p:nvPr/>
        </p:nvSpPr>
        <p:spPr>
          <a:xfrm>
            <a:off x="1166193" y="9445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37:18-22</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07CDE22-5A36-445F-B683-4E824C1EE7D2}"/>
              </a:ext>
            </a:extLst>
          </p:cNvPr>
          <p:cNvSpPr/>
          <p:nvPr/>
        </p:nvSpPr>
        <p:spPr>
          <a:xfrm>
            <a:off x="1166192" y="1290877"/>
            <a:ext cx="963432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when they saw him afar off, even before he came near unto them, they conspired against him to slay him.</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they said one to another, Behold, this dreamer cometh.</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Come now therefore, and let us slay him, and cast him into some pit, and we will say, Some evil beast hath devoured him: and we shall see what will become of his dreams.</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Reuben heard it, and he delivered him out of their hands; and said, Let us not kill him.</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Reuben said unto them, Shed no blood, but cast him into this pit that is in the wilderness, and lay no hand upon him; that he might rid him out of their hands, to deliver him to his father again.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7C24204-4D27-4F3C-8A2D-A7373F818CC3}"/>
              </a:ext>
            </a:extLst>
          </p:cNvPr>
          <p:cNvSpPr/>
          <p:nvPr/>
        </p:nvSpPr>
        <p:spPr>
          <a:xfrm>
            <a:off x="1166192" y="4186243"/>
            <a:ext cx="64567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brothers’ envy lead them to consider doing?</a:t>
            </a:r>
          </a:p>
        </p:txBody>
      </p:sp>
    </p:spTree>
    <p:extLst>
      <p:ext uri="{BB962C8B-B14F-4D97-AF65-F5344CB8AC3E}">
        <p14:creationId xmlns:p14="http://schemas.microsoft.com/office/powerpoint/2010/main" val="2235968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6C0ABF-3068-4BB1-BB86-1149B2E47AE2}"/>
              </a:ext>
            </a:extLst>
          </p:cNvPr>
          <p:cNvSpPr/>
          <p:nvPr/>
        </p:nvSpPr>
        <p:spPr>
          <a:xfrm>
            <a:off x="914399" y="700171"/>
            <a:ext cx="2189067" cy="91659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3125F5C-CBE8-4318-B194-0799A9F99183}"/>
              </a:ext>
            </a:extLst>
          </p:cNvPr>
          <p:cNvSpPr/>
          <p:nvPr/>
        </p:nvSpPr>
        <p:spPr>
          <a:xfrm>
            <a:off x="914400" y="1056143"/>
            <a:ext cx="9912626" cy="28007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1E85BEBE-6947-4DA5-9432-7317F72ADADA}"/>
              </a:ext>
            </a:extLst>
          </p:cNvPr>
          <p:cNvSpPr/>
          <p:nvPr/>
        </p:nvSpPr>
        <p:spPr>
          <a:xfrm>
            <a:off x="1033669" y="1056143"/>
            <a:ext cx="9674087"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 And it came to pass, when Joseph was come unto his brethren, that they stript Joseph out of his coat, his coat of many colours that was on him;</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they took him, and cast him into a pit: and the pit was empty, there was no water in it.</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they sat down to eat bread: and they lifted up their eyes and looked, and, behold, a company of Ishmeelites came from Gilead with their camels bearing spicery and balm and myrrh, going to carry it down to Egypt.</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Judah said unto his brethren, What profit is it if we slay our brother, and conceal his blood?</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Come, and let us sell him to the Ishmeelites, and let not our hand be upon him; for he is our brother and our flesh. And his brethren were content.</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Then there passed by Midianites merchantmen; and they drew and lifted up Joseph out of the pit, and sold Joseph to the Ishmeelites for twenty pieces of silver: and they brought Joseph into Egypt.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A528501-80DD-4414-9D9E-4706D29DBBC8}"/>
              </a:ext>
            </a:extLst>
          </p:cNvPr>
          <p:cNvSpPr/>
          <p:nvPr/>
        </p:nvSpPr>
        <p:spPr>
          <a:xfrm>
            <a:off x="1033669" y="71342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37:23-28</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2B216ED-DA12-4AFD-8C70-56866ED02779}"/>
              </a:ext>
            </a:extLst>
          </p:cNvPr>
          <p:cNvSpPr/>
          <p:nvPr/>
        </p:nvSpPr>
        <p:spPr>
          <a:xfrm>
            <a:off x="1033669" y="3948704"/>
            <a:ext cx="8706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sins did the hatred and envy of Joseph’s brothers lead them to commit?</a:t>
            </a:r>
          </a:p>
        </p:txBody>
      </p:sp>
      <p:sp>
        <p:nvSpPr>
          <p:cNvPr id="6" name="Rectangle 5">
            <a:extLst>
              <a:ext uri="{FF2B5EF4-FFF2-40B4-BE49-F238E27FC236}">
                <a16:creationId xmlns:a16="http://schemas.microsoft.com/office/drawing/2014/main" id="{0ADCB235-3DAE-4E85-96C6-BA44D1BC9546}"/>
              </a:ext>
            </a:extLst>
          </p:cNvPr>
          <p:cNvSpPr/>
          <p:nvPr/>
        </p:nvSpPr>
        <p:spPr>
          <a:xfrm>
            <a:off x="1033668" y="4318036"/>
            <a:ext cx="96740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 principle we can learn from this account about the dangers of choosing to hate or envy others?</a:t>
            </a:r>
          </a:p>
        </p:txBody>
      </p:sp>
      <p:sp>
        <p:nvSpPr>
          <p:cNvPr id="7" name="Rectangle 6">
            <a:extLst>
              <a:ext uri="{FF2B5EF4-FFF2-40B4-BE49-F238E27FC236}">
                <a16:creationId xmlns:a16="http://schemas.microsoft.com/office/drawing/2014/main" id="{E386D621-5546-4B53-A798-24E7273D8855}"/>
              </a:ext>
            </a:extLst>
          </p:cNvPr>
          <p:cNvSpPr/>
          <p:nvPr/>
        </p:nvSpPr>
        <p:spPr>
          <a:xfrm>
            <a:off x="1603509" y="4981980"/>
            <a:ext cx="8534404" cy="400110"/>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Choosing to hate or envy others can lead us to commit additional sins.</a:t>
            </a:r>
          </a:p>
        </p:txBody>
      </p:sp>
      <p:sp>
        <p:nvSpPr>
          <p:cNvPr id="10" name="Rectangle 9">
            <a:extLst>
              <a:ext uri="{FF2B5EF4-FFF2-40B4-BE49-F238E27FC236}">
                <a16:creationId xmlns:a16="http://schemas.microsoft.com/office/drawing/2014/main" id="{EABBFA6E-3FB9-4562-81EF-176EC3515A84}"/>
              </a:ext>
            </a:extLst>
          </p:cNvPr>
          <p:cNvSpPr/>
          <p:nvPr/>
        </p:nvSpPr>
        <p:spPr>
          <a:xfrm>
            <a:off x="1033668" y="5504848"/>
            <a:ext cx="75561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have you seen hatred and envy lead people to do in our day?</a:t>
            </a:r>
          </a:p>
        </p:txBody>
      </p:sp>
    </p:spTree>
    <p:extLst>
      <p:ext uri="{BB962C8B-B14F-4D97-AF65-F5344CB8AC3E}">
        <p14:creationId xmlns:p14="http://schemas.microsoft.com/office/powerpoint/2010/main" val="322723963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B388246E-E95C-4F4C-B84B-1B50F1815711}"/>
              </a:ext>
            </a:extLst>
          </p:cNvPr>
          <p:cNvSpPr/>
          <p:nvPr/>
        </p:nvSpPr>
        <p:spPr>
          <a:xfrm>
            <a:off x="1126434" y="829773"/>
            <a:ext cx="7699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sins did Joseph’s brothers commit in this situation?</a:t>
            </a:r>
          </a:p>
        </p:txBody>
      </p:sp>
      <p:sp>
        <p:nvSpPr>
          <p:cNvPr id="4" name="Rectangle 3">
            <a:extLst>
              <a:ext uri="{FF2B5EF4-FFF2-40B4-BE49-F238E27FC236}">
                <a16:creationId xmlns:a16="http://schemas.microsoft.com/office/drawing/2014/main" id="{13894790-65D0-4D86-A2CE-66255A3FC5A5}"/>
              </a:ext>
            </a:extLst>
          </p:cNvPr>
          <p:cNvSpPr/>
          <p:nvPr/>
        </p:nvSpPr>
        <p:spPr>
          <a:xfrm>
            <a:off x="-5929359" y="-646331"/>
            <a:ext cx="91837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do you think Joseph’s brothers might have had when they saw their father’s reaction?</a:t>
            </a:r>
          </a:p>
        </p:txBody>
      </p:sp>
      <p:sp>
        <p:nvSpPr>
          <p:cNvPr id="5" name="Rectangle 4">
            <a:extLst>
              <a:ext uri="{FF2B5EF4-FFF2-40B4-BE49-F238E27FC236}">
                <a16:creationId xmlns:a16="http://schemas.microsoft.com/office/drawing/2014/main" id="{CB51FC4A-7980-4BEB-BCC6-A6DDD781C937}"/>
              </a:ext>
            </a:extLst>
          </p:cNvPr>
          <p:cNvSpPr/>
          <p:nvPr/>
        </p:nvSpPr>
        <p:spPr>
          <a:xfrm>
            <a:off x="1126434" y="3105834"/>
            <a:ext cx="9793358"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When others have possessions, talents, or attention that we would like to have, how can we avoid feelings of hatred and envy toward them?</a:t>
            </a:r>
          </a:p>
        </p:txBody>
      </p:sp>
    </p:spTree>
    <p:extLst>
      <p:ext uri="{BB962C8B-B14F-4D97-AF65-F5344CB8AC3E}">
        <p14:creationId xmlns:p14="http://schemas.microsoft.com/office/powerpoint/2010/main" val="328660215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path" presetSubtype="0" accel="50000" decel="50000" fill="hold" grpId="0" nodeType="clickEffect">
                                  <p:stCondLst>
                                    <p:cond delay="0"/>
                                  </p:stCondLst>
                                  <p:childTnLst>
                                    <p:animMotion origin="layout" path="M -4.58333E-6 7.40741E-7 C 0.01133 -0.01088 0.04922 -0.02222 0.06316 -0.02222 C 0.14779 -0.02222 0.23477 0.1493 0.23477 0.3213 C 0.23477 0.23449 0.27865 0.1493 0.31941 0.1493 C 0.36329 0.1493 0.40404 0.23588 0.40404 0.3213 C 0.40404 0.27847 0.42579 0.23449 0.44792 0.23449 C 0.46941 0.23449 0.49141 0.27708 0.49141 0.3213 C 0.49141 0.29907 0.50248 0.27847 0.51316 0.27847 C 0.52422 0.27847 0.5349 0.30046 0.5349 0.3213 C 0.5349 0.30995 0.54037 0.29907 0.54597 0.29907 C 0.5487 0.29907 0.55704 0.31042 0.55704 0.3213 C 0.55704 0.31551 0.55964 0.30995 0.56237 0.30995 C 0.56237 0.31111 0.56771 0.31528 0.56771 0.3213 C 0.56771 0.31829 0.56771 0.31551 0.57045 0.31551 C 0.57045 0.3169 0.57331 0.31852 0.57331 0.3213 C 0.57331 0.31991 0.57331 0.31829 0.57331 0.3169 C 0.57605 0.3169 0.57605 0.31829 0.57605 0.31991 C 0.57904 0.31991 0.57904 0.31852 0.57904 0.3169 C 0.58204 0.3169 0.58204 0.31829 0.58204 0.31991 " pathEditMode="relative" rAng="0" ptsTypes="AAAAAAAAAAAAAAAAAAA">
                                      <p:cBhvr>
                                        <p:cTn id="18" dur="2000" fill="hold"/>
                                        <p:tgtEl>
                                          <p:spTgt spid="4"/>
                                        </p:tgtEl>
                                        <p:attrNameLst>
                                          <p:attrName>ppt_x</p:attrName>
                                          <p:attrName>ppt_y</p:attrName>
                                        </p:attrNameLst>
                                      </p:cBhvr>
                                      <p:rCtr x="29102" y="1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4AFFC5D0-10EE-4C0E-96E6-8C440F73EF10}"/>
              </a:ext>
            </a:extLst>
          </p:cNvPr>
          <p:cNvSpPr/>
          <p:nvPr/>
        </p:nvSpPr>
        <p:spPr>
          <a:xfrm>
            <a:off x="2839339" y="2828835"/>
            <a:ext cx="6513322" cy="1200329"/>
          </a:xfrm>
          <a:prstGeom prst="rect">
            <a:avLst/>
          </a:prstGeom>
        </p:spPr>
        <p:txBody>
          <a:bodyPr wrap="none">
            <a:spAutoFit/>
          </a:bodyPr>
          <a:lstStyle/>
          <a:p>
            <a:pPr fontAlgn="base"/>
            <a:r>
              <a:rPr lang="en-US" sz="7200" b="1" dirty="0">
                <a:solidFill>
                  <a:srgbClr val="C00000"/>
                </a:solidFill>
                <a:latin typeface="MV Boli" panose="02000500030200090000" pitchFamily="2" charset="0"/>
                <a:cs typeface="MV Boli" panose="02000500030200090000" pitchFamily="2" charset="0"/>
              </a:rPr>
              <a:t>Genesis 35-37</a:t>
            </a:r>
            <a:endParaRPr lang="en-US" sz="7200" b="1" i="0" dirty="0">
              <a:solidFill>
                <a:srgbClr val="C00000"/>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05BDAEB3-149A-4DD9-8F2E-9F1A79BCD5DF}"/>
              </a:ext>
            </a:extLst>
          </p:cNvPr>
          <p:cNvSpPr/>
          <p:nvPr/>
        </p:nvSpPr>
        <p:spPr>
          <a:xfrm>
            <a:off x="1439594" y="2274838"/>
            <a:ext cx="9312812" cy="2308324"/>
          </a:xfrm>
          <a:prstGeom prst="rect">
            <a:avLst/>
          </a:prstGeom>
        </p:spPr>
        <p:txBody>
          <a:bodyPr wrap="square">
            <a:spAutoFit/>
          </a:bodyPr>
          <a:lstStyle/>
          <a:p>
            <a:pPr algn="ctr" fontAlgn="base"/>
            <a:r>
              <a:rPr lang="en-US" sz="4800" b="1" dirty="0">
                <a:solidFill>
                  <a:schemeClr val="accent2">
                    <a:lumMod val="50000"/>
                  </a:schemeClr>
                </a:solidFill>
                <a:latin typeface="Open Sans"/>
              </a:rPr>
              <a:t>“Jacob travels to Bethel, and the Lord reaffirms His covenant with Jacob”</a:t>
            </a:r>
            <a:endParaRPr lang="en-US" sz="4800" b="1" dirty="0">
              <a:solidFill>
                <a:schemeClr val="accent2">
                  <a:lumMod val="50000"/>
                </a:schemeClr>
              </a:solidFill>
              <a:effectLst/>
              <a:latin typeface="Open Sans"/>
            </a:endParaRPr>
          </a:p>
        </p:txBody>
      </p:sp>
      <p:sp>
        <p:nvSpPr>
          <p:cNvPr id="4" name="Rectangle 3">
            <a:extLst>
              <a:ext uri="{FF2B5EF4-FFF2-40B4-BE49-F238E27FC236}">
                <a16:creationId xmlns:a16="http://schemas.microsoft.com/office/drawing/2014/main" id="{190C38B1-B8F3-4E53-86D2-AB19993FC30A}"/>
              </a:ext>
            </a:extLst>
          </p:cNvPr>
          <p:cNvSpPr/>
          <p:nvPr/>
        </p:nvSpPr>
        <p:spPr>
          <a:xfrm>
            <a:off x="1327304" y="783607"/>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35:1-15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336107"/>
      </p:ext>
    </p:extLst>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Flowchart: Process 9">
            <a:extLst>
              <a:ext uri="{FF2B5EF4-FFF2-40B4-BE49-F238E27FC236}">
                <a16:creationId xmlns:a16="http://schemas.microsoft.com/office/drawing/2014/main" id="{4D761F09-E36B-45C6-8E90-1CB0137F4E7E}"/>
              </a:ext>
            </a:extLst>
          </p:cNvPr>
          <p:cNvSpPr/>
          <p:nvPr/>
        </p:nvSpPr>
        <p:spPr>
          <a:xfrm>
            <a:off x="1275468" y="1727520"/>
            <a:ext cx="1608134" cy="571894"/>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FCB0E44-BCC7-40D0-BE5B-828CC52D2D1C}"/>
              </a:ext>
            </a:extLst>
          </p:cNvPr>
          <p:cNvSpPr/>
          <p:nvPr/>
        </p:nvSpPr>
        <p:spPr>
          <a:xfrm>
            <a:off x="1275469" y="2066872"/>
            <a:ext cx="9217646" cy="6463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B6B7D174-AD67-47AA-9C23-C7FABDB248F2}"/>
              </a:ext>
            </a:extLst>
          </p:cNvPr>
          <p:cNvSpPr/>
          <p:nvPr/>
        </p:nvSpPr>
        <p:spPr>
          <a:xfrm>
            <a:off x="1275470" y="1152939"/>
            <a:ext cx="84171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your preparation for this event affect your experience?</a:t>
            </a:r>
          </a:p>
        </p:txBody>
      </p:sp>
      <p:sp>
        <p:nvSpPr>
          <p:cNvPr id="4" name="Rectangle 3">
            <a:extLst>
              <a:ext uri="{FF2B5EF4-FFF2-40B4-BE49-F238E27FC236}">
                <a16:creationId xmlns:a16="http://schemas.microsoft.com/office/drawing/2014/main" id="{AD7ACF93-7D34-4715-94BD-0FAE00AA945C}"/>
              </a:ext>
            </a:extLst>
          </p:cNvPr>
          <p:cNvSpPr/>
          <p:nvPr/>
        </p:nvSpPr>
        <p:spPr>
          <a:xfrm>
            <a:off x="1275470" y="1696888"/>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35:1</a:t>
            </a:r>
          </a:p>
        </p:txBody>
      </p:sp>
      <p:sp>
        <p:nvSpPr>
          <p:cNvPr id="5" name="Rectangle 4">
            <a:extLst>
              <a:ext uri="{FF2B5EF4-FFF2-40B4-BE49-F238E27FC236}">
                <a16:creationId xmlns:a16="http://schemas.microsoft.com/office/drawing/2014/main" id="{0B6EA523-2FC6-4CC6-ADC8-EBAC80650459}"/>
              </a:ext>
            </a:extLst>
          </p:cNvPr>
          <p:cNvSpPr/>
          <p:nvPr/>
        </p:nvSpPr>
        <p:spPr>
          <a:xfrm>
            <a:off x="1275469" y="2026512"/>
            <a:ext cx="9217646" cy="646331"/>
          </a:xfrm>
          <a:prstGeom prst="rect">
            <a:avLst/>
          </a:prstGeom>
        </p:spPr>
        <p:txBody>
          <a:bodyPr wrap="square">
            <a:spAutoFit/>
          </a:bodyPr>
          <a:lstStyle/>
          <a:p>
            <a:pPr algn="just"/>
            <a:r>
              <a:rPr lang="en-US" sz="1750" dirty="0">
                <a:solidFill>
                  <a:schemeClr val="bg1"/>
                </a:solidFill>
                <a:latin typeface="Arial" panose="020B0604020202020204" pitchFamily="34" charset="0"/>
                <a:cs typeface="Arial" panose="020B0604020202020204" pitchFamily="34" charset="0"/>
              </a:rPr>
              <a:t>And God said unto Jacob, Arise, go up to Beth-el, and dwell there: and make there an altar unto God, that appeared unto thee when thou fleddest from the face of Esau thy brother.</a:t>
            </a:r>
          </a:p>
        </p:txBody>
      </p:sp>
      <p:sp>
        <p:nvSpPr>
          <p:cNvPr id="6" name="Rectangle 5">
            <a:extLst>
              <a:ext uri="{FF2B5EF4-FFF2-40B4-BE49-F238E27FC236}">
                <a16:creationId xmlns:a16="http://schemas.microsoft.com/office/drawing/2014/main" id="{184C8D37-796E-4EE2-80F0-5E552B2912B3}"/>
              </a:ext>
            </a:extLst>
          </p:cNvPr>
          <p:cNvSpPr/>
          <p:nvPr/>
        </p:nvSpPr>
        <p:spPr>
          <a:xfrm>
            <a:off x="2655507" y="3181724"/>
            <a:ext cx="6880986" cy="461665"/>
          </a:xfrm>
          <a:prstGeom prst="rect">
            <a:avLst/>
          </a:prstGeom>
        </p:spPr>
        <p:txBody>
          <a:bodyPr wrap="none">
            <a:spAutoFit/>
          </a:bodyPr>
          <a:lstStyle/>
          <a:p>
            <a:r>
              <a:rPr lang="en-US" sz="2400" i="1" dirty="0">
                <a:solidFill>
                  <a:srgbClr val="C00000"/>
                </a:solidFill>
                <a:latin typeface="Arial" panose="020B0604020202020204" pitchFamily="34" charset="0"/>
                <a:cs typeface="Arial" panose="020B0604020202020204" pitchFamily="34" charset="0"/>
              </a:rPr>
              <a:t>“Temples are to us all what Bethel was to Jacob.”</a:t>
            </a:r>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70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D43D6B-EF13-40B7-989A-9DF926ABE471}"/>
              </a:ext>
            </a:extLst>
          </p:cNvPr>
          <p:cNvSpPr/>
          <p:nvPr/>
        </p:nvSpPr>
        <p:spPr>
          <a:xfrm>
            <a:off x="1138947" y="3429000"/>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ask his people to do?</a:t>
            </a:r>
          </a:p>
        </p:txBody>
      </p:sp>
      <p:sp>
        <p:nvSpPr>
          <p:cNvPr id="10" name="Flowchart: Process 9">
            <a:extLst>
              <a:ext uri="{FF2B5EF4-FFF2-40B4-BE49-F238E27FC236}">
                <a16:creationId xmlns:a16="http://schemas.microsoft.com/office/drawing/2014/main" id="{696A781D-D025-4EBA-8AAF-59E74A0D965D}"/>
              </a:ext>
            </a:extLst>
          </p:cNvPr>
          <p:cNvSpPr/>
          <p:nvPr/>
        </p:nvSpPr>
        <p:spPr>
          <a:xfrm>
            <a:off x="1034321" y="737053"/>
            <a:ext cx="1917942" cy="926856"/>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F6C111A-AC58-48FF-AE98-AFE428E0602A}"/>
              </a:ext>
            </a:extLst>
          </p:cNvPr>
          <p:cNvSpPr/>
          <p:nvPr/>
        </p:nvSpPr>
        <p:spPr>
          <a:xfrm>
            <a:off x="1034321" y="1137949"/>
            <a:ext cx="9518754" cy="20545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4" name="Rectangle 3">
            <a:extLst>
              <a:ext uri="{FF2B5EF4-FFF2-40B4-BE49-F238E27FC236}">
                <a16:creationId xmlns:a16="http://schemas.microsoft.com/office/drawing/2014/main" id="{4B737AAB-4D05-4C2A-9A27-E86147E1CE26}"/>
              </a:ext>
            </a:extLst>
          </p:cNvPr>
          <p:cNvSpPr/>
          <p:nvPr/>
        </p:nvSpPr>
        <p:spPr>
          <a:xfrm>
            <a:off x="1138946" y="3909480"/>
            <a:ext cx="70484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“put away the strange gods”? </a:t>
            </a:r>
          </a:p>
        </p:txBody>
      </p:sp>
      <p:sp>
        <p:nvSpPr>
          <p:cNvPr id="5" name="Rectangle 4">
            <a:extLst>
              <a:ext uri="{FF2B5EF4-FFF2-40B4-BE49-F238E27FC236}">
                <a16:creationId xmlns:a16="http://schemas.microsoft.com/office/drawing/2014/main" id="{15F56963-3D25-4AA7-BD7A-774A7367DC1E}"/>
              </a:ext>
            </a:extLst>
          </p:cNvPr>
          <p:cNvSpPr/>
          <p:nvPr/>
        </p:nvSpPr>
        <p:spPr>
          <a:xfrm>
            <a:off x="1138946" y="4389960"/>
            <a:ext cx="96228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doing each of these things might have helped them prepare to worship the Lord in Bethel?</a:t>
            </a:r>
          </a:p>
        </p:txBody>
      </p:sp>
      <p:sp>
        <p:nvSpPr>
          <p:cNvPr id="6" name="Rectangle 5">
            <a:extLst>
              <a:ext uri="{FF2B5EF4-FFF2-40B4-BE49-F238E27FC236}">
                <a16:creationId xmlns:a16="http://schemas.microsoft.com/office/drawing/2014/main" id="{9DB7E6E3-5EED-402B-BA95-859F8DE7BC07}"/>
              </a:ext>
            </a:extLst>
          </p:cNvPr>
          <p:cNvSpPr/>
          <p:nvPr/>
        </p:nvSpPr>
        <p:spPr>
          <a:xfrm>
            <a:off x="1138946" y="5257801"/>
            <a:ext cx="595970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Jacob’s household respond to his counsel?</a:t>
            </a:r>
          </a:p>
        </p:txBody>
      </p:sp>
      <p:sp>
        <p:nvSpPr>
          <p:cNvPr id="7" name="Rectangle 6">
            <a:extLst>
              <a:ext uri="{FF2B5EF4-FFF2-40B4-BE49-F238E27FC236}">
                <a16:creationId xmlns:a16="http://schemas.microsoft.com/office/drawing/2014/main" id="{C13088AE-0AD3-49BC-A0D4-2F91DA8C5D35}"/>
              </a:ext>
            </a:extLst>
          </p:cNvPr>
          <p:cNvSpPr/>
          <p:nvPr/>
        </p:nvSpPr>
        <p:spPr>
          <a:xfrm>
            <a:off x="1138947" y="1131898"/>
            <a:ext cx="937377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Then Jacob said unto his household, and to all that were with him, Put away the strange gods that are among you, and be clean, and change your garments: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let us arise, and go up to Beth-el; and I will make there an altar unto God, who answered me in the day of my distress, and was with me in the way which I went.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they gave unto Jacob all the strange gods which were in their hand, and all their earrings which were in their ears; and Jacob hid them under the oak which was by Shechem.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88F50CC-AA29-4067-8693-221ABD04F95B}"/>
              </a:ext>
            </a:extLst>
          </p:cNvPr>
          <p:cNvSpPr/>
          <p:nvPr/>
        </p:nvSpPr>
        <p:spPr>
          <a:xfrm>
            <a:off x="1138946" y="81130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35:2-4</a:t>
            </a:r>
          </a:p>
        </p:txBody>
      </p:sp>
    </p:spTree>
    <p:extLst>
      <p:ext uri="{BB962C8B-B14F-4D97-AF65-F5344CB8AC3E}">
        <p14:creationId xmlns:p14="http://schemas.microsoft.com/office/powerpoint/2010/main" val="15192592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1E3E7110-29F5-4F1E-8BCD-0393270FCA25}"/>
              </a:ext>
            </a:extLst>
          </p:cNvPr>
          <p:cNvSpPr/>
          <p:nvPr/>
        </p:nvSpPr>
        <p:spPr>
          <a:xfrm>
            <a:off x="1331741" y="945899"/>
            <a:ext cx="1608134" cy="538127"/>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45B1875-BAE3-4ADF-A84B-59C016222838}"/>
              </a:ext>
            </a:extLst>
          </p:cNvPr>
          <p:cNvSpPr/>
          <p:nvPr/>
        </p:nvSpPr>
        <p:spPr>
          <a:xfrm>
            <a:off x="1331742" y="1292300"/>
            <a:ext cx="9317501" cy="4001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0FD68888-DFFF-447C-8345-D6194B1735C6}"/>
              </a:ext>
            </a:extLst>
          </p:cNvPr>
          <p:cNvSpPr/>
          <p:nvPr/>
        </p:nvSpPr>
        <p:spPr>
          <a:xfrm>
            <a:off x="1331743" y="1292300"/>
            <a:ext cx="9584787" cy="361637"/>
          </a:xfrm>
          <a:prstGeom prst="rect">
            <a:avLst/>
          </a:prstGeom>
        </p:spPr>
        <p:txBody>
          <a:bodyPr wrap="square">
            <a:spAutoFit/>
          </a:bodyPr>
          <a:lstStyle/>
          <a:p>
            <a:pPr algn="just"/>
            <a:r>
              <a:rPr lang="en-US" sz="1750" dirty="0">
                <a:solidFill>
                  <a:schemeClr val="bg1"/>
                </a:solidFill>
                <a:latin typeface="Arial" panose="020B0604020202020204" pitchFamily="34" charset="0"/>
                <a:cs typeface="Arial" panose="020B0604020202020204" pitchFamily="34" charset="0"/>
              </a:rPr>
              <a:t>¶ And God appeared unto Jacob again, when he came out of Padan-aram, and blessed him.</a:t>
            </a:r>
          </a:p>
        </p:txBody>
      </p:sp>
      <p:sp>
        <p:nvSpPr>
          <p:cNvPr id="4" name="Rectangle 3">
            <a:extLst>
              <a:ext uri="{FF2B5EF4-FFF2-40B4-BE49-F238E27FC236}">
                <a16:creationId xmlns:a16="http://schemas.microsoft.com/office/drawing/2014/main" id="{EF4BE26E-C542-4E9D-91AE-58EAD951DD70}"/>
              </a:ext>
            </a:extLst>
          </p:cNvPr>
          <p:cNvSpPr/>
          <p:nvPr/>
        </p:nvSpPr>
        <p:spPr>
          <a:xfrm>
            <a:off x="1331743" y="965172"/>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35:1</a:t>
            </a:r>
          </a:p>
        </p:txBody>
      </p:sp>
      <p:sp>
        <p:nvSpPr>
          <p:cNvPr id="6" name="Rectangle 5">
            <a:extLst>
              <a:ext uri="{FF2B5EF4-FFF2-40B4-BE49-F238E27FC236}">
                <a16:creationId xmlns:a16="http://schemas.microsoft.com/office/drawing/2014/main" id="{261D9838-CDAD-43B1-8CD9-C4F49F140882}"/>
              </a:ext>
            </a:extLst>
          </p:cNvPr>
          <p:cNvSpPr/>
          <p:nvPr/>
        </p:nvSpPr>
        <p:spPr>
          <a:xfrm>
            <a:off x="1678899" y="2380504"/>
            <a:ext cx="5426440" cy="400110"/>
          </a:xfrm>
          <a:prstGeom prst="rect">
            <a:avLst/>
          </a:prstGeom>
        </p:spPr>
        <p:txBody>
          <a:bodyPr wrap="square">
            <a:spAutoFit/>
          </a:bodyPr>
          <a:lstStyle/>
          <a:p>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prepare ourselves to worship the Lord,</a:t>
            </a:r>
          </a:p>
        </p:txBody>
      </p:sp>
      <p:sp>
        <p:nvSpPr>
          <p:cNvPr id="7" name="Rectangle 6">
            <a:extLst>
              <a:ext uri="{FF2B5EF4-FFF2-40B4-BE49-F238E27FC236}">
                <a16:creationId xmlns:a16="http://schemas.microsoft.com/office/drawing/2014/main" id="{1873C9A5-A4A3-472A-A7F4-DA9DC1ACD85A}"/>
              </a:ext>
            </a:extLst>
          </p:cNvPr>
          <p:cNvSpPr/>
          <p:nvPr/>
        </p:nvSpPr>
        <p:spPr>
          <a:xfrm>
            <a:off x="6717163" y="2380504"/>
            <a:ext cx="2949846" cy="400110"/>
          </a:xfrm>
          <a:prstGeom prst="rect">
            <a:avLst/>
          </a:prstGeom>
        </p:spPr>
        <p:txBody>
          <a:bodyPr wrap="non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we invite His revelation.</a:t>
            </a:r>
          </a:p>
        </p:txBody>
      </p:sp>
      <p:sp>
        <p:nvSpPr>
          <p:cNvPr id="8" name="Rectangle 7">
            <a:extLst>
              <a:ext uri="{FF2B5EF4-FFF2-40B4-BE49-F238E27FC236}">
                <a16:creationId xmlns:a16="http://schemas.microsoft.com/office/drawing/2014/main" id="{3FFE7CEF-B1C3-4CB1-AF91-12B320A20669}"/>
              </a:ext>
            </a:extLst>
          </p:cNvPr>
          <p:cNvSpPr/>
          <p:nvPr/>
        </p:nvSpPr>
        <p:spPr>
          <a:xfrm>
            <a:off x="1331742" y="3069269"/>
            <a:ext cx="78263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similar ways we can prepare to worship the Lord in our day?</a:t>
            </a:r>
          </a:p>
        </p:txBody>
      </p:sp>
      <p:sp>
        <p:nvSpPr>
          <p:cNvPr id="9" name="Rectangle 8">
            <a:extLst>
              <a:ext uri="{FF2B5EF4-FFF2-40B4-BE49-F238E27FC236}">
                <a16:creationId xmlns:a16="http://schemas.microsoft.com/office/drawing/2014/main" id="{698091D9-A2C1-43B5-A02A-A786A7AEA56A}"/>
              </a:ext>
            </a:extLst>
          </p:cNvPr>
          <p:cNvSpPr/>
          <p:nvPr/>
        </p:nvSpPr>
        <p:spPr>
          <a:xfrm>
            <a:off x="1331742" y="3702122"/>
            <a:ext cx="93175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have you experienced when you have made a special effort to prepare yourself to worship the Lord?</a:t>
            </a:r>
          </a:p>
        </p:txBody>
      </p:sp>
    </p:spTree>
    <p:extLst>
      <p:ext uri="{BB962C8B-B14F-4D97-AF65-F5344CB8AC3E}">
        <p14:creationId xmlns:p14="http://schemas.microsoft.com/office/powerpoint/2010/main" val="172306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7">
                                            <p:txEl>
                                              <p:pRg st="0" end="0"/>
                                            </p:txEl>
                                          </p:spTgt>
                                        </p:tgtEl>
                                        <p:attrNameLst>
                                          <p:attrName>style.visibility</p:attrName>
                                        </p:attrNameLst>
                                      </p:cBhvr>
                                      <p:to>
                                        <p:strVal val="visible"/>
                                      </p:to>
                                    </p:set>
                                    <p:set>
                                      <p:cBhvr>
                                        <p:cTn id="15" dur="114" fill="hold">
                                          <p:stCondLst>
                                            <p:cond delay="0"/>
                                          </p:stCondLst>
                                        </p:cTn>
                                        <p:tgtEl>
                                          <p:spTgt spid="7">
                                            <p:txEl>
                                              <p:pRg st="0" end="0"/>
                                            </p:txEl>
                                          </p:spTgt>
                                        </p:tgtEl>
                                        <p:attrNameLst>
                                          <p:attrName>style.rotation</p:attrName>
                                        </p:attrNameLst>
                                      </p:cBhvr>
                                      <p:to>
                                        <p:strVal val="-45.0"/>
                                      </p:to>
                                    </p:set>
                                    <p:anim calcmode="lin" valueType="num">
                                      <p:cBhvr>
                                        <p:cTn id="16" dur="114" fill="hold">
                                          <p:stCondLst>
                                            <p:cond delay="114"/>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8" dur="39" decel="50000" autoRev="1" fill="hold">
                                          <p:stCondLst>
                                            <p:cond delay="114"/>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34" fill="hold">
                                          <p:stCondLst>
                                            <p:cond delay="216"/>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E74B31-9681-4FE4-A555-C117B0B81B8C}"/>
              </a:ext>
            </a:extLst>
          </p:cNvPr>
          <p:cNvSpPr/>
          <p:nvPr/>
        </p:nvSpPr>
        <p:spPr>
          <a:xfrm>
            <a:off x="1289538" y="3374302"/>
            <a:ext cx="53142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promises did the Lord reaffirm to Jacob?</a:t>
            </a:r>
          </a:p>
        </p:txBody>
      </p:sp>
      <p:sp>
        <p:nvSpPr>
          <p:cNvPr id="9" name="Rectangle 8">
            <a:extLst>
              <a:ext uri="{FF2B5EF4-FFF2-40B4-BE49-F238E27FC236}">
                <a16:creationId xmlns:a16="http://schemas.microsoft.com/office/drawing/2014/main" id="{3ADADAE2-1D1B-4F4B-89E4-8D31A806F277}"/>
              </a:ext>
            </a:extLst>
          </p:cNvPr>
          <p:cNvSpPr/>
          <p:nvPr/>
        </p:nvSpPr>
        <p:spPr>
          <a:xfrm>
            <a:off x="1195737" y="867646"/>
            <a:ext cx="2232307" cy="9161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258079D-F21A-41F4-A440-C7BBC3564FB1}"/>
              </a:ext>
            </a:extLst>
          </p:cNvPr>
          <p:cNvSpPr/>
          <p:nvPr/>
        </p:nvSpPr>
        <p:spPr>
          <a:xfrm>
            <a:off x="1199213" y="1319491"/>
            <a:ext cx="9422816" cy="184144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0CC4AC44-7624-491F-B0C7-23E5B6C7C4A5}"/>
              </a:ext>
            </a:extLst>
          </p:cNvPr>
          <p:cNvSpPr/>
          <p:nvPr/>
        </p:nvSpPr>
        <p:spPr>
          <a:xfrm>
            <a:off x="1289538" y="1334481"/>
            <a:ext cx="931750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God said unto him, Thy name is Jacob: thy name shall not be called any more Jacob, but Israel shall be thy name: and he called his name Israel.</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God said unto him, I am God Almighty: be fruitful and multiply; a nation and a company of nations shall be of thee, and kings shall come out of thy loins;</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 land which I gave Abraham and Isaac, to thee I will give it, and to thy seed after thee will I give the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3135AC5-98E8-426D-AFC8-99BC03E702C8}"/>
              </a:ext>
            </a:extLst>
          </p:cNvPr>
          <p:cNvSpPr/>
          <p:nvPr/>
        </p:nvSpPr>
        <p:spPr>
          <a:xfrm>
            <a:off x="1331743" y="965172"/>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35:10-12</a:t>
            </a:r>
          </a:p>
        </p:txBody>
      </p:sp>
      <p:sp>
        <p:nvSpPr>
          <p:cNvPr id="6" name="Rectangle 5">
            <a:extLst>
              <a:ext uri="{FF2B5EF4-FFF2-40B4-BE49-F238E27FC236}">
                <a16:creationId xmlns:a16="http://schemas.microsoft.com/office/drawing/2014/main" id="{6299C9E7-C255-4079-905E-83EF25A7E93A}"/>
              </a:ext>
            </a:extLst>
          </p:cNvPr>
          <p:cNvSpPr/>
          <p:nvPr/>
        </p:nvSpPr>
        <p:spPr>
          <a:xfrm>
            <a:off x="5910621" y="4314694"/>
            <a:ext cx="53142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else had been promised these blessings?</a:t>
            </a:r>
          </a:p>
        </p:txBody>
      </p:sp>
      <p:sp>
        <p:nvSpPr>
          <p:cNvPr id="7" name="Rectangle 6">
            <a:extLst>
              <a:ext uri="{FF2B5EF4-FFF2-40B4-BE49-F238E27FC236}">
                <a16:creationId xmlns:a16="http://schemas.microsoft.com/office/drawing/2014/main" id="{B9ADA6DE-D274-485A-8F4D-265ECB748631}"/>
              </a:ext>
            </a:extLst>
          </p:cNvPr>
          <p:cNvSpPr/>
          <p:nvPr/>
        </p:nvSpPr>
        <p:spPr>
          <a:xfrm>
            <a:off x="1303607" y="5244127"/>
            <a:ext cx="5023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change Jacob’s name to?</a:t>
            </a:r>
          </a:p>
        </p:txBody>
      </p:sp>
    </p:spTree>
    <p:extLst>
      <p:ext uri="{BB962C8B-B14F-4D97-AF65-F5344CB8AC3E}">
        <p14:creationId xmlns:p14="http://schemas.microsoft.com/office/powerpoint/2010/main" val="99164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25B14448-CEA2-47C2-B16A-E87C8F4AA4E6}"/>
              </a:ext>
            </a:extLst>
          </p:cNvPr>
          <p:cNvSpPr/>
          <p:nvPr/>
        </p:nvSpPr>
        <p:spPr>
          <a:xfrm>
            <a:off x="1615440" y="2367171"/>
            <a:ext cx="8961120" cy="2123658"/>
          </a:xfrm>
          <a:prstGeom prst="rect">
            <a:avLst/>
          </a:prstGeom>
        </p:spPr>
        <p:txBody>
          <a:bodyPr wrap="square">
            <a:spAutoFit/>
          </a:bodyPr>
          <a:lstStyle/>
          <a:p>
            <a:pPr algn="ctr" fontAlgn="base"/>
            <a:r>
              <a:rPr lang="en-US" sz="4400" b="1" dirty="0">
                <a:solidFill>
                  <a:schemeClr val="tx2">
                    <a:lumMod val="50000"/>
                  </a:schemeClr>
                </a:solidFill>
                <a:latin typeface="Open Sans"/>
              </a:rPr>
              <a:t>“Rachel dies giving birth to Benjamin, Reuben sins with Bilhah, and Isaac dies”</a:t>
            </a:r>
            <a:endParaRPr lang="en-US" sz="4400" b="1" dirty="0">
              <a:solidFill>
                <a:schemeClr val="tx2">
                  <a:lumMod val="50000"/>
                </a:schemeClr>
              </a:solidFill>
              <a:effectLst/>
              <a:latin typeface="Open Sans"/>
            </a:endParaRPr>
          </a:p>
        </p:txBody>
      </p:sp>
      <p:sp>
        <p:nvSpPr>
          <p:cNvPr id="4" name="Rectangle 3">
            <a:extLst>
              <a:ext uri="{FF2B5EF4-FFF2-40B4-BE49-F238E27FC236}">
                <a16:creationId xmlns:a16="http://schemas.microsoft.com/office/drawing/2014/main" id="{0ABABE9A-A6F9-4CA8-A628-178C2C1EAC1E}"/>
              </a:ext>
            </a:extLst>
          </p:cNvPr>
          <p:cNvSpPr/>
          <p:nvPr/>
        </p:nvSpPr>
        <p:spPr>
          <a:xfrm>
            <a:off x="1327304" y="783607"/>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35:16-29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2669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A7FDF0-C49B-4B9B-8131-7579D4810A2B}"/>
              </a:ext>
            </a:extLst>
          </p:cNvPr>
          <p:cNvSpPr/>
          <p:nvPr/>
        </p:nvSpPr>
        <p:spPr>
          <a:xfrm>
            <a:off x="837020" y="4831821"/>
            <a:ext cx="4975274"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What can we learn from knowing Jacob experienced trials even while living faithfully?</a:t>
            </a:r>
          </a:p>
        </p:txBody>
      </p:sp>
      <p:sp>
        <p:nvSpPr>
          <p:cNvPr id="17" name="Rectangle 16">
            <a:extLst>
              <a:ext uri="{FF2B5EF4-FFF2-40B4-BE49-F238E27FC236}">
                <a16:creationId xmlns:a16="http://schemas.microsoft.com/office/drawing/2014/main" id="{5DB69B4D-EF28-46F9-859B-EBCE396B8636}"/>
              </a:ext>
            </a:extLst>
          </p:cNvPr>
          <p:cNvSpPr/>
          <p:nvPr/>
        </p:nvSpPr>
        <p:spPr>
          <a:xfrm>
            <a:off x="6244618" y="3758765"/>
            <a:ext cx="2172969" cy="9271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320B67F-B50C-42FA-886D-3EC9CCCCBCCF}"/>
              </a:ext>
            </a:extLst>
          </p:cNvPr>
          <p:cNvSpPr/>
          <p:nvPr/>
        </p:nvSpPr>
        <p:spPr>
          <a:xfrm>
            <a:off x="6244619" y="4129586"/>
            <a:ext cx="4934507" cy="20621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89064D-9347-4BEE-8FD5-15E7A90B14F4}"/>
              </a:ext>
            </a:extLst>
          </p:cNvPr>
          <p:cNvSpPr/>
          <p:nvPr/>
        </p:nvSpPr>
        <p:spPr>
          <a:xfrm>
            <a:off x="6244619" y="1647485"/>
            <a:ext cx="2172969" cy="645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34158C4-38D7-4266-9A56-3536565AC70B}"/>
              </a:ext>
            </a:extLst>
          </p:cNvPr>
          <p:cNvSpPr/>
          <p:nvPr/>
        </p:nvSpPr>
        <p:spPr>
          <a:xfrm>
            <a:off x="6244619" y="2031656"/>
            <a:ext cx="4934507" cy="15696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2AF153-8ABC-4385-A42D-A163B72F4892}"/>
              </a:ext>
            </a:extLst>
          </p:cNvPr>
          <p:cNvSpPr/>
          <p:nvPr/>
        </p:nvSpPr>
        <p:spPr>
          <a:xfrm>
            <a:off x="535282" y="1539431"/>
            <a:ext cx="2317609" cy="7536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FE0A97-9228-40A3-8DA8-401573A70F33}"/>
              </a:ext>
            </a:extLst>
          </p:cNvPr>
          <p:cNvSpPr/>
          <p:nvPr/>
        </p:nvSpPr>
        <p:spPr>
          <a:xfrm>
            <a:off x="535282" y="1885159"/>
            <a:ext cx="5461525" cy="28007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3F009E11-C0E9-4386-86BA-06672811D6D1}"/>
              </a:ext>
            </a:extLst>
          </p:cNvPr>
          <p:cNvSpPr/>
          <p:nvPr/>
        </p:nvSpPr>
        <p:spPr>
          <a:xfrm>
            <a:off x="1120726" y="779683"/>
            <a:ext cx="95003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say to someone who thinks “I must not be righteous enough, because if I were, I would be spared from suffering difficulties”?</a:t>
            </a:r>
          </a:p>
        </p:txBody>
      </p:sp>
      <p:sp>
        <p:nvSpPr>
          <p:cNvPr id="4" name="Rectangle 3">
            <a:extLst>
              <a:ext uri="{FF2B5EF4-FFF2-40B4-BE49-F238E27FC236}">
                <a16:creationId xmlns:a16="http://schemas.microsoft.com/office/drawing/2014/main" id="{383988B3-8A69-465D-9A5B-27ED7D054659}"/>
              </a:ext>
            </a:extLst>
          </p:cNvPr>
          <p:cNvSpPr/>
          <p:nvPr/>
        </p:nvSpPr>
        <p:spPr>
          <a:xfrm>
            <a:off x="783094" y="1899900"/>
            <a:ext cx="5083126"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 And they journeyed from Beth-el; and there was but a little way to come to Ephrath: and Rachel travailed, and she had hard labour.</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it came to pass, when she was in hard labour, that the midwife said unto her, Fear not; thou shalt have this son also.</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And it came to pass, as her soul was in departing, (for she died) that she called his name Ben-</a:t>
            </a:r>
            <a:r>
              <a:rPr lang="en-US" sz="1600" dirty="0" err="1">
                <a:solidFill>
                  <a:schemeClr val="bg1"/>
                </a:solidFill>
                <a:latin typeface="Arial" panose="020B0604020202020204" pitchFamily="34" charset="0"/>
                <a:cs typeface="Arial" panose="020B0604020202020204" pitchFamily="34" charset="0"/>
              </a:rPr>
              <a:t>oni</a:t>
            </a:r>
            <a:r>
              <a:rPr lang="en-US" sz="1600" dirty="0">
                <a:solidFill>
                  <a:schemeClr val="bg1"/>
                </a:solidFill>
                <a:latin typeface="Arial" panose="020B0604020202020204" pitchFamily="34" charset="0"/>
                <a:cs typeface="Arial" panose="020B0604020202020204" pitchFamily="34" charset="0"/>
              </a:rPr>
              <a:t>: but his father called him Benjamin.</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Rachel died, and was buried in the way to Ephrath, which is Beth-</a:t>
            </a:r>
            <a:r>
              <a:rPr lang="en-US" sz="1600" dirty="0" err="1">
                <a:solidFill>
                  <a:schemeClr val="bg1"/>
                </a:solidFill>
                <a:latin typeface="Arial" panose="020B0604020202020204" pitchFamily="34" charset="0"/>
                <a:cs typeface="Arial" panose="020B0604020202020204" pitchFamily="34" charset="0"/>
              </a:rPr>
              <a:t>lehem</a:t>
            </a:r>
            <a:r>
              <a:rPr lang="en-US" sz="1600" dirty="0">
                <a:solidFill>
                  <a:schemeClr val="bg1"/>
                </a:solidFill>
                <a:latin typeface="Arial" panose="020B0604020202020204" pitchFamily="34" charset="0"/>
                <a:cs typeface="Arial" panose="020B0604020202020204" pitchFamily="34" charset="0"/>
              </a:rPr>
              <a: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6389EB5-7DF4-46EB-93DA-6F3ED0A3E2DB}"/>
              </a:ext>
            </a:extLst>
          </p:cNvPr>
          <p:cNvSpPr/>
          <p:nvPr/>
        </p:nvSpPr>
        <p:spPr>
          <a:xfrm>
            <a:off x="6347792" y="2031656"/>
            <a:ext cx="4831334"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 And Israel journeyed, and spread his tent beyond the tower of </a:t>
            </a:r>
            <a:r>
              <a:rPr lang="en-US" sz="1600" dirty="0" err="1">
                <a:solidFill>
                  <a:schemeClr val="bg1"/>
                </a:solidFill>
                <a:latin typeface="Arial" panose="020B0604020202020204" pitchFamily="34" charset="0"/>
                <a:cs typeface="Arial" panose="020B0604020202020204" pitchFamily="34" charset="0"/>
              </a:rPr>
              <a:t>Edar</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it came to pass, when Israel dwelt in that land, that Reuben went and lay with Bilhah his father’s concubine: and Israel heard it. Now the sons of Jacob were twelve: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998FB0-22CA-473B-B097-C43B038FADB6}"/>
              </a:ext>
            </a:extLst>
          </p:cNvPr>
          <p:cNvSpPr/>
          <p:nvPr/>
        </p:nvSpPr>
        <p:spPr>
          <a:xfrm>
            <a:off x="6347792" y="4129586"/>
            <a:ext cx="4831334"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 And Jacob came unto Isaac his father unto Mamre, unto the city of Arbah, which is Hebron, where Abraham and Isaac sojourned.</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days of Isaac were an hundred and fourscore years.</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Isaac gave up the ghost, and died, and was gathered unto his people, being old and full of days: and his sons Esau and Jacob buried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C2546FD-25CF-4E6C-AF71-1D70EB1BA401}"/>
              </a:ext>
            </a:extLst>
          </p:cNvPr>
          <p:cNvSpPr/>
          <p:nvPr/>
        </p:nvSpPr>
        <p:spPr>
          <a:xfrm>
            <a:off x="783094" y="1543579"/>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35:16-19</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19F5B30-7680-42DF-B23F-7BAFA9259790}"/>
              </a:ext>
            </a:extLst>
          </p:cNvPr>
          <p:cNvSpPr/>
          <p:nvPr/>
        </p:nvSpPr>
        <p:spPr>
          <a:xfrm>
            <a:off x="6347792" y="164748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35:21-22</a:t>
            </a:r>
            <a:endParaRPr lang="en-US" b="1"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84C72EC-01BE-4E1D-88E0-BF758875AF68}"/>
              </a:ext>
            </a:extLst>
          </p:cNvPr>
          <p:cNvSpPr/>
          <p:nvPr/>
        </p:nvSpPr>
        <p:spPr>
          <a:xfrm>
            <a:off x="6347791" y="380663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35:27-29</a:t>
            </a:r>
            <a:endParaRPr lang="en-US" b="1"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755E8BB-8BDD-49C5-9152-F40844334624}"/>
              </a:ext>
            </a:extLst>
          </p:cNvPr>
          <p:cNvSpPr/>
          <p:nvPr/>
        </p:nvSpPr>
        <p:spPr>
          <a:xfrm>
            <a:off x="783094" y="5755151"/>
            <a:ext cx="4831334" cy="646331"/>
          </a:xfrm>
          <a:prstGeom prst="rect">
            <a:avLst/>
          </a:prstGeom>
        </p:spPr>
        <p:txBody>
          <a:bodyPr wrap="square">
            <a:spAutoFit/>
          </a:bodyPr>
          <a:lstStyle/>
          <a:p>
            <a:pPr algn="ctr"/>
            <a:r>
              <a:rPr lang="en-US"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those who are faithful to the Lord experience trials and sorrow.</a:t>
            </a:r>
          </a:p>
        </p:txBody>
      </p:sp>
    </p:spTree>
    <p:extLst>
      <p:ext uri="{BB962C8B-B14F-4D97-AF65-F5344CB8AC3E}">
        <p14:creationId xmlns:p14="http://schemas.microsoft.com/office/powerpoint/2010/main" val="3520734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0.70"/>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randombar(horizontal)">
                                      <p:cBhvr>
                                        <p:cTn id="57" dur="500"/>
                                        <p:tgtEl>
                                          <p:spTgt spid="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1500" fill="hold"/>
                                        <p:tgtEl>
                                          <p:spTgt spid="10"/>
                                        </p:tgtEl>
                                        <p:attrNameLst>
                                          <p:attrName>ppt_x</p:attrName>
                                        </p:attrNameLst>
                                      </p:cBhvr>
                                      <p:tavLst>
                                        <p:tav tm="0">
                                          <p:val>
                                            <p:strVal val="1+#ppt_w/2"/>
                                          </p:val>
                                        </p:tav>
                                        <p:tav tm="100000">
                                          <p:val>
                                            <p:strVal val="#ppt_x"/>
                                          </p:val>
                                        </p:tav>
                                      </p:tavLst>
                                    </p:anim>
                                    <p:anim calcmode="lin" valueType="num">
                                      <p:cBhvr additive="base">
                                        <p:cTn id="66"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p:cTn id="7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7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6" grpId="0" animBg="1"/>
      <p:bldP spid="15" grpId="0" animBg="1"/>
      <p:bldP spid="14" grpId="0" animBg="1"/>
      <p:bldP spid="13" grpId="0" animBg="1"/>
      <p:bldP spid="12" grpId="0" animBg="1"/>
      <p:bldP spid="4" grpId="0"/>
      <p:bldP spid="5" grpId="0"/>
      <p:bldP spid="6" grpId="0"/>
      <p:bldP spid="7" grpId="0"/>
      <p:bldP spid="8" grpId="0"/>
      <p:bldP spid="9" grpId="0"/>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608</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MV Boli</vt:lpstr>
      <vt:lpstr>Open Sans</vt:lpstr>
      <vt:lpstr>Tw Cen MT</vt:lpstr>
      <vt:lpstr>Verdana</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4026</cp:revision>
  <dcterms:created xsi:type="dcterms:W3CDTF">2018-08-29T04:26:39Z</dcterms:created>
  <dcterms:modified xsi:type="dcterms:W3CDTF">2019-02-28T21:21:35Z</dcterms:modified>
</cp:coreProperties>
</file>