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9" r:id="rId3"/>
    <p:sldId id="388" r:id="rId4"/>
    <p:sldId id="379" r:id="rId5"/>
    <p:sldId id="380" r:id="rId6"/>
    <p:sldId id="390" r:id="rId7"/>
    <p:sldId id="381" r:id="rId8"/>
    <p:sldId id="382" r:id="rId9"/>
    <p:sldId id="383" r:id="rId10"/>
    <p:sldId id="384" r:id="rId11"/>
    <p:sldId id="386" r:id="rId12"/>
    <p:sldId id="391" r:id="rId13"/>
    <p:sldId id="385" r:id="rId14"/>
    <p:sldId id="3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88028"/>
    <a:srgbClr val="E97159"/>
    <a:srgbClr val="FFD757"/>
    <a:srgbClr val="6F7CBF"/>
    <a:srgbClr val="0BA2C5"/>
    <a:srgbClr val="B9DF63"/>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Segoe UI Historic" panose="020B0502040204020203" pitchFamily="34" charset="0"/>
                <a:ea typeface="Segoe UI Historic" panose="020B0502040204020203" pitchFamily="34" charset="0"/>
                <a:cs typeface="Segoe UI Historic" panose="020B05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29A4BEC8-0022-445A-BB30-FE779F9B47E4}"/>
              </a:ext>
            </a:extLst>
          </p:cNvPr>
          <p:cNvSpPr/>
          <p:nvPr/>
        </p:nvSpPr>
        <p:spPr>
          <a:xfrm>
            <a:off x="1550504" y="1801650"/>
            <a:ext cx="9090991" cy="2585323"/>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held by some that Adam was not the first man upon this earth and that the original human being was a development from lower orders of the animal creation. These, however, are the theories of men. The word of the Lord declared that Adam was ‘the first man of all men’ (Moses 1:34), and we are therefore in duty bound to regard him as the primal parent of our race. It was shown to the brother of Jared that all men were created in the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beginning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the image of God; whether we take this to mean the spirit or the body, or both, it commits us to the same conclusion: Man began life as a human being, in the likeness of our Heavenly Father” (“The Origin of Man,”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Improvement Era,</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1909, 76;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Feb. 2002, 30.).</a:t>
            </a:r>
          </a:p>
        </p:txBody>
      </p:sp>
      <p:sp>
        <p:nvSpPr>
          <p:cNvPr id="4" name="Rectangle 3">
            <a:extLst>
              <a:ext uri="{FF2B5EF4-FFF2-40B4-BE49-F238E27FC236}">
                <a16:creationId xmlns:a16="http://schemas.microsoft.com/office/drawing/2014/main" id="{E1623452-CA41-4EDD-B178-E23DCE2570CB}"/>
              </a:ext>
            </a:extLst>
          </p:cNvPr>
          <p:cNvSpPr/>
          <p:nvPr/>
        </p:nvSpPr>
        <p:spPr>
          <a:xfrm>
            <a:off x="3047999" y="829773"/>
            <a:ext cx="6096000" cy="646331"/>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Principle 3: Seek Further Understanding through Divinely Appointed Sources</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5DBE903-B756-496D-AB69-BDB17DD5A41A}"/>
              </a:ext>
            </a:extLst>
          </p:cNvPr>
          <p:cNvSpPr/>
          <p:nvPr/>
        </p:nvSpPr>
        <p:spPr>
          <a:xfrm>
            <a:off x="1550504" y="5245412"/>
            <a:ext cx="6276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has been revealed about the creation of mankind?</a:t>
            </a:r>
          </a:p>
        </p:txBody>
      </p:sp>
    </p:spTree>
    <p:extLst>
      <p:ext uri="{BB962C8B-B14F-4D97-AF65-F5344CB8AC3E}">
        <p14:creationId xmlns:p14="http://schemas.microsoft.com/office/powerpoint/2010/main" val="328638951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E066805-2300-4634-922D-B1C7713008B9}"/>
              </a:ext>
            </a:extLst>
          </p:cNvPr>
          <p:cNvSpPr/>
          <p:nvPr/>
        </p:nvSpPr>
        <p:spPr>
          <a:xfrm>
            <a:off x="1205948" y="1404549"/>
            <a:ext cx="9541566" cy="3538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98B32A16-0677-45BC-8035-8671F28CE037}"/>
              </a:ext>
            </a:extLst>
          </p:cNvPr>
          <p:cNvSpPr/>
          <p:nvPr/>
        </p:nvSpPr>
        <p:spPr>
          <a:xfrm>
            <a:off x="2988778" y="1526559"/>
            <a:ext cx="7573203" cy="341632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 was an actual Adam and Eve who fell from an actual Eden, with all the consequences that fall carried with it.</a:t>
            </a:r>
          </a:p>
          <a:p>
            <a:pPr algn="just"/>
            <a:endParaRPr lang="en-US" dirty="0">
              <a:solidFill>
                <a:schemeClr val="bg1"/>
              </a:solidFill>
              <a:latin typeface="Arial" panose="020B0604020202020204" pitchFamily="34" charset="0"/>
              <a:cs typeface="Arial" panose="020B0604020202020204" pitchFamily="34" charset="0"/>
            </a:endParaRPr>
          </a:p>
          <a:p>
            <a:pPr algn="just"/>
            <a:r>
              <a:rPr lang="en-US" dirty="0">
                <a:solidFill>
                  <a:schemeClr val="bg1"/>
                </a:solidFill>
                <a:latin typeface="Arial" panose="020B0604020202020204" pitchFamily="34" charset="0"/>
                <a:cs typeface="Arial" panose="020B0604020202020204" pitchFamily="34" charset="0"/>
              </a:rPr>
              <a:t>“I do not know the details of what happened on this planet before that, but I do know these two were created under the divine hand of God, that for a time they lived alone in a paradisiacal setting where there was neither human death nor future family, and that through a sequence of choices they transgressed a commandment of God which required that they leave their garden setting but which allowed them to have children before facing physical death [see 2 Nephi 19–29; Moses 5:10–11]” (Jeffrey R. Holland, “Where Justice, Love, and Mercy Meet,” Ensign or Liahona, May 2015, 105).</a:t>
            </a:r>
          </a:p>
        </p:txBody>
      </p:sp>
      <p:pic>
        <p:nvPicPr>
          <p:cNvPr id="1026" name="Picture 2" descr="Jeffrey R. Holland">
            <a:extLst>
              <a:ext uri="{FF2B5EF4-FFF2-40B4-BE49-F238E27FC236}">
                <a16:creationId xmlns:a16="http://schemas.microsoft.com/office/drawing/2014/main" id="{FFD7ED32-E1B5-47BD-BA61-084DDAA8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72" y="1526559"/>
            <a:ext cx="1430407" cy="1902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6C8827-5F58-4F70-A157-394DAB5EFD4A}"/>
              </a:ext>
            </a:extLst>
          </p:cNvPr>
          <p:cNvSpPr txBox="1"/>
          <p:nvPr/>
        </p:nvSpPr>
        <p:spPr>
          <a:xfrm>
            <a:off x="1558372" y="3579494"/>
            <a:ext cx="1535998"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Jeffrey R. Holland </a:t>
            </a:r>
          </a:p>
        </p:txBody>
      </p:sp>
    </p:spTree>
    <p:extLst>
      <p:ext uri="{BB962C8B-B14F-4D97-AF65-F5344CB8AC3E}">
        <p14:creationId xmlns:p14="http://schemas.microsoft.com/office/powerpoint/2010/main" val="13063956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075B6692-681A-45D7-96B9-31C5F5688D77}"/>
              </a:ext>
            </a:extLst>
          </p:cNvPr>
          <p:cNvSpPr/>
          <p:nvPr/>
        </p:nvSpPr>
        <p:spPr>
          <a:xfrm>
            <a:off x="2318074" y="2890391"/>
            <a:ext cx="7555851" cy="1077218"/>
          </a:xfrm>
          <a:prstGeom prst="rect">
            <a:avLst/>
          </a:prstGeom>
        </p:spPr>
        <p:txBody>
          <a:bodyPr wrap="none">
            <a:spAutoFit/>
          </a:bodyPr>
          <a:lstStyle/>
          <a:p>
            <a:pPr algn="ctr" fontAlgn="base"/>
            <a:r>
              <a:rPr lang="en-US" sz="3200" b="1" dirty="0">
                <a:solidFill>
                  <a:schemeClr val="bg1"/>
                </a:solidFill>
                <a:latin typeface="Open Sans"/>
              </a:rPr>
              <a:t>Doctrinal Mastery Cumulative Review </a:t>
            </a:r>
          </a:p>
          <a:p>
            <a:pPr algn="ctr" fontAlgn="base"/>
            <a:r>
              <a:rPr lang="en-US" sz="3200" b="1" dirty="0">
                <a:solidFill>
                  <a:schemeClr val="bg1"/>
                </a:solidFill>
                <a:latin typeface="Open Sans"/>
              </a:rPr>
              <a:t>(10 minutes)</a:t>
            </a:r>
            <a:endParaRPr lang="en-US" sz="3200" b="1" dirty="0">
              <a:solidFill>
                <a:schemeClr val="bg1"/>
              </a:solidFill>
              <a:effectLst/>
              <a:latin typeface="Open Sans"/>
            </a:endParaRPr>
          </a:p>
        </p:txBody>
      </p:sp>
    </p:spTree>
    <p:extLst>
      <p:ext uri="{BB962C8B-B14F-4D97-AF65-F5344CB8AC3E}">
        <p14:creationId xmlns:p14="http://schemas.microsoft.com/office/powerpoint/2010/main" val="329501071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F6A8406-BA3F-491F-B99B-6BC2DDC3D4DA}"/>
              </a:ext>
            </a:extLst>
          </p:cNvPr>
          <p:cNvSpPr/>
          <p:nvPr/>
        </p:nvSpPr>
        <p:spPr>
          <a:xfrm>
            <a:off x="223575" y="779683"/>
            <a:ext cx="11264348" cy="58792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8259ED04-CA89-4D4A-85E1-4F366AE5598D}"/>
              </a:ext>
            </a:extLst>
          </p:cNvPr>
          <p:cNvSpPr/>
          <p:nvPr/>
        </p:nvSpPr>
        <p:spPr>
          <a:xfrm>
            <a:off x="4731261" y="4476758"/>
            <a:ext cx="1401689"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Isaiah 5:20</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CD1348-102C-4B00-9254-06C3F3420F89}"/>
              </a:ext>
            </a:extLst>
          </p:cNvPr>
          <p:cNvSpPr/>
          <p:nvPr/>
        </p:nvSpPr>
        <p:spPr>
          <a:xfrm>
            <a:off x="1339396" y="968273"/>
            <a:ext cx="142859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1:39</a:t>
            </a:r>
          </a:p>
        </p:txBody>
      </p:sp>
      <p:sp>
        <p:nvSpPr>
          <p:cNvPr id="5" name="Rectangle 4">
            <a:extLst>
              <a:ext uri="{FF2B5EF4-FFF2-40B4-BE49-F238E27FC236}">
                <a16:creationId xmlns:a16="http://schemas.microsoft.com/office/drawing/2014/main" id="{33F0AC5A-834D-40D3-BBB9-91A0F0D0ABF4}"/>
              </a:ext>
            </a:extLst>
          </p:cNvPr>
          <p:cNvSpPr/>
          <p:nvPr/>
        </p:nvSpPr>
        <p:spPr>
          <a:xfrm>
            <a:off x="4384384" y="968273"/>
            <a:ext cx="204414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3:22-23</a:t>
            </a:r>
          </a:p>
        </p:txBody>
      </p:sp>
      <p:sp>
        <p:nvSpPr>
          <p:cNvPr id="6" name="Rectangle 5">
            <a:extLst>
              <a:ext uri="{FF2B5EF4-FFF2-40B4-BE49-F238E27FC236}">
                <a16:creationId xmlns:a16="http://schemas.microsoft.com/office/drawing/2014/main" id="{60644D6F-AD13-4D87-B953-86BC9BC332AB}"/>
              </a:ext>
            </a:extLst>
          </p:cNvPr>
          <p:cNvSpPr/>
          <p:nvPr/>
        </p:nvSpPr>
        <p:spPr>
          <a:xfrm>
            <a:off x="8537441" y="978719"/>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1:26-27</a:t>
            </a:r>
          </a:p>
        </p:txBody>
      </p:sp>
      <p:sp>
        <p:nvSpPr>
          <p:cNvPr id="7" name="Rectangle 6">
            <a:extLst>
              <a:ext uri="{FF2B5EF4-FFF2-40B4-BE49-F238E27FC236}">
                <a16:creationId xmlns:a16="http://schemas.microsoft.com/office/drawing/2014/main" id="{E57F8266-725C-4D02-A36B-01AF5E2B4E88}"/>
              </a:ext>
            </a:extLst>
          </p:cNvPr>
          <p:cNvSpPr/>
          <p:nvPr/>
        </p:nvSpPr>
        <p:spPr>
          <a:xfrm>
            <a:off x="1243216" y="2913842"/>
            <a:ext cx="16466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24:15</a:t>
            </a:r>
          </a:p>
        </p:txBody>
      </p:sp>
      <p:sp>
        <p:nvSpPr>
          <p:cNvPr id="8" name="Rectangle 7">
            <a:extLst>
              <a:ext uri="{FF2B5EF4-FFF2-40B4-BE49-F238E27FC236}">
                <a16:creationId xmlns:a16="http://schemas.microsoft.com/office/drawing/2014/main" id="{69F26302-52B0-4C9E-B0F0-76BAD7B923EF}"/>
              </a:ext>
            </a:extLst>
          </p:cNvPr>
          <p:cNvSpPr/>
          <p:nvPr/>
        </p:nvSpPr>
        <p:spPr>
          <a:xfrm>
            <a:off x="8708514" y="4543496"/>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Proverbs 3:5-6</a:t>
            </a:r>
          </a:p>
        </p:txBody>
      </p:sp>
      <p:sp>
        <p:nvSpPr>
          <p:cNvPr id="9" name="Rectangle 8">
            <a:extLst>
              <a:ext uri="{FF2B5EF4-FFF2-40B4-BE49-F238E27FC236}">
                <a16:creationId xmlns:a16="http://schemas.microsoft.com/office/drawing/2014/main" id="{7E37BF4F-8B1D-4227-B902-39E7AF3797EA}"/>
              </a:ext>
            </a:extLst>
          </p:cNvPr>
          <p:cNvSpPr/>
          <p:nvPr/>
        </p:nvSpPr>
        <p:spPr>
          <a:xfrm>
            <a:off x="864477" y="1458243"/>
            <a:ext cx="2289540" cy="1323439"/>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For behold, this is my work and my glory to bring to pass the immortality and eternal life of man.</a:t>
            </a:r>
          </a:p>
        </p:txBody>
      </p:sp>
      <p:sp>
        <p:nvSpPr>
          <p:cNvPr id="10" name="Rectangle 9">
            <a:extLst>
              <a:ext uri="{FF2B5EF4-FFF2-40B4-BE49-F238E27FC236}">
                <a16:creationId xmlns:a16="http://schemas.microsoft.com/office/drawing/2014/main" id="{0A8288DA-9838-45A2-8826-B81A14A154DE}"/>
              </a:ext>
            </a:extLst>
          </p:cNvPr>
          <p:cNvSpPr/>
          <p:nvPr/>
        </p:nvSpPr>
        <p:spPr>
          <a:xfrm>
            <a:off x="3193773" y="1348051"/>
            <a:ext cx="4399722"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Now the Lord had shown unto me, Abraham, the intelligences that were organized before the world was; and among all these there were many of the noble and great ones;</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God saw these souls that they were good, and he stood in the midst of them, and he said: These I will make my rulers; for he stood among those that were spirits, and he saw that they were good; and he said unto me: Abraham, thou art one of them; thou wast chosen before thou wast born.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180DB26-C13B-47B7-8B01-E8DCE000055F}"/>
              </a:ext>
            </a:extLst>
          </p:cNvPr>
          <p:cNvSpPr/>
          <p:nvPr/>
        </p:nvSpPr>
        <p:spPr>
          <a:xfrm>
            <a:off x="7742853" y="1348051"/>
            <a:ext cx="3680521"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And God said, Let us make man in our image, after our likeness: and let them have dominion over the fish of the sea, and over the fowl of the air, and over the cattle, and over all the earth, and over every creeping thing that creepeth upon the earth.</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So God created man in his own image, in the image of God created he him; male and female created he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3381C47-D893-40AB-A119-8E2D4D39EC87}"/>
              </a:ext>
            </a:extLst>
          </p:cNvPr>
          <p:cNvSpPr/>
          <p:nvPr/>
        </p:nvSpPr>
        <p:spPr>
          <a:xfrm>
            <a:off x="829554" y="3275500"/>
            <a:ext cx="2289540" cy="3093154"/>
          </a:xfrm>
          <a:prstGeom prst="rect">
            <a:avLst/>
          </a:prstGeom>
        </p:spPr>
        <p:txBody>
          <a:bodyPr wrap="square">
            <a:spAutoFit/>
          </a:bodyPr>
          <a:lstStyle/>
          <a:p>
            <a:pPr algn="just"/>
            <a:r>
              <a:rPr lang="en-US" sz="1500" dirty="0">
                <a:solidFill>
                  <a:schemeClr val="bg1"/>
                </a:solidFill>
                <a:latin typeface="Arial" panose="020B0604020202020204" pitchFamily="34" charset="0"/>
                <a:cs typeface="Arial" panose="020B0604020202020204" pitchFamily="34" charset="0"/>
              </a:rPr>
              <a:t>And if it seem evil unto you to serve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E5E9EE80-85D5-4E29-9AEC-6CD951E29C50}"/>
              </a:ext>
            </a:extLst>
          </p:cNvPr>
          <p:cNvSpPr/>
          <p:nvPr/>
        </p:nvSpPr>
        <p:spPr>
          <a:xfrm>
            <a:off x="3193773" y="4855614"/>
            <a:ext cx="4399722"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Woe unto them that call evil good, and good evil; that put darkness for light, and light for darkness; that put bitter for sweet, and sweet for bitter!</a:t>
            </a:r>
          </a:p>
        </p:txBody>
      </p:sp>
      <p:sp>
        <p:nvSpPr>
          <p:cNvPr id="14" name="Rectangle 13">
            <a:extLst>
              <a:ext uri="{FF2B5EF4-FFF2-40B4-BE49-F238E27FC236}">
                <a16:creationId xmlns:a16="http://schemas.microsoft.com/office/drawing/2014/main" id="{5EB10C48-FC77-4398-B323-7BD204D0E4D4}"/>
              </a:ext>
            </a:extLst>
          </p:cNvPr>
          <p:cNvSpPr/>
          <p:nvPr/>
        </p:nvSpPr>
        <p:spPr>
          <a:xfrm>
            <a:off x="7742853" y="4912828"/>
            <a:ext cx="3680521"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 Trust in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with all thine heart; and lean not unto thine own understanding.</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In all thy ways acknowledge him, and he shall direct thy paths.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57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6" presetClass="entr" presetSubtype="32" fill="hold" grpId="0"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1500"/>
                                        <p:tgtEl>
                                          <p:spTgt spid="6"/>
                                        </p:tgtEl>
                                      </p:cBhvr>
                                    </p:animEffect>
                                  </p:childTnLst>
                                </p:cTn>
                              </p:par>
                            </p:childTnLst>
                          </p:cTn>
                        </p:par>
                        <p:par>
                          <p:cTn id="16" fill="hold">
                            <p:stCondLst>
                              <p:cond delay="5250"/>
                            </p:stCondLst>
                            <p:childTnLst>
                              <p:par>
                                <p:cTn id="17" presetID="53" presetClass="entr" presetSubtype="16"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7000"/>
                            </p:stCondLst>
                            <p:childTnLst>
                              <p:par>
                                <p:cTn id="23" presetID="55" presetClass="entr" presetSubtype="0" fill="hold" grpId="0" nodeType="afterEffect">
                                  <p:stCondLst>
                                    <p:cond delay="75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8750"/>
                            </p:stCondLst>
                            <p:childTnLst>
                              <p:par>
                                <p:cTn id="29" presetID="22" presetClass="entr" presetSubtype="4" fill="hold" grpId="0" nodeType="afterEffect">
                                  <p:stCondLst>
                                    <p:cond delay="75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par>
                          <p:cTn id="37" fill="hold">
                            <p:stCondLst>
                              <p:cond delay="20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1000"/>
                                        <p:tgtEl>
                                          <p:spTgt spid="9"/>
                                        </p:tgtEl>
                                      </p:cBhvr>
                                    </p:animEffect>
                                  </p:childTnLst>
                                </p:cTn>
                              </p:par>
                            </p:childTnLst>
                          </p:cTn>
                        </p:par>
                        <p:par>
                          <p:cTn id="41" fill="hold">
                            <p:stCondLst>
                              <p:cond delay="3000"/>
                            </p:stCondLst>
                            <p:childTnLst>
                              <p:par>
                                <p:cTn id="42" presetID="14" presetClass="entr" presetSubtype="5"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vertical)">
                                      <p:cBhvr>
                                        <p:cTn id="44" dur="1000"/>
                                        <p:tgtEl>
                                          <p:spTgt spid="10"/>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1000"/>
                                        <p:tgtEl>
                                          <p:spTgt spid="11"/>
                                        </p:tgtEl>
                                      </p:cBhvr>
                                    </p:animEffect>
                                  </p:childTnLst>
                                </p:cTn>
                              </p:par>
                            </p:childTnLst>
                          </p:cTn>
                        </p:par>
                        <p:par>
                          <p:cTn id="49" fill="hold">
                            <p:stCondLst>
                              <p:cond delay="5000"/>
                            </p:stCondLst>
                            <p:childTnLst>
                              <p:par>
                                <p:cTn id="50" presetID="14" presetClass="entr" presetSubtype="5"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vertical)">
                                      <p:cBhvr>
                                        <p:cTn id="52" dur="500"/>
                                        <p:tgtEl>
                                          <p:spTgt spid="12"/>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6000"/>
                            </p:stCondLst>
                            <p:childTnLst>
                              <p:par>
                                <p:cTn id="58" presetID="16" presetClass="entr" presetSubtype="2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TextBox 1">
            <a:extLst>
              <a:ext uri="{FF2B5EF4-FFF2-40B4-BE49-F238E27FC236}">
                <a16:creationId xmlns:a16="http://schemas.microsoft.com/office/drawing/2014/main" id="{79241A03-1B6F-4FCF-940A-1CEBCCBED978}"/>
              </a:ext>
            </a:extLst>
          </p:cNvPr>
          <p:cNvSpPr txBox="1"/>
          <p:nvPr/>
        </p:nvSpPr>
        <p:spPr>
          <a:xfrm>
            <a:off x="2938725" y="838323"/>
            <a:ext cx="5057795"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1________________________</a:t>
            </a:r>
            <a:r>
              <a:rPr lang="es-VE" b="1" dirty="0">
                <a:solidFill>
                  <a:schemeClr val="bg1"/>
                </a:solidFill>
                <a:latin typeface="Arial" panose="020B0604020202020204" pitchFamily="34" charset="0"/>
                <a:cs typeface="Arial" panose="020B0604020202020204" pitchFamily="34" charset="0"/>
              </a:rPr>
              <a:t> Proverbs 3:5-6</a:t>
            </a:r>
            <a:endParaRPr lang="en-US"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9A4B7AB-548E-4367-BA30-8388FEE58219}"/>
              </a:ext>
            </a:extLst>
          </p:cNvPr>
          <p:cNvSpPr txBox="1"/>
          <p:nvPr/>
        </p:nvSpPr>
        <p:spPr>
          <a:xfrm>
            <a:off x="2938725" y="1207655"/>
            <a:ext cx="469872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2________________________</a:t>
            </a:r>
            <a:r>
              <a:rPr lang="es-VE" b="1" dirty="0">
                <a:solidFill>
                  <a:schemeClr val="bg1"/>
                </a:solidFill>
                <a:latin typeface="Arial" panose="020B0604020202020204" pitchFamily="34" charset="0"/>
                <a:cs typeface="Arial" panose="020B0604020202020204" pitchFamily="34" charset="0"/>
              </a:rPr>
              <a:t> Moses 1:39</a:t>
            </a: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DA074A-8B95-43B4-8C83-3245CF1C2932}"/>
              </a:ext>
            </a:extLst>
          </p:cNvPr>
          <p:cNvSpPr txBox="1"/>
          <p:nvPr/>
        </p:nvSpPr>
        <p:spPr>
          <a:xfrm>
            <a:off x="2938725" y="1614150"/>
            <a:ext cx="4916731"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3________________________</a:t>
            </a:r>
            <a:r>
              <a:rPr lang="es-VE" b="1" dirty="0">
                <a:solidFill>
                  <a:schemeClr val="bg1"/>
                </a:solidFill>
                <a:latin typeface="Arial" panose="020B0604020202020204" pitchFamily="34" charset="0"/>
                <a:cs typeface="Arial" panose="020B0604020202020204" pitchFamily="34" charset="0"/>
              </a:rPr>
              <a:t> Joshua 24:15</a:t>
            </a:r>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0F08922-1473-45B6-BEE8-A6C416174817}"/>
              </a:ext>
            </a:extLst>
          </p:cNvPr>
          <p:cNvSpPr txBox="1"/>
          <p:nvPr/>
        </p:nvSpPr>
        <p:spPr>
          <a:xfrm>
            <a:off x="2938725" y="2020645"/>
            <a:ext cx="463460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4________________________</a:t>
            </a:r>
            <a:r>
              <a:rPr lang="es-VE" b="1" dirty="0">
                <a:solidFill>
                  <a:schemeClr val="bg1"/>
                </a:solidFill>
                <a:latin typeface="Arial" panose="020B0604020202020204" pitchFamily="34" charset="0"/>
                <a:cs typeface="Arial" panose="020B0604020202020204" pitchFamily="34" charset="0"/>
              </a:rPr>
              <a:t> Isaiah 5:20</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7D1C5E-9899-4211-B1A3-126DC3957B7B}"/>
              </a:ext>
            </a:extLst>
          </p:cNvPr>
          <p:cNvSpPr txBox="1"/>
          <p:nvPr/>
        </p:nvSpPr>
        <p:spPr>
          <a:xfrm>
            <a:off x="2941467" y="2437799"/>
            <a:ext cx="5305683"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5________________________</a:t>
            </a:r>
            <a:r>
              <a:rPr lang="es-VE" b="1" dirty="0">
                <a:solidFill>
                  <a:schemeClr val="bg1"/>
                </a:solidFill>
                <a:latin typeface="Arial" panose="020B0604020202020204" pitchFamily="34" charset="0"/>
                <a:cs typeface="Arial" panose="020B0604020202020204" pitchFamily="34" charset="0"/>
              </a:rPr>
              <a:t> Abraham 3:22-23</a:t>
            </a:r>
            <a:endParaRPr lang="en-US"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FA0FC4-85BA-48DF-A434-44FB4E97E5E8}"/>
              </a:ext>
            </a:extLst>
          </p:cNvPr>
          <p:cNvSpPr txBox="1"/>
          <p:nvPr/>
        </p:nvSpPr>
        <p:spPr>
          <a:xfrm>
            <a:off x="2954720" y="2905368"/>
            <a:ext cx="5211683"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6________________________</a:t>
            </a:r>
            <a:r>
              <a:rPr lang="es-VE" b="1" dirty="0">
                <a:solidFill>
                  <a:schemeClr val="bg1"/>
                </a:solidFill>
                <a:latin typeface="Arial" panose="020B0604020202020204" pitchFamily="34" charset="0"/>
                <a:cs typeface="Arial" panose="020B0604020202020204" pitchFamily="34" charset="0"/>
              </a:rPr>
              <a:t> Genesis 1:26-27</a:t>
            </a:r>
            <a:endParaRPr lang="en-US"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654B525-6073-4C32-A97F-257F413E827D}"/>
              </a:ext>
            </a:extLst>
          </p:cNvPr>
          <p:cNvSpPr/>
          <p:nvPr/>
        </p:nvSpPr>
        <p:spPr>
          <a:xfrm>
            <a:off x="1054200" y="3475793"/>
            <a:ext cx="48013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Abraham was chosen before he was born.</a:t>
            </a:r>
          </a:p>
        </p:txBody>
      </p:sp>
      <p:sp>
        <p:nvSpPr>
          <p:cNvPr id="10" name="Rectangle 9">
            <a:extLst>
              <a:ext uri="{FF2B5EF4-FFF2-40B4-BE49-F238E27FC236}">
                <a16:creationId xmlns:a16="http://schemas.microsoft.com/office/drawing/2014/main" id="{F2BFCAA4-F85D-4B7F-BDC6-A3F0DB608B70}"/>
              </a:ext>
            </a:extLst>
          </p:cNvPr>
          <p:cNvSpPr/>
          <p:nvPr/>
        </p:nvSpPr>
        <p:spPr>
          <a:xfrm>
            <a:off x="1038205" y="3952632"/>
            <a:ext cx="47884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B. </a:t>
            </a:r>
            <a:r>
              <a:rPr lang="en-US" dirty="0">
                <a:solidFill>
                  <a:schemeClr val="bg1"/>
                </a:solidFill>
                <a:latin typeface="Arial" panose="020B0604020202020204" pitchFamily="34" charset="0"/>
                <a:cs typeface="Arial" panose="020B0604020202020204" pitchFamily="34" charset="0"/>
              </a:rPr>
              <a:t>“Choose you this day whom ye will serve.”</a:t>
            </a:r>
          </a:p>
        </p:txBody>
      </p:sp>
      <p:sp>
        <p:nvSpPr>
          <p:cNvPr id="11" name="Rectangle 10">
            <a:extLst>
              <a:ext uri="{FF2B5EF4-FFF2-40B4-BE49-F238E27FC236}">
                <a16:creationId xmlns:a16="http://schemas.microsoft.com/office/drawing/2014/main" id="{CFF8A50A-A362-4BF1-A49E-3DD867D2F3C4}"/>
              </a:ext>
            </a:extLst>
          </p:cNvPr>
          <p:cNvSpPr/>
          <p:nvPr/>
        </p:nvSpPr>
        <p:spPr>
          <a:xfrm>
            <a:off x="1054200" y="4428801"/>
            <a:ext cx="56050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“Woe unto them that call evil good, and good evil.”</a:t>
            </a:r>
          </a:p>
        </p:txBody>
      </p:sp>
      <p:sp>
        <p:nvSpPr>
          <p:cNvPr id="12" name="Rectangle 11">
            <a:extLst>
              <a:ext uri="{FF2B5EF4-FFF2-40B4-BE49-F238E27FC236}">
                <a16:creationId xmlns:a16="http://schemas.microsoft.com/office/drawing/2014/main" id="{CC378341-2F67-4190-9462-8EEFCC12EA66}"/>
              </a:ext>
            </a:extLst>
          </p:cNvPr>
          <p:cNvSpPr/>
          <p:nvPr/>
        </p:nvSpPr>
        <p:spPr>
          <a:xfrm>
            <a:off x="1054199" y="4879628"/>
            <a:ext cx="8765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God’s work and glory is “to bring to pass the immortality and eternal life of man.”</a:t>
            </a:r>
          </a:p>
        </p:txBody>
      </p:sp>
      <p:sp>
        <p:nvSpPr>
          <p:cNvPr id="13" name="Rectangle 12">
            <a:extLst>
              <a:ext uri="{FF2B5EF4-FFF2-40B4-BE49-F238E27FC236}">
                <a16:creationId xmlns:a16="http://schemas.microsoft.com/office/drawing/2014/main" id="{0DAF5F13-F2CD-4688-AFBD-A3CE63A09BEF}"/>
              </a:ext>
            </a:extLst>
          </p:cNvPr>
          <p:cNvSpPr/>
          <p:nvPr/>
        </p:nvSpPr>
        <p:spPr>
          <a:xfrm>
            <a:off x="1054199" y="5388795"/>
            <a:ext cx="42498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 </a:t>
            </a:r>
            <a:r>
              <a:rPr lang="en-US" dirty="0">
                <a:solidFill>
                  <a:schemeClr val="bg1"/>
                </a:solidFill>
                <a:latin typeface="Arial" panose="020B0604020202020204" pitchFamily="34" charset="0"/>
                <a:cs typeface="Arial" panose="020B0604020202020204" pitchFamily="34" charset="0"/>
              </a:rPr>
              <a:t>“God created man in his own image.”</a:t>
            </a:r>
          </a:p>
        </p:txBody>
      </p:sp>
      <p:sp>
        <p:nvSpPr>
          <p:cNvPr id="14" name="Rectangle 13">
            <a:extLst>
              <a:ext uri="{FF2B5EF4-FFF2-40B4-BE49-F238E27FC236}">
                <a16:creationId xmlns:a16="http://schemas.microsoft.com/office/drawing/2014/main" id="{67003D6A-84DA-48A5-9F6F-D17509D495E8}"/>
              </a:ext>
            </a:extLst>
          </p:cNvPr>
          <p:cNvSpPr/>
          <p:nvPr/>
        </p:nvSpPr>
        <p:spPr>
          <a:xfrm>
            <a:off x="1054199" y="5939335"/>
            <a:ext cx="7877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F. </a:t>
            </a:r>
            <a:r>
              <a:rPr lang="en-US" dirty="0">
                <a:solidFill>
                  <a:schemeClr val="bg1"/>
                </a:solidFill>
                <a:latin typeface="Arial" panose="020B0604020202020204" pitchFamily="34" charset="0"/>
                <a:cs typeface="Arial" panose="020B0604020202020204" pitchFamily="34" charset="0"/>
              </a:rPr>
              <a:t>“Trust in the Lord with all thine heart … and he shall direct thy paths.”</a:t>
            </a:r>
          </a:p>
        </p:txBody>
      </p:sp>
    </p:spTree>
    <p:extLst>
      <p:ext uri="{BB962C8B-B14F-4D97-AF65-F5344CB8AC3E}">
        <p14:creationId xmlns:p14="http://schemas.microsoft.com/office/powerpoint/2010/main" val="1015851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par>
                          <p:cTn id="40" fill="hold">
                            <p:stCondLst>
                              <p:cond delay="500"/>
                            </p:stCondLst>
                            <p:childTnLst>
                              <p:par>
                                <p:cTn id="41" presetID="18" presetClass="entr" presetSubtype="6" fill="hold" grpId="0"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strips(downRight)">
                                      <p:cBhvr>
                                        <p:cTn id="43" dur="750"/>
                                        <p:tgtEl>
                                          <p:spTgt spid="9"/>
                                        </p:tgtEl>
                                      </p:cBhvr>
                                    </p:animEffect>
                                  </p:childTnLst>
                                </p:cTn>
                              </p:par>
                            </p:childTnLst>
                          </p:cTn>
                        </p:par>
                        <p:par>
                          <p:cTn id="44" fill="hold">
                            <p:stCondLst>
                              <p:cond delay="1750"/>
                            </p:stCondLst>
                            <p:childTnLst>
                              <p:par>
                                <p:cTn id="45" presetID="18" presetClass="entr" presetSubtype="9" fill="hold" nodeType="afterEffect">
                                  <p:stCondLst>
                                    <p:cond delay="50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strips(upLeft)">
                                      <p:cBhvr>
                                        <p:cTn id="47" dur="750"/>
                                        <p:tgtEl>
                                          <p:spTgt spid="10">
                                            <p:txEl>
                                              <p:pRg st="0" end="0"/>
                                            </p:txEl>
                                          </p:spTgt>
                                        </p:tgtEl>
                                      </p:cBhvr>
                                    </p:animEffect>
                                  </p:childTnLst>
                                </p:cTn>
                              </p:par>
                            </p:childTnLst>
                          </p:cTn>
                        </p:par>
                        <p:par>
                          <p:cTn id="48" fill="hold">
                            <p:stCondLst>
                              <p:cond delay="3000"/>
                            </p:stCondLst>
                            <p:childTnLst>
                              <p:par>
                                <p:cTn id="49" presetID="18" presetClass="entr" presetSubtype="3" fill="hold" grpId="0" nodeType="after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strips(upRight)">
                                      <p:cBhvr>
                                        <p:cTn id="51" dur="750"/>
                                        <p:tgtEl>
                                          <p:spTgt spid="11"/>
                                        </p:tgtEl>
                                      </p:cBhvr>
                                    </p:animEffect>
                                  </p:childTnLst>
                                </p:cTn>
                              </p:par>
                            </p:childTnLst>
                          </p:cTn>
                        </p:par>
                        <p:par>
                          <p:cTn id="52" fill="hold">
                            <p:stCondLst>
                              <p:cond delay="4250"/>
                            </p:stCondLst>
                            <p:childTnLst>
                              <p:par>
                                <p:cTn id="53" presetID="18" presetClass="entr" presetSubtype="12" fill="hold" grpId="0" nodeType="afterEffect">
                                  <p:stCondLst>
                                    <p:cond delay="500"/>
                                  </p:stCondLst>
                                  <p:childTnLst>
                                    <p:set>
                                      <p:cBhvr>
                                        <p:cTn id="54" dur="1" fill="hold">
                                          <p:stCondLst>
                                            <p:cond delay="0"/>
                                          </p:stCondLst>
                                        </p:cTn>
                                        <p:tgtEl>
                                          <p:spTgt spid="12"/>
                                        </p:tgtEl>
                                        <p:attrNameLst>
                                          <p:attrName>style.visibility</p:attrName>
                                        </p:attrNameLst>
                                      </p:cBhvr>
                                      <p:to>
                                        <p:strVal val="visible"/>
                                      </p:to>
                                    </p:set>
                                    <p:animEffect transition="in" filter="strips(downLeft)">
                                      <p:cBhvr>
                                        <p:cTn id="55" dur="750"/>
                                        <p:tgtEl>
                                          <p:spTgt spid="12"/>
                                        </p:tgtEl>
                                      </p:cBhvr>
                                    </p:animEffect>
                                  </p:childTnLst>
                                </p:cTn>
                              </p:par>
                            </p:childTnLst>
                          </p:cTn>
                        </p:par>
                        <p:par>
                          <p:cTn id="56" fill="hold">
                            <p:stCondLst>
                              <p:cond delay="5500"/>
                            </p:stCondLst>
                            <p:childTnLst>
                              <p:par>
                                <p:cTn id="57" presetID="18" presetClass="entr" presetSubtype="3" fill="hold" grpId="0" nodeType="afterEffect">
                                  <p:stCondLst>
                                    <p:cond delay="50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750"/>
                                        <p:tgtEl>
                                          <p:spTgt spid="13"/>
                                        </p:tgtEl>
                                      </p:cBhvr>
                                    </p:animEffect>
                                  </p:childTnLst>
                                </p:cTn>
                              </p:par>
                            </p:childTnLst>
                          </p:cTn>
                        </p:par>
                        <p:par>
                          <p:cTn id="60" fill="hold">
                            <p:stCondLst>
                              <p:cond delay="6750"/>
                            </p:stCondLst>
                            <p:childTnLst>
                              <p:par>
                                <p:cTn id="61" presetID="18" presetClass="entr" presetSubtype="9" fill="hold" grpId="0" nodeType="afterEffect">
                                  <p:stCondLst>
                                    <p:cond delay="50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5AD2B975-9FF5-433C-B6F1-1AE07EED2421}"/>
              </a:ext>
            </a:extLst>
          </p:cNvPr>
          <p:cNvSpPr/>
          <p:nvPr/>
        </p:nvSpPr>
        <p:spPr>
          <a:xfrm>
            <a:off x="2097950" y="3044279"/>
            <a:ext cx="7996100" cy="769441"/>
          </a:xfrm>
          <a:prstGeom prst="rect">
            <a:avLst/>
          </a:prstGeom>
        </p:spPr>
        <p:txBody>
          <a:bodyPr wrap="none">
            <a:spAutoFit/>
          </a:bodyPr>
          <a:lstStyle/>
          <a:p>
            <a:pPr fontAlgn="base"/>
            <a:r>
              <a:rPr lang="en-US" sz="4400" b="1" dirty="0">
                <a:solidFill>
                  <a:schemeClr val="bg1"/>
                </a:solidFill>
                <a:latin typeface="Arial" panose="020B0604020202020204" pitchFamily="34" charset="0"/>
                <a:cs typeface="Arial" panose="020B0604020202020204" pitchFamily="34" charset="0"/>
              </a:rPr>
              <a:t>The Plan of Salvation (Part 4)</a:t>
            </a:r>
            <a:endParaRPr lang="en-US" sz="44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55252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5" name="Rectangle 4">
            <a:extLst>
              <a:ext uri="{FF2B5EF4-FFF2-40B4-BE49-F238E27FC236}">
                <a16:creationId xmlns:a16="http://schemas.microsoft.com/office/drawing/2014/main" id="{2E97A711-2C19-46A2-AFED-B617C34133CA}"/>
              </a:ext>
            </a:extLst>
          </p:cNvPr>
          <p:cNvSpPr/>
          <p:nvPr/>
        </p:nvSpPr>
        <p:spPr>
          <a:xfrm>
            <a:off x="3268334" y="3075057"/>
            <a:ext cx="5655331" cy="707886"/>
          </a:xfrm>
          <a:prstGeom prst="rect">
            <a:avLst/>
          </a:prstGeom>
        </p:spPr>
        <p:txBody>
          <a:bodyPr wrap="none">
            <a:spAutoFit/>
          </a:bodyPr>
          <a:lstStyle/>
          <a:p>
            <a:pPr fontAlgn="base"/>
            <a:r>
              <a:rPr lang="en-US" sz="4000" b="1" dirty="0">
                <a:solidFill>
                  <a:schemeClr val="bg1"/>
                </a:solidFill>
                <a:latin typeface="Open Sans"/>
              </a:rPr>
              <a:t>Segment 1 (8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144535196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A6600F-2892-4E47-AFDC-7D281C1085DD}"/>
              </a:ext>
            </a:extLst>
          </p:cNvPr>
          <p:cNvSpPr/>
          <p:nvPr/>
        </p:nvSpPr>
        <p:spPr>
          <a:xfrm>
            <a:off x="-8458426" y="476139"/>
            <a:ext cx="7985760" cy="369332"/>
          </a:xfrm>
          <a:prstGeom prst="rect">
            <a:avLst/>
          </a:prstGeom>
        </p:spPr>
        <p:txBody>
          <a:bodyPr wrap="square">
            <a:spAutoFit/>
          </a:bodyPr>
          <a:lstStyle/>
          <a:p>
            <a:pPr algn="ctr"/>
            <a:r>
              <a:rPr lang="en-US" dirty="0">
                <a:solidFill>
                  <a:schemeClr val="bg2">
                    <a:lumMod val="75000"/>
                  </a:schemeClr>
                </a:solidFill>
                <a:latin typeface="Arial" panose="020B0604020202020204" pitchFamily="34" charset="0"/>
                <a:cs typeface="Arial" panose="020B0604020202020204" pitchFamily="34" charset="0"/>
              </a:rPr>
              <a:t> </a:t>
            </a:r>
            <a:r>
              <a:rPr lang="en-US" b="1" dirty="0">
                <a:solidFill>
                  <a:schemeClr val="bg2">
                    <a:lumMod val="75000"/>
                  </a:schemeClr>
                </a:solidFill>
                <a:latin typeface="Arial" panose="020B0604020202020204" pitchFamily="34" charset="0"/>
                <a:cs typeface="Arial" panose="020B0604020202020204" pitchFamily="34" charset="0"/>
              </a:rPr>
              <a:t>All human beings—male and female—are created in the image of God.</a:t>
            </a:r>
            <a:endParaRPr lang="en-US" dirty="0">
              <a:solidFill>
                <a:schemeClr val="bg2">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D47B2F9-A9DF-4C19-A736-AFF20A0E9032}"/>
              </a:ext>
            </a:extLst>
          </p:cNvPr>
          <p:cNvSpPr/>
          <p:nvPr/>
        </p:nvSpPr>
        <p:spPr>
          <a:xfrm>
            <a:off x="587783" y="5069538"/>
            <a:ext cx="4677669"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Who created the earth? Why was the creation of the earth essential to God’s plan?</a:t>
            </a:r>
          </a:p>
        </p:txBody>
      </p:sp>
      <p:sp>
        <p:nvSpPr>
          <p:cNvPr id="9" name="Rectangle: Diagonal Corners Rounded 8">
            <a:extLst>
              <a:ext uri="{FF2B5EF4-FFF2-40B4-BE49-F238E27FC236}">
                <a16:creationId xmlns:a16="http://schemas.microsoft.com/office/drawing/2014/main" id="{33752244-7E66-4C6A-8292-A0CBEBDCFFA3}"/>
              </a:ext>
            </a:extLst>
          </p:cNvPr>
          <p:cNvSpPr/>
          <p:nvPr/>
        </p:nvSpPr>
        <p:spPr>
          <a:xfrm>
            <a:off x="6926549" y="1091377"/>
            <a:ext cx="4167500" cy="12604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64239CDA-2417-4691-BA34-B65539599FA0}"/>
              </a:ext>
            </a:extLst>
          </p:cNvPr>
          <p:cNvSpPr/>
          <p:nvPr/>
        </p:nvSpPr>
        <p:spPr>
          <a:xfrm>
            <a:off x="5683348" y="1533375"/>
            <a:ext cx="5416061" cy="399782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pic>
        <p:nvPicPr>
          <p:cNvPr id="2" name="Picture 1">
            <a:extLst>
              <a:ext uri="{FF2B5EF4-FFF2-40B4-BE49-F238E27FC236}">
                <a16:creationId xmlns:a16="http://schemas.microsoft.com/office/drawing/2014/main" id="{E86C4313-F7D2-4406-8BF5-9C57AF74AA2E}"/>
              </a:ext>
            </a:extLst>
          </p:cNvPr>
          <p:cNvPicPr>
            <a:picLocks noChangeAspect="1"/>
          </p:cNvPicPr>
          <p:nvPr/>
        </p:nvPicPr>
        <p:blipFill rotWithShape="1">
          <a:blip r:embed="rId2"/>
          <a:srcRect l="30693" t="16796" r="30885" b="14444"/>
          <a:stretch/>
        </p:blipFill>
        <p:spPr>
          <a:xfrm>
            <a:off x="587783" y="779683"/>
            <a:ext cx="4677669" cy="4189960"/>
          </a:xfrm>
          <a:prstGeom prst="rect">
            <a:avLst/>
          </a:prstGeom>
        </p:spPr>
      </p:pic>
      <p:sp>
        <p:nvSpPr>
          <p:cNvPr id="6" name="Rectangle 5">
            <a:extLst>
              <a:ext uri="{FF2B5EF4-FFF2-40B4-BE49-F238E27FC236}">
                <a16:creationId xmlns:a16="http://schemas.microsoft.com/office/drawing/2014/main" id="{FAF6DFE2-AEDD-4485-8E7D-39CF1A4625B8}"/>
              </a:ext>
            </a:extLst>
          </p:cNvPr>
          <p:cNvSpPr/>
          <p:nvPr/>
        </p:nvSpPr>
        <p:spPr>
          <a:xfrm>
            <a:off x="8174930" y="660805"/>
            <a:ext cx="175240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The Creation</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0E9C62-60AD-4B2F-B353-7AFFDCEACAEE}"/>
              </a:ext>
            </a:extLst>
          </p:cNvPr>
          <p:cNvSpPr/>
          <p:nvPr/>
        </p:nvSpPr>
        <p:spPr>
          <a:xfrm>
            <a:off x="5833402" y="1685629"/>
            <a:ext cx="5083126"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Jesus Christ created the heavens and the earth under the direction of the Father (see D&amp;C 76:22–24). The Creation of the earth was essential to God’s plan. It provided a place where we could gain a physical body, be tested and tried, and develop divine attributes.</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Adam was the first man created on the earth. God created Adam and Eve in His own image. All human beings—male and female—are created in the image of God (see Genesis 1:26–27). Gender is an essential characteristic of each person’s premortal, mortal, and eternal identity and purpose.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9E7334A-AAAD-4495-AB08-55F71D7E4B01}"/>
              </a:ext>
            </a:extLst>
          </p:cNvPr>
          <p:cNvSpPr/>
          <p:nvPr/>
        </p:nvSpPr>
        <p:spPr>
          <a:xfrm>
            <a:off x="7022283" y="1133581"/>
            <a:ext cx="405769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2.6-2.7 </a:t>
            </a:r>
          </a:p>
        </p:txBody>
      </p:sp>
      <p:sp>
        <p:nvSpPr>
          <p:cNvPr id="12" name="Rectangle 11">
            <a:extLst>
              <a:ext uri="{FF2B5EF4-FFF2-40B4-BE49-F238E27FC236}">
                <a16:creationId xmlns:a16="http://schemas.microsoft.com/office/drawing/2014/main" id="{4D489E14-5196-4CE7-A71B-196FA591742A}"/>
              </a:ext>
            </a:extLst>
          </p:cNvPr>
          <p:cNvSpPr/>
          <p:nvPr/>
        </p:nvSpPr>
        <p:spPr>
          <a:xfrm>
            <a:off x="587783" y="5689349"/>
            <a:ext cx="61574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we learn about the creation of human beings?</a:t>
            </a:r>
          </a:p>
        </p:txBody>
      </p:sp>
      <p:pic>
        <p:nvPicPr>
          <p:cNvPr id="14" name="Picture 13">
            <a:extLst>
              <a:ext uri="{FF2B5EF4-FFF2-40B4-BE49-F238E27FC236}">
                <a16:creationId xmlns:a16="http://schemas.microsoft.com/office/drawing/2014/main" id="{DB080A35-7273-4188-8ED4-73F95AF5F0EE}"/>
              </a:ext>
            </a:extLst>
          </p:cNvPr>
          <p:cNvPicPr>
            <a:picLocks noChangeAspect="1"/>
          </p:cNvPicPr>
          <p:nvPr/>
        </p:nvPicPr>
        <p:blipFill rotWithShape="1">
          <a:blip r:embed="rId2"/>
          <a:srcRect l="30693" t="16796" r="30885" b="14444"/>
          <a:stretch/>
        </p:blipFill>
        <p:spPr>
          <a:xfrm>
            <a:off x="3035155" y="860860"/>
            <a:ext cx="6015976" cy="5388731"/>
          </a:xfrm>
          <a:prstGeom prst="rect">
            <a:avLst/>
          </a:prstGeom>
        </p:spPr>
      </p:pic>
    </p:spTree>
    <p:extLst>
      <p:ext uri="{BB962C8B-B14F-4D97-AF65-F5344CB8AC3E}">
        <p14:creationId xmlns:p14="http://schemas.microsoft.com/office/powerpoint/2010/main" val="339911081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afterEffect">
                                  <p:stCondLst>
                                    <p:cond delay="0"/>
                                  </p:stCondLst>
                                  <p:childTnLst>
                                    <p:animEffect transition="out" filter="randombar(horizontal)">
                                      <p:cBhvr>
                                        <p:cTn id="6" dur="1500"/>
                                        <p:tgtEl>
                                          <p:spTgt spid="14"/>
                                        </p:tgtEl>
                                      </p:cBhvr>
                                    </p:animEffect>
                                    <p:set>
                                      <p:cBhvr>
                                        <p:cTn id="7" dur="1" fill="hold">
                                          <p:stCondLst>
                                            <p:cond delay="1499"/>
                                          </p:stCondLst>
                                        </p:cTn>
                                        <p:tgtEl>
                                          <p:spTgt spid="14"/>
                                        </p:tgtEl>
                                        <p:attrNameLst>
                                          <p:attrName>style.visibility</p:attrName>
                                        </p:attrNameLst>
                                      </p:cBhvr>
                                      <p:to>
                                        <p:strVal val="hidden"/>
                                      </p:to>
                                    </p:se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 fill="hold"/>
                                        <p:tgtEl>
                                          <p:spTgt spid="2"/>
                                        </p:tgtEl>
                                        <p:attrNameLst>
                                          <p:attrName>ppt_w</p:attrName>
                                        </p:attrNameLst>
                                      </p:cBhvr>
                                      <p:tavLst>
                                        <p:tav tm="0">
                                          <p:val>
                                            <p:strVal val="#ppt_w*0.70"/>
                                          </p:val>
                                        </p:tav>
                                        <p:tav tm="100000">
                                          <p:val>
                                            <p:strVal val="#ppt_w"/>
                                          </p:val>
                                        </p:tav>
                                      </p:tavLst>
                                    </p:anim>
                                    <p:anim calcmode="lin" valueType="num">
                                      <p:cBhvr>
                                        <p:cTn id="12" dur="1500" fill="hold"/>
                                        <p:tgtEl>
                                          <p:spTgt spid="2"/>
                                        </p:tgtEl>
                                        <p:attrNameLst>
                                          <p:attrName>ppt_h</p:attrName>
                                        </p:attrNameLst>
                                      </p:cBhvr>
                                      <p:tavLst>
                                        <p:tav tm="0">
                                          <p:val>
                                            <p:strVal val="#ppt_h"/>
                                          </p:val>
                                        </p:tav>
                                        <p:tav tm="100000">
                                          <p:val>
                                            <p:strVal val="#ppt_h"/>
                                          </p:val>
                                        </p:tav>
                                      </p:tavLst>
                                    </p:anim>
                                    <p:animEffect transition="in" filter="fade">
                                      <p:cBhvr>
                                        <p:cTn id="13" dur="1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12">
                                            <p:txEl>
                                              <p:pRg st="0" end="0"/>
                                            </p:txEl>
                                          </p:spTgt>
                                        </p:tgtEl>
                                        <p:attrNameLst>
                                          <p:attrName>style.visibility</p:attrName>
                                        </p:attrNameLst>
                                      </p:cBhvr>
                                      <p:to>
                                        <p:strVal val="visible"/>
                                      </p:to>
                                    </p:set>
                                    <p:anim by="(-#ppt_w*2)" calcmode="lin" valueType="num">
                                      <p:cBhvr rctx="PPT">
                                        <p:cTn id="42" dur="500" autoRev="1" fill="hold">
                                          <p:stCondLst>
                                            <p:cond delay="0"/>
                                          </p:stCondLst>
                                        </p:cTn>
                                        <p:tgtEl>
                                          <p:spTgt spid="12">
                                            <p:txEl>
                                              <p:pRg st="0" end="0"/>
                                            </p:txEl>
                                          </p:spTgt>
                                        </p:tgtEl>
                                        <p:attrNameLst>
                                          <p:attrName>ppt_w</p:attrName>
                                        </p:attrNameLst>
                                      </p:cBhvr>
                                    </p:anim>
                                    <p:anim by="(#ppt_w*0.50)" calcmode="lin" valueType="num">
                                      <p:cBhvr>
                                        <p:cTn id="43" dur="500" decel="50000" autoRev="1" fill="hold">
                                          <p:stCondLst>
                                            <p:cond delay="0"/>
                                          </p:stCondLst>
                                        </p:cTn>
                                        <p:tgtEl>
                                          <p:spTgt spid="12">
                                            <p:txEl>
                                              <p:pRg st="0" end="0"/>
                                            </p:txEl>
                                          </p:spTgt>
                                        </p:tgtEl>
                                        <p:attrNameLst>
                                          <p:attrName>ppt_x</p:attrName>
                                        </p:attrNameLst>
                                      </p:cBhvr>
                                    </p:anim>
                                    <p:anim from="(-#ppt_h/2)" to="(#ppt_y)" calcmode="lin" valueType="num">
                                      <p:cBhvr>
                                        <p:cTn id="44" dur="1000" fill="hold">
                                          <p:stCondLst>
                                            <p:cond delay="0"/>
                                          </p:stCondLst>
                                        </p:cTn>
                                        <p:tgtEl>
                                          <p:spTgt spid="12">
                                            <p:txEl>
                                              <p:pRg st="0" end="0"/>
                                            </p:txEl>
                                          </p:spTgt>
                                        </p:tgtEl>
                                        <p:attrNameLst>
                                          <p:attrName>ppt_y</p:attrName>
                                        </p:attrNameLst>
                                      </p:cBhvr>
                                    </p:anim>
                                    <p:animRot by="21600000">
                                      <p:cBhvr>
                                        <p:cTn id="45" dur="1000" fill="hold">
                                          <p:stCondLst>
                                            <p:cond delay="0"/>
                                          </p:stCondLst>
                                        </p:cTn>
                                        <p:tgtEl>
                                          <p:spTgt spid="12">
                                            <p:txEl>
                                              <p:pRg st="0" end="0"/>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0" presetClass="path" presetSubtype="0" accel="50000" decel="50000" fill="hold" grpId="0" nodeType="clickEffect">
                                  <p:stCondLst>
                                    <p:cond delay="0"/>
                                  </p:stCondLst>
                                  <p:childTnLst>
                                    <p:animMotion origin="layout" path="M -3.95833E-6 3.7037E-6 L 0.4224 3.7037E-6 C 0.61159 3.7037E-6 0.8448 0.23194 0.8448 0.42037 L 0.8448 0.84097 " pathEditMode="relative" rAng="0" ptsTypes="AAAA">
                                      <p:cBhvr>
                                        <p:cTn id="49" dur="2500" fill="hold"/>
                                        <p:tgtEl>
                                          <p:spTgt spid="13"/>
                                        </p:tgtEl>
                                        <p:attrNameLst>
                                          <p:attrName>ppt_x</p:attrName>
                                          <p:attrName>ppt_y</p:attrName>
                                        </p:attrNameLst>
                                      </p:cBhvr>
                                      <p:rCtr x="42240" y="4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9" grpId="0" animBg="1"/>
      <p:bldP spid="8" grpId="0" animBg="1"/>
      <p:bldP spid="6" grpId="0"/>
      <p:bldP spid="7" grpId="0"/>
      <p:bldP spid="10"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CE7E66-82D6-43D6-B531-7F6B50A3925E}"/>
              </a:ext>
            </a:extLst>
          </p:cNvPr>
          <p:cNvSpPr/>
          <p:nvPr/>
        </p:nvSpPr>
        <p:spPr>
          <a:xfrm>
            <a:off x="1075465" y="1519293"/>
            <a:ext cx="1941557" cy="74651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E83AE4D-BA68-4BEC-A8C7-80B83CEFEE81}"/>
              </a:ext>
            </a:extLst>
          </p:cNvPr>
          <p:cNvSpPr/>
          <p:nvPr/>
        </p:nvSpPr>
        <p:spPr>
          <a:xfrm>
            <a:off x="1075465" y="1942595"/>
            <a:ext cx="9739533" cy="14864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4" name="Rectangle 3">
            <a:extLst>
              <a:ext uri="{FF2B5EF4-FFF2-40B4-BE49-F238E27FC236}">
                <a16:creationId xmlns:a16="http://schemas.microsoft.com/office/drawing/2014/main" id="{2DBA4F93-9A43-4771-A118-07D45663CBC4}"/>
              </a:ext>
            </a:extLst>
          </p:cNvPr>
          <p:cNvSpPr/>
          <p:nvPr/>
        </p:nvSpPr>
        <p:spPr>
          <a:xfrm>
            <a:off x="1075465" y="1951672"/>
            <a:ext cx="973953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And God said, Let us make man in our image, after our likeness: and let them have dominion over the fish of the sea, and over the fowl of the air, and over the cattle, and over all the earth, and over every creeping thing that creepeth upon the earth.</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So God created man in his own image, in the image of God created he him; male and female created he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FDE22A7-4F7E-4148-8496-D5B1E8F01F36}"/>
              </a:ext>
            </a:extLst>
          </p:cNvPr>
          <p:cNvSpPr txBox="1"/>
          <p:nvPr/>
        </p:nvSpPr>
        <p:spPr>
          <a:xfrm>
            <a:off x="1075465" y="1571535"/>
            <a:ext cx="1941557" cy="369332"/>
          </a:xfrm>
          <a:prstGeom prst="rect">
            <a:avLst/>
          </a:prstGeom>
          <a:noFill/>
        </p:spPr>
        <p:txBody>
          <a:bodyPr wrap="none" rtlCol="0">
            <a:spAutoFit/>
          </a:bodyPr>
          <a:lstStyle/>
          <a:p>
            <a:r>
              <a:rPr lang="en-US" b="1" dirty="0">
                <a:solidFill>
                  <a:schemeClr val="tx1">
                    <a:lumMod val="85000"/>
                  </a:schemeClr>
                </a:solidFill>
                <a:latin typeface="Arial" panose="020B0604020202020204" pitchFamily="34" charset="0"/>
                <a:cs typeface="Arial" panose="020B0604020202020204" pitchFamily="34" charset="0"/>
              </a:rPr>
              <a:t>Genesis 1:26-27</a:t>
            </a:r>
          </a:p>
        </p:txBody>
      </p:sp>
      <p:sp>
        <p:nvSpPr>
          <p:cNvPr id="6" name="Rectangle 5">
            <a:extLst>
              <a:ext uri="{FF2B5EF4-FFF2-40B4-BE49-F238E27FC236}">
                <a16:creationId xmlns:a16="http://schemas.microsoft.com/office/drawing/2014/main" id="{7384A391-30DD-40B6-9D09-CFB4150765D0}"/>
              </a:ext>
            </a:extLst>
          </p:cNvPr>
          <p:cNvSpPr/>
          <p:nvPr/>
        </p:nvSpPr>
        <p:spPr>
          <a:xfrm>
            <a:off x="1075465" y="4311782"/>
            <a:ext cx="92612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understand that we are created in God’s image?</a:t>
            </a:r>
          </a:p>
        </p:txBody>
      </p:sp>
    </p:spTree>
    <p:extLst>
      <p:ext uri="{BB962C8B-B14F-4D97-AF65-F5344CB8AC3E}">
        <p14:creationId xmlns:p14="http://schemas.microsoft.com/office/powerpoint/2010/main" val="244718686"/>
      </p:ext>
    </p:extLst>
  </p:cSld>
  <p:clrMapOvr>
    <a:masterClrMapping/>
  </p:clrMapOvr>
  <mc:AlternateContent xmlns:mc="http://schemas.openxmlformats.org/markup-compatibility/2006" xmlns:p14="http://schemas.microsoft.com/office/powerpoint/2010/main">
    <mc:Choice Requires="p14">
      <p:transition spd="slow" p14:dur="175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0454467D-AACF-4775-8878-56F917465EE6}"/>
              </a:ext>
            </a:extLst>
          </p:cNvPr>
          <p:cNvSpPr/>
          <p:nvPr/>
        </p:nvSpPr>
        <p:spPr>
          <a:xfrm>
            <a:off x="2296242" y="3075057"/>
            <a:ext cx="7350154" cy="707886"/>
          </a:xfrm>
          <a:prstGeom prst="rect">
            <a:avLst/>
          </a:prstGeom>
        </p:spPr>
        <p:txBody>
          <a:bodyPr wrap="none">
            <a:spAutoFit/>
          </a:bodyPr>
          <a:lstStyle/>
          <a:p>
            <a:pPr fontAlgn="base"/>
            <a:r>
              <a:rPr lang="en-US" sz="4000" b="1" dirty="0">
                <a:solidFill>
                  <a:schemeClr val="bg1"/>
                </a:solidFill>
                <a:latin typeface="Open Sans"/>
              </a:rPr>
              <a:t>Practice Exercise (22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20786693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2BD1267-51A2-4FC7-BD8C-5C1B1C4A6FA4}"/>
              </a:ext>
            </a:extLst>
          </p:cNvPr>
          <p:cNvSpPr/>
          <p:nvPr/>
        </p:nvSpPr>
        <p:spPr>
          <a:xfrm>
            <a:off x="1696278" y="1941731"/>
            <a:ext cx="8799444" cy="347206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D3AC68FF-74E5-4967-B9AE-ECA7E00F5191}"/>
              </a:ext>
            </a:extLst>
          </p:cNvPr>
          <p:cNvSpPr/>
          <p:nvPr/>
        </p:nvSpPr>
        <p:spPr>
          <a:xfrm>
            <a:off x="1895061" y="2154272"/>
            <a:ext cx="8401878" cy="3046988"/>
          </a:xfrm>
          <a:prstGeom prst="rect">
            <a:avLst/>
          </a:prstGeom>
        </p:spPr>
        <p:txBody>
          <a:bodyPr wrap="square">
            <a:spAutoFit/>
          </a:bodyPr>
          <a:lstStyle/>
          <a:p>
            <a:pPr algn="just"/>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Mandy is on a field trip with her science class at a natural history museum. As she continues through the museum, she notices some displays about the creation of the earth that seem to contradict what she has been taught in the Church about the Creation, especially regarding human life. She begins to wonder: Did God create Adam and Eve as the first humans on this earth, or did human beings evolve from other species?</a:t>
            </a:r>
          </a:p>
        </p:txBody>
      </p:sp>
    </p:spTree>
    <p:extLst>
      <p:ext uri="{BB962C8B-B14F-4D97-AF65-F5344CB8AC3E}">
        <p14:creationId xmlns:p14="http://schemas.microsoft.com/office/powerpoint/2010/main" val="22612533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BAC80610-FFD1-4E4B-9495-0EF8AF7AE64D}"/>
              </a:ext>
            </a:extLst>
          </p:cNvPr>
          <p:cNvSpPr/>
          <p:nvPr/>
        </p:nvSpPr>
        <p:spPr>
          <a:xfrm>
            <a:off x="1219199" y="1351721"/>
            <a:ext cx="9369287" cy="3693319"/>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 moments come and issues surface, the resolution of which is not immediately forthcoming,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hold fast to what you already know and stand strong until additional knowledge comes.</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The size of your faith or the degree of your knowledge is not the issue—it is the integrity you demonstrate toward the faith you do have and the truth you already know. …</a:t>
            </a:r>
          </a:p>
          <a:p>
            <a:pPr algn="just"/>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Let me be clear on this point: I am not asking you to pretend to faith you do not have. I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asking you to be true to the faith you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have. …</a:t>
            </a:r>
          </a:p>
          <a:p>
            <a:pPr algn="just"/>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please don’t hyperventilate if from time to time issues arise that need to be examined, understood, and resolved. They do and they will.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this Church, what we know will always trump what we do not know. And remember, in this world, everyone is to walk by faith</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(Jeffrey R. Holland, “Lord, I Believe,”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2013, 94).</a:t>
            </a:r>
          </a:p>
        </p:txBody>
      </p:sp>
      <p:sp>
        <p:nvSpPr>
          <p:cNvPr id="4" name="Rectangle 3">
            <a:extLst>
              <a:ext uri="{FF2B5EF4-FFF2-40B4-BE49-F238E27FC236}">
                <a16:creationId xmlns:a16="http://schemas.microsoft.com/office/drawing/2014/main" id="{C177379B-14E1-4F2D-9A1D-89BA8A2B7519}"/>
              </a:ext>
            </a:extLst>
          </p:cNvPr>
          <p:cNvSpPr/>
          <p:nvPr/>
        </p:nvSpPr>
        <p:spPr>
          <a:xfrm>
            <a:off x="4852198" y="882998"/>
            <a:ext cx="274087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Principle 1: Act in Faith</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8101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37</a:t>
            </a:r>
          </a:p>
        </p:txBody>
      </p:sp>
      <p:sp>
        <p:nvSpPr>
          <p:cNvPr id="2" name="Rectangle 1">
            <a:extLst>
              <a:ext uri="{FF2B5EF4-FFF2-40B4-BE49-F238E27FC236}">
                <a16:creationId xmlns:a16="http://schemas.microsoft.com/office/drawing/2014/main" id="{2A65FE9D-FD8F-4679-B4BF-9641522EC429}"/>
              </a:ext>
            </a:extLst>
          </p:cNvPr>
          <p:cNvSpPr/>
          <p:nvPr/>
        </p:nvSpPr>
        <p:spPr>
          <a:xfrm>
            <a:off x="1305339" y="2228671"/>
            <a:ext cx="9581322" cy="1200329"/>
          </a:xfrm>
          <a:prstGeom prst="rect">
            <a:avLst/>
          </a:prstGeom>
        </p:spPr>
        <p:txBody>
          <a:bodyPr wrap="square">
            <a:spAutoFit/>
          </a:bodyPr>
          <a:lstStyle/>
          <a:p>
            <a:pPr algn="just" fontAlgn="base"/>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think might be some worldly premises or assumptions that could influence a person’s beliefs about the origin of mankind?</a:t>
            </a:r>
          </a:p>
          <a:p>
            <a:pPr algn="just" fontAlgn="base"/>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know from your study of the plan of salvation and the scriptures that could help someone with a question or concern about the origin of mankind?</a:t>
            </a:r>
            <a:endParaRPr lang="en-US"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8266F4-3A63-4BD0-B4D8-3FA3019442A5}"/>
              </a:ext>
            </a:extLst>
          </p:cNvPr>
          <p:cNvSpPr/>
          <p:nvPr/>
        </p:nvSpPr>
        <p:spPr>
          <a:xfrm>
            <a:off x="3048000" y="829773"/>
            <a:ext cx="6096000" cy="646331"/>
          </a:xfrm>
          <a:prstGeom prst="rect">
            <a:avLst/>
          </a:prstGeom>
        </p:spPr>
        <p:txBody>
          <a:bodyPr>
            <a:spAutoFit/>
          </a:bodyPr>
          <a:lstStyle/>
          <a:p>
            <a:pPr algn="ctr" fontAlgn="base"/>
            <a:r>
              <a:rPr lang="en-US" b="1" dirty="0">
                <a:solidFill>
                  <a:schemeClr val="bg1"/>
                </a:solidFill>
                <a:latin typeface="Arial" panose="020B0604020202020204" pitchFamily="34" charset="0"/>
                <a:cs typeface="Arial" panose="020B0604020202020204" pitchFamily="34" charset="0"/>
              </a:rPr>
              <a:t>Principle 2: Examine Concepts and Questions with an Eternal Perspective</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50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664</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Open Sans</vt:lpstr>
      <vt:lpstr>Segoe UI Historic</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4021</cp:revision>
  <dcterms:created xsi:type="dcterms:W3CDTF">2018-08-29T04:26:39Z</dcterms:created>
  <dcterms:modified xsi:type="dcterms:W3CDTF">2019-03-04T22:07:46Z</dcterms:modified>
</cp:coreProperties>
</file>