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4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88028"/>
    <a:srgbClr val="E97159"/>
    <a:srgbClr val="FFD757"/>
    <a:srgbClr val="6F7CBF"/>
    <a:srgbClr val="0BA2C5"/>
    <a:srgbClr val="B9DF63"/>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d204zCWro1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738E4-7B62-4978-8FA7-D1D5D146B53A}"/>
              </a:ext>
            </a:extLst>
          </p:cNvPr>
          <p:cNvSpPr/>
          <p:nvPr/>
        </p:nvSpPr>
        <p:spPr>
          <a:xfrm>
            <a:off x="1173706" y="1858780"/>
            <a:ext cx="2553848" cy="103432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7DF4593-5376-49A2-AD1D-B36686E89CD6}"/>
              </a:ext>
            </a:extLst>
          </p:cNvPr>
          <p:cNvSpPr/>
          <p:nvPr/>
        </p:nvSpPr>
        <p:spPr>
          <a:xfrm>
            <a:off x="1179226" y="2372724"/>
            <a:ext cx="9833548" cy="147732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72B14998-DD35-4C63-8A3E-252230A9C97B}"/>
              </a:ext>
            </a:extLst>
          </p:cNvPr>
          <p:cNvSpPr/>
          <p:nvPr/>
        </p:nvSpPr>
        <p:spPr>
          <a:xfrm>
            <a:off x="1286778" y="2372724"/>
            <a:ext cx="961292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 And Jacob came to Shalem, a city of Shechem, which is in the land of Canaan, when he came from Padan-aram; and pitched his tent before the city.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bought a parcel of a field, where he had spread his tent, at the hand of the children of Hamor, Shechem’s father, for an hundred pieces of money.</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erected there an altar, and called it El-</a:t>
            </a:r>
            <a:r>
              <a:rPr lang="en-US" dirty="0" err="1">
                <a:solidFill>
                  <a:schemeClr val="bg1"/>
                </a:solidFill>
                <a:latin typeface="Arial" panose="020B0604020202020204" pitchFamily="34" charset="0"/>
                <a:cs typeface="Arial" panose="020B0604020202020204" pitchFamily="34" charset="0"/>
              </a:rPr>
              <a:t>elohe</a:t>
            </a:r>
            <a:r>
              <a:rPr lang="en-US" dirty="0">
                <a:solidFill>
                  <a:schemeClr val="bg1"/>
                </a:solidFill>
                <a:latin typeface="Arial" panose="020B0604020202020204" pitchFamily="34" charset="0"/>
                <a:cs typeface="Arial" panose="020B0604020202020204" pitchFamily="34" charset="0"/>
              </a:rPr>
              <a:t>-Israel.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A00207-A93E-4B38-B856-91BA77A63052}"/>
              </a:ext>
            </a:extLst>
          </p:cNvPr>
          <p:cNvSpPr/>
          <p:nvPr/>
        </p:nvSpPr>
        <p:spPr>
          <a:xfrm>
            <a:off x="1286778" y="1972614"/>
            <a:ext cx="2278188" cy="400110"/>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Genesis 33:18-20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727949"/>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A85CB058-E80F-44FA-BD48-3CA962F6D962}"/>
              </a:ext>
            </a:extLst>
          </p:cNvPr>
          <p:cNvSpPr/>
          <p:nvPr/>
        </p:nvSpPr>
        <p:spPr>
          <a:xfrm>
            <a:off x="1671711" y="2367171"/>
            <a:ext cx="8848578" cy="2123658"/>
          </a:xfrm>
          <a:prstGeom prst="rect">
            <a:avLst/>
          </a:prstGeom>
        </p:spPr>
        <p:txBody>
          <a:bodyPr wrap="square">
            <a:spAutoFit/>
          </a:bodyPr>
          <a:lstStyle/>
          <a:p>
            <a:pPr algn="ctr" fontAlgn="base"/>
            <a:r>
              <a:rPr lang="en-US" sz="4400" b="1" dirty="0">
                <a:solidFill>
                  <a:schemeClr val="bg1"/>
                </a:solidFill>
                <a:latin typeface="MV Boli" panose="02000500030200090000" pitchFamily="2" charset="0"/>
                <a:cs typeface="MV Boli" panose="02000500030200090000" pitchFamily="2" charset="0"/>
              </a:rPr>
              <a:t>“Shechem violates Dinah, and Simeon and Levi take revenge on Shechem and his city”</a:t>
            </a:r>
            <a:endParaRPr lang="en-US" sz="44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C3FD75D1-5406-4BEE-8CC7-1590CFFB61FC}"/>
              </a:ext>
            </a:extLst>
          </p:cNvPr>
          <p:cNvSpPr/>
          <p:nvPr/>
        </p:nvSpPr>
        <p:spPr>
          <a:xfrm>
            <a:off x="1348558" y="968273"/>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34</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4591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5C169-6DEE-4BA6-BF08-C3438006FB86}"/>
              </a:ext>
            </a:extLst>
          </p:cNvPr>
          <p:cNvSpPr/>
          <p:nvPr/>
        </p:nvSpPr>
        <p:spPr>
          <a:xfrm>
            <a:off x="1250304" y="2124950"/>
            <a:ext cx="2197434" cy="90480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59366E5-0195-4519-B3EE-C6BAE6C2A641}"/>
              </a:ext>
            </a:extLst>
          </p:cNvPr>
          <p:cNvSpPr/>
          <p:nvPr/>
        </p:nvSpPr>
        <p:spPr>
          <a:xfrm>
            <a:off x="1250304" y="2492798"/>
            <a:ext cx="9511481" cy="1752483"/>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EC0C8D07-EC79-4CC7-9AA7-9E540723C7D0}"/>
              </a:ext>
            </a:extLst>
          </p:cNvPr>
          <p:cNvSpPr/>
          <p:nvPr/>
        </p:nvSpPr>
        <p:spPr>
          <a:xfrm>
            <a:off x="1250304" y="907516"/>
            <a:ext cx="5724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differences between love and lust?</a:t>
            </a:r>
          </a:p>
        </p:txBody>
      </p:sp>
      <p:sp>
        <p:nvSpPr>
          <p:cNvPr id="4" name="Rectangle 3">
            <a:extLst>
              <a:ext uri="{FF2B5EF4-FFF2-40B4-BE49-F238E27FC236}">
                <a16:creationId xmlns:a16="http://schemas.microsoft.com/office/drawing/2014/main" id="{B890B7F4-8D6A-45CF-902C-0202A4ACB162}"/>
              </a:ext>
            </a:extLst>
          </p:cNvPr>
          <p:cNvSpPr/>
          <p:nvPr/>
        </p:nvSpPr>
        <p:spPr>
          <a:xfrm>
            <a:off x="1250304" y="1542535"/>
            <a:ext cx="73450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know the difference between love and lust?</a:t>
            </a:r>
          </a:p>
        </p:txBody>
      </p:sp>
      <p:sp>
        <p:nvSpPr>
          <p:cNvPr id="5" name="Rectangle 4">
            <a:extLst>
              <a:ext uri="{FF2B5EF4-FFF2-40B4-BE49-F238E27FC236}">
                <a16:creationId xmlns:a16="http://schemas.microsoft.com/office/drawing/2014/main" id="{E0044B08-3B07-4397-8FA2-8BC604289B37}"/>
              </a:ext>
            </a:extLst>
          </p:cNvPr>
          <p:cNvSpPr/>
          <p:nvPr/>
        </p:nvSpPr>
        <p:spPr>
          <a:xfrm>
            <a:off x="1250303" y="2490955"/>
            <a:ext cx="951148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Dinah the daughter of Leah, which she bare unto Jacob, went out to see the daughters of the land.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when Shechem the son of Hamor the Hivite, prince of the country, saw her, he took her, and lay with her, and defiled her.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his soul clave unto Dinah the daughter of Jacob, and he loved the damsel, and spake kindly unto the damsel.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2F854C6-E4B1-4B40-AD3D-DE7B0AC2591A}"/>
              </a:ext>
            </a:extLst>
          </p:cNvPr>
          <p:cNvSpPr/>
          <p:nvPr/>
        </p:nvSpPr>
        <p:spPr>
          <a:xfrm>
            <a:off x="1265294" y="2133119"/>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34:1-3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23172AE-0278-4051-A83C-DF0094E8BDDC}"/>
              </a:ext>
            </a:extLst>
          </p:cNvPr>
          <p:cNvSpPr/>
          <p:nvPr/>
        </p:nvSpPr>
        <p:spPr>
          <a:xfrm>
            <a:off x="1250304" y="4425311"/>
            <a:ext cx="9511481"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Even though Shechem claimed that he loved Dinah</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what did he do that showed that he lusted after her rather than truly loved her?</a:t>
            </a:r>
          </a:p>
        </p:txBody>
      </p:sp>
      <p:sp>
        <p:nvSpPr>
          <p:cNvPr id="8" name="Rectangle 7">
            <a:extLst>
              <a:ext uri="{FF2B5EF4-FFF2-40B4-BE49-F238E27FC236}">
                <a16:creationId xmlns:a16="http://schemas.microsoft.com/office/drawing/2014/main" id="{451865A1-C989-4EF1-A5B3-5376A3BE387E}"/>
              </a:ext>
            </a:extLst>
          </p:cNvPr>
          <p:cNvSpPr/>
          <p:nvPr/>
        </p:nvSpPr>
        <p:spPr>
          <a:xfrm>
            <a:off x="2958044" y="5143138"/>
            <a:ext cx="6096000" cy="707886"/>
          </a:xfrm>
          <a:prstGeom prst="rect">
            <a:avLst/>
          </a:prstGeom>
        </p:spPr>
        <p:txBody>
          <a:bodyPr>
            <a:spAutoFit/>
          </a:bodyPr>
          <a:lstStyle/>
          <a:p>
            <a:pPr algn="ctr"/>
            <a:r>
              <a:rPr lang="en-US" sz="2000" b="1" dirty="0">
                <a:solidFill>
                  <a:srgbClr val="C00000"/>
                </a:solidFill>
                <a:latin typeface="Arial" panose="020B0604020202020204" pitchFamily="34" charset="0"/>
                <a:cs typeface="Arial" panose="020B0604020202020204" pitchFamily="34" charset="0"/>
              </a:rPr>
              <a:t>Lusting after others shows a lack of love and respect for them.</a:t>
            </a:r>
            <a:endParaRPr lang="en-US" sz="2000" dirty="0">
              <a:solidFill>
                <a:srgbClr val="C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E3AD91A-6068-4DDE-B451-08DADCB801CA}"/>
              </a:ext>
            </a:extLst>
          </p:cNvPr>
          <p:cNvSpPr/>
          <p:nvPr/>
        </p:nvSpPr>
        <p:spPr>
          <a:xfrm>
            <a:off x="1250304" y="5972349"/>
            <a:ext cx="89909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principle differ from what society frequently tells us about love?</a:t>
            </a:r>
          </a:p>
        </p:txBody>
      </p:sp>
    </p:spTree>
    <p:extLst>
      <p:ext uri="{BB962C8B-B14F-4D97-AF65-F5344CB8AC3E}">
        <p14:creationId xmlns:p14="http://schemas.microsoft.com/office/powerpoint/2010/main" val="240686942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1" nodeType="clickEffect">
                                  <p:stCondLst>
                                    <p:cond delay="0"/>
                                  </p:stCondLst>
                                  <p:iterate type="lt">
                                    <p:tmPct val="0"/>
                                  </p:iterate>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1"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build="p"/>
      <p:bldP spid="4" grpId="0"/>
      <p:bldP spid="5" grpId="0"/>
      <p:bldP spid="6" grpId="0"/>
      <p:bldP spid="7" grpId="1" build="allAtOnce"/>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6AE4902A-F400-4E5C-9FAA-600B914CE310}"/>
              </a:ext>
            </a:extLst>
          </p:cNvPr>
          <p:cNvSpPr/>
          <p:nvPr/>
        </p:nvSpPr>
        <p:spPr>
          <a:xfrm>
            <a:off x="2377441" y="1138871"/>
            <a:ext cx="7793501" cy="2246769"/>
          </a:xfrm>
          <a:prstGeom prst="snip2Diag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DB2B51EE-EA36-4250-B2D4-92C711084B8F}"/>
              </a:ext>
            </a:extLst>
          </p:cNvPr>
          <p:cNvSpPr/>
          <p:nvPr/>
        </p:nvSpPr>
        <p:spPr>
          <a:xfrm>
            <a:off x="3892062" y="1152939"/>
            <a:ext cx="6096000" cy="2246769"/>
          </a:xfrm>
          <a:prstGeom prst="rect">
            <a:avLst/>
          </a:prstGeom>
        </p:spPr>
        <p:txBody>
          <a:bodyPr>
            <a:spAutoFit/>
          </a:bodyPr>
          <a:lstStyle/>
          <a:p>
            <a:pPr algn="just"/>
            <a:r>
              <a:rPr lang="en-US" sz="2000" dirty="0">
                <a:solidFill>
                  <a:schemeClr val="bg1"/>
                </a:solidFill>
                <a:latin typeface="Open Sans"/>
              </a:rPr>
              <a:t>“Love makes us instinctively reach out to God and other people. Lust, on the other hand, is anything but godly and celebrates self-indulgence. Love comes with open hands and open heart; lust comes with only an open appetite” (Jeffrey R. Holland, “Place No More for the Enemy of My Soul,” </a:t>
            </a:r>
            <a:r>
              <a:rPr lang="en-US" sz="2000" i="1" dirty="0">
                <a:solidFill>
                  <a:schemeClr val="bg1"/>
                </a:solidFill>
                <a:latin typeface="Georgia" panose="02040502050405020303" pitchFamily="18" charset="0"/>
              </a:rPr>
              <a:t>Ensign</a:t>
            </a:r>
            <a:r>
              <a:rPr lang="en-US" sz="2000" dirty="0">
                <a:solidFill>
                  <a:schemeClr val="bg1"/>
                </a:solidFill>
                <a:latin typeface="Open Sans"/>
              </a:rPr>
              <a:t> or </a:t>
            </a:r>
            <a:r>
              <a:rPr lang="en-US" sz="2000" i="1" dirty="0">
                <a:solidFill>
                  <a:schemeClr val="bg1"/>
                </a:solidFill>
                <a:latin typeface="Georgia" panose="02040502050405020303" pitchFamily="18" charset="0"/>
              </a:rPr>
              <a:t>Liahona,</a:t>
            </a:r>
            <a:r>
              <a:rPr lang="en-US" sz="2000" dirty="0">
                <a:solidFill>
                  <a:schemeClr val="bg1"/>
                </a:solidFill>
                <a:latin typeface="Open Sans"/>
              </a:rPr>
              <a:t> May 2010, 45).</a:t>
            </a:r>
            <a:endParaRPr lang="en-US" sz="2000" dirty="0">
              <a:solidFill>
                <a:schemeClr val="bg1"/>
              </a:solidFill>
            </a:endParaRPr>
          </a:p>
        </p:txBody>
      </p:sp>
      <p:pic>
        <p:nvPicPr>
          <p:cNvPr id="3074" name="Picture 2" descr="Jeffrey R. Holland">
            <a:extLst>
              <a:ext uri="{FF2B5EF4-FFF2-40B4-BE49-F238E27FC236}">
                <a16:creationId xmlns:a16="http://schemas.microsoft.com/office/drawing/2014/main" id="{30757470-77C1-4D48-819E-BD20843B3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29" y="1262210"/>
            <a:ext cx="1191065" cy="15841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1DB6C7-605B-4C16-9B98-36865C2E6F8B}"/>
              </a:ext>
            </a:extLst>
          </p:cNvPr>
          <p:cNvSpPr/>
          <p:nvPr/>
        </p:nvSpPr>
        <p:spPr>
          <a:xfrm>
            <a:off x="2602524" y="2846326"/>
            <a:ext cx="138211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Jeffrey R. Holland</a:t>
            </a:r>
            <a:endParaRPr lang="en-US" sz="1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1A4142B-C62E-441F-A4D9-D07A44BE3B15}"/>
              </a:ext>
            </a:extLst>
          </p:cNvPr>
          <p:cNvSpPr/>
          <p:nvPr/>
        </p:nvSpPr>
        <p:spPr>
          <a:xfrm>
            <a:off x="1331741" y="3735288"/>
            <a:ext cx="79388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prevent lust from developing in our minds and hearts?</a:t>
            </a:r>
          </a:p>
        </p:txBody>
      </p:sp>
    </p:spTree>
    <p:extLst>
      <p:ext uri="{BB962C8B-B14F-4D97-AF65-F5344CB8AC3E}">
        <p14:creationId xmlns:p14="http://schemas.microsoft.com/office/powerpoint/2010/main" val="3874452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pic>
        <p:nvPicPr>
          <p:cNvPr id="4" name="Online Media 3" title="Two Brothers Apart">
            <a:hlinkClick r:id="" action="ppaction://media"/>
            <a:extLst>
              <a:ext uri="{FF2B5EF4-FFF2-40B4-BE49-F238E27FC236}">
                <a16:creationId xmlns:a16="http://schemas.microsoft.com/office/drawing/2014/main" id="{5F8C5EC4-B23E-4D64-858C-677F1E69F623}"/>
              </a:ext>
            </a:extLst>
          </p:cNvPr>
          <p:cNvPicPr>
            <a:picLocks noRot="1" noChangeAspect="1"/>
          </p:cNvPicPr>
          <p:nvPr>
            <a:videoFile r:link="rId1"/>
          </p:nvPr>
        </p:nvPicPr>
        <p:blipFill>
          <a:blip r:embed="rId3"/>
          <a:stretch>
            <a:fillRect/>
          </a:stretch>
        </p:blipFill>
        <p:spPr>
          <a:xfrm>
            <a:off x="1693832" y="952780"/>
            <a:ext cx="8804336" cy="49524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8584252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4" name="Rectangle 3">
            <a:extLst>
              <a:ext uri="{FF2B5EF4-FFF2-40B4-BE49-F238E27FC236}">
                <a16:creationId xmlns:a16="http://schemas.microsoft.com/office/drawing/2014/main" id="{EC25EE7A-9CF8-4D7A-9244-68D407E667DC}"/>
              </a:ext>
            </a:extLst>
          </p:cNvPr>
          <p:cNvSpPr/>
          <p:nvPr/>
        </p:nvSpPr>
        <p:spPr>
          <a:xfrm>
            <a:off x="2844148" y="2705725"/>
            <a:ext cx="6503703" cy="1446550"/>
          </a:xfrm>
          <a:prstGeom prst="rect">
            <a:avLst/>
          </a:prstGeom>
        </p:spPr>
        <p:txBody>
          <a:bodyPr wrap="none">
            <a:spAutoFit/>
          </a:bodyPr>
          <a:lstStyle/>
          <a:p>
            <a:pPr fontAlgn="base"/>
            <a:r>
              <a:rPr lang="en-US" sz="8800" dirty="0">
                <a:solidFill>
                  <a:schemeClr val="bg1"/>
                </a:solidFill>
                <a:latin typeface="Bahnschrift SemiCondensed" panose="020B0502040204020203" pitchFamily="34" charset="0"/>
              </a:rPr>
              <a:t>Genesis 33–34</a:t>
            </a:r>
            <a:endParaRPr lang="en-US" sz="8800" b="0" i="0" dirty="0">
              <a:solidFill>
                <a:schemeClr val="bg1"/>
              </a:solidFill>
              <a:effectLst/>
              <a:latin typeface="Bahnschrift SemiCondensed" panose="020B0502040204020203"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DD590406-D570-4F89-9949-14FDF71058D4}"/>
              </a:ext>
            </a:extLst>
          </p:cNvPr>
          <p:cNvSpPr/>
          <p:nvPr/>
        </p:nvSpPr>
        <p:spPr>
          <a:xfrm>
            <a:off x="2193329" y="2551837"/>
            <a:ext cx="7805343" cy="1754326"/>
          </a:xfrm>
          <a:prstGeom prst="rect">
            <a:avLst/>
          </a:prstGeom>
        </p:spPr>
        <p:txBody>
          <a:bodyPr wrap="none">
            <a:spAutoFit/>
          </a:bodyPr>
          <a:lstStyle/>
          <a:p>
            <a:pPr algn="ctr" fontAlgn="base"/>
            <a:r>
              <a:rPr lang="en-US" sz="5400" b="1" dirty="0">
                <a:solidFill>
                  <a:schemeClr val="bg1"/>
                </a:solidFill>
                <a:latin typeface="MV Boli" panose="02000500030200090000" pitchFamily="2" charset="0"/>
                <a:cs typeface="MV Boli" panose="02000500030200090000" pitchFamily="2" charset="0"/>
              </a:rPr>
              <a:t>“Jacob and Esau meet </a:t>
            </a:r>
          </a:p>
          <a:p>
            <a:pPr algn="ctr" fontAlgn="base"/>
            <a:r>
              <a:rPr lang="en-US" sz="5400" b="1" dirty="0">
                <a:solidFill>
                  <a:schemeClr val="bg1"/>
                </a:solidFill>
                <a:latin typeface="MV Boli" panose="02000500030200090000" pitchFamily="2" charset="0"/>
                <a:cs typeface="MV Boli" panose="02000500030200090000" pitchFamily="2" charset="0"/>
              </a:rPr>
              <a:t>and are reconciled”</a:t>
            </a:r>
            <a:endParaRPr lang="en-US" sz="54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53E1059C-3FA0-48AA-BBB0-07C63B8301D2}"/>
              </a:ext>
            </a:extLst>
          </p:cNvPr>
          <p:cNvSpPr/>
          <p:nvPr/>
        </p:nvSpPr>
        <p:spPr>
          <a:xfrm>
            <a:off x="1369506" y="968273"/>
            <a:ext cx="212135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33:1-11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6513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71275-D309-4AAA-96EB-66CDE3BA4BA7}"/>
              </a:ext>
            </a:extLst>
          </p:cNvPr>
          <p:cNvSpPr/>
          <p:nvPr/>
        </p:nvSpPr>
        <p:spPr>
          <a:xfrm>
            <a:off x="1303605" y="4378721"/>
            <a:ext cx="89658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or blessings might individuals miss out on when they maintain grudges?</a:t>
            </a:r>
          </a:p>
        </p:txBody>
      </p:sp>
      <p:sp>
        <p:nvSpPr>
          <p:cNvPr id="7" name="Rectangle: Diagonal Corners Snipped 6">
            <a:extLst>
              <a:ext uri="{FF2B5EF4-FFF2-40B4-BE49-F238E27FC236}">
                <a16:creationId xmlns:a16="http://schemas.microsoft.com/office/drawing/2014/main" id="{58563DF2-83D0-4400-97E1-48A226E42190}"/>
              </a:ext>
            </a:extLst>
          </p:cNvPr>
          <p:cNvSpPr/>
          <p:nvPr/>
        </p:nvSpPr>
        <p:spPr>
          <a:xfrm>
            <a:off x="2008682" y="838885"/>
            <a:ext cx="8056751" cy="3301647"/>
          </a:xfrm>
          <a:prstGeom prst="snip2Diag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EA6E4B75-F3B6-450F-93E5-7B47D8F9FCE7}"/>
              </a:ext>
            </a:extLst>
          </p:cNvPr>
          <p:cNvSpPr/>
          <p:nvPr/>
        </p:nvSpPr>
        <p:spPr>
          <a:xfrm>
            <a:off x="3765452" y="1001211"/>
            <a:ext cx="6096000" cy="3139321"/>
          </a:xfrm>
          <a:prstGeom prst="rect">
            <a:avLst/>
          </a:prstGeom>
        </p:spPr>
        <p:txBody>
          <a:bodyPr>
            <a:spAutoFit/>
          </a:bodyPr>
          <a:lstStyle/>
          <a:p>
            <a:pPr algn="just"/>
            <a:r>
              <a:rPr lang="en-US" dirty="0">
                <a:solidFill>
                  <a:schemeClr val="bg1"/>
                </a:solidFill>
                <a:latin typeface="Open Sans"/>
              </a:rPr>
              <a:t>“Many years ago I read the following Associated Press dispatch which appeared in the newspaper: An elderly man disclosed at the funeral of his brother, with whom he had shared, from early manhood, a small, one-room cabin near Canisteo, New York, that following a quarrel, they had divided the room in half with a chalk line, and neither had crossed the line or spoken a word to the other since that day—62 years before. Just think of the consequence of that anger. What a tragedy!” (Thomas S. Monson, “School Thy Feelings, O My Brother,”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2009, 68–69).</a:t>
            </a:r>
            <a:endParaRPr lang="en-US" dirty="0">
              <a:solidFill>
                <a:schemeClr val="bg1"/>
              </a:solidFill>
            </a:endParaRPr>
          </a:p>
        </p:txBody>
      </p:sp>
      <p:pic>
        <p:nvPicPr>
          <p:cNvPr id="1026" name="Picture 2" descr="Thomas S. Monson">
            <a:extLst>
              <a:ext uri="{FF2B5EF4-FFF2-40B4-BE49-F238E27FC236}">
                <a16:creationId xmlns:a16="http://schemas.microsoft.com/office/drawing/2014/main" id="{1E591CD8-229A-44CF-8ABF-1647F7934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548" y="1152939"/>
            <a:ext cx="1434904" cy="1908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FC18F5-5361-40AA-BF96-980CF557BF38}"/>
              </a:ext>
            </a:extLst>
          </p:cNvPr>
          <p:cNvSpPr/>
          <p:nvPr/>
        </p:nvSpPr>
        <p:spPr>
          <a:xfrm>
            <a:off x="2349304" y="3213556"/>
            <a:ext cx="1478290" cy="430887"/>
          </a:xfrm>
          <a:prstGeom prst="rect">
            <a:avLst/>
          </a:prstGeom>
        </p:spPr>
        <p:txBody>
          <a:bodyPr wrap="none">
            <a:spAutoFit/>
          </a:bodyPr>
          <a:lstStyle/>
          <a:p>
            <a:pPr algn="ctr"/>
            <a:r>
              <a:rPr lang="en-US" sz="1100" b="1" dirty="0">
                <a:solidFill>
                  <a:srgbClr val="333333"/>
                </a:solidFill>
                <a:latin typeface="Arial" panose="020B0604020202020204" pitchFamily="34" charset="0"/>
                <a:cs typeface="Arial" panose="020B0604020202020204" pitchFamily="34" charset="0"/>
              </a:rPr>
              <a:t>President </a:t>
            </a:r>
          </a:p>
          <a:p>
            <a:pPr algn="ctr"/>
            <a:r>
              <a:rPr lang="en-US" sz="1100" b="1" dirty="0">
                <a:solidFill>
                  <a:srgbClr val="333333"/>
                </a:solidFill>
                <a:latin typeface="Arial" panose="020B0604020202020204" pitchFamily="34" charset="0"/>
                <a:cs typeface="Arial" panose="020B0604020202020204" pitchFamily="34" charset="0"/>
              </a:rPr>
              <a:t>Thomas S. Monson</a:t>
            </a:r>
            <a:endParaRPr lang="en-US" sz="11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1368B2-2982-475C-BB1C-92A4EF9663F7}"/>
              </a:ext>
            </a:extLst>
          </p:cNvPr>
          <p:cNvSpPr/>
          <p:nvPr/>
        </p:nvSpPr>
        <p:spPr>
          <a:xfrm>
            <a:off x="1303605" y="5263242"/>
            <a:ext cx="79810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Jacob afraid of what Esau might do to him and his family? </a:t>
            </a:r>
          </a:p>
        </p:txBody>
      </p:sp>
    </p:spTree>
    <p:extLst>
      <p:ext uri="{BB962C8B-B14F-4D97-AF65-F5344CB8AC3E}">
        <p14:creationId xmlns:p14="http://schemas.microsoft.com/office/powerpoint/2010/main" val="10177397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D8AD05-B50D-4AB6-A904-94F124A29384}"/>
              </a:ext>
            </a:extLst>
          </p:cNvPr>
          <p:cNvSpPr/>
          <p:nvPr/>
        </p:nvSpPr>
        <p:spPr>
          <a:xfrm>
            <a:off x="914400" y="752829"/>
            <a:ext cx="2803161" cy="124086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5401AFB-45F2-4722-8248-25B2303CB162}"/>
              </a:ext>
            </a:extLst>
          </p:cNvPr>
          <p:cNvSpPr/>
          <p:nvPr/>
        </p:nvSpPr>
        <p:spPr>
          <a:xfrm>
            <a:off x="899409" y="1218483"/>
            <a:ext cx="10058400" cy="516665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4" name="Rectangle 3">
            <a:extLst>
              <a:ext uri="{FF2B5EF4-FFF2-40B4-BE49-F238E27FC236}">
                <a16:creationId xmlns:a16="http://schemas.microsoft.com/office/drawing/2014/main" id="{A6A207B1-0155-4513-BB0D-EB92C0975E2F}"/>
              </a:ext>
            </a:extLst>
          </p:cNvPr>
          <p:cNvSpPr/>
          <p:nvPr/>
        </p:nvSpPr>
        <p:spPr>
          <a:xfrm>
            <a:off x="1369506" y="797799"/>
            <a:ext cx="212135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33:1-11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1A99AD-34F5-475E-B610-EDB2EC1821BA}"/>
              </a:ext>
            </a:extLst>
          </p:cNvPr>
          <p:cNvSpPr/>
          <p:nvPr/>
        </p:nvSpPr>
        <p:spPr>
          <a:xfrm>
            <a:off x="1369506" y="1368383"/>
            <a:ext cx="9261231"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Jacob lifted up his eyes, and looked, and, behold, Esau came, and with him four hundred men. And he divided the children unto Leah, and unto Rachel, and unto the two handmaids.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he put the handmaids and their children foremost, and Leah and her children after, and Rachel and Joseph hindermost.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passed over before them, and bowed himself to the ground seven times, until he came near to his brother.</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Esau ran to meet him, and embraced him, and fell on his neck, and kissed him: and they wept.</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he lifted up his eyes, and saw the women and the children; and said, Who are those with thee? And he said, The children which God hath graciously given thy servant.</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Then the handmaidens came near, they and their children, and they bowed themselves.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Leah also with her children came near, and bowed themselves: and after came Joseph near and Rachel, and they bowed themselves.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he said, What meanest thou by all this drove which I met? And he said, These are to find grace in the sight of my lord.</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Esau said, I have enough, my brother; keep that thou hast unto thyself.</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Jacob said, Nay, I pray thee, if now I have found grace in thy sight, then receive my present at my hand: for therefore I have seen thy face, as though I had seen the face of God, and thou wast pleased with me.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Take, I pray thee, my blessing that is brought to thee; because God hath dealt graciously with me, and because I have enough. And he urged him, and he took it.</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31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0AFAA30D-295E-4DC2-8DAD-AE4D5BAB94CE}"/>
              </a:ext>
            </a:extLst>
          </p:cNvPr>
          <p:cNvSpPr/>
          <p:nvPr/>
        </p:nvSpPr>
        <p:spPr>
          <a:xfrm>
            <a:off x="1458350" y="953474"/>
            <a:ext cx="703853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did you think and feel as you approached your brother?</a:t>
            </a:r>
          </a:p>
        </p:txBody>
      </p:sp>
      <p:sp>
        <p:nvSpPr>
          <p:cNvPr id="4" name="Rectangle 3">
            <a:extLst>
              <a:ext uri="{FF2B5EF4-FFF2-40B4-BE49-F238E27FC236}">
                <a16:creationId xmlns:a16="http://schemas.microsoft.com/office/drawing/2014/main" id="{19B4106C-FF91-4662-BD6E-FD7AF2F0F06D}"/>
              </a:ext>
            </a:extLst>
          </p:cNvPr>
          <p:cNvSpPr/>
          <p:nvPr/>
        </p:nvSpPr>
        <p:spPr>
          <a:xfrm>
            <a:off x="1458349" y="1488046"/>
            <a:ext cx="822022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did you do to restore peace to your relationship with your brother?</a:t>
            </a:r>
          </a:p>
        </p:txBody>
      </p:sp>
      <p:sp>
        <p:nvSpPr>
          <p:cNvPr id="5" name="Rectangle 4">
            <a:extLst>
              <a:ext uri="{FF2B5EF4-FFF2-40B4-BE49-F238E27FC236}">
                <a16:creationId xmlns:a16="http://schemas.microsoft.com/office/drawing/2014/main" id="{3155764C-B921-4D5B-9CD7-D472CEA89EF6}"/>
              </a:ext>
            </a:extLst>
          </p:cNvPr>
          <p:cNvSpPr/>
          <p:nvPr/>
        </p:nvSpPr>
        <p:spPr>
          <a:xfrm>
            <a:off x="1458346" y="2048967"/>
            <a:ext cx="75871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Jacob do to restore peace to his relationship with Esau?</a:t>
            </a:r>
          </a:p>
        </p:txBody>
      </p:sp>
      <p:sp>
        <p:nvSpPr>
          <p:cNvPr id="6" name="Rectangle 5">
            <a:extLst>
              <a:ext uri="{FF2B5EF4-FFF2-40B4-BE49-F238E27FC236}">
                <a16:creationId xmlns:a16="http://schemas.microsoft.com/office/drawing/2014/main" id="{9B12042C-D014-4DD7-BA1F-1316A7AAD153}"/>
              </a:ext>
            </a:extLst>
          </p:cNvPr>
          <p:cNvSpPr/>
          <p:nvPr/>
        </p:nvSpPr>
        <p:spPr>
          <a:xfrm>
            <a:off x="1458349" y="2669178"/>
            <a:ext cx="981925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you feel about Jacob’s efforts to establish a peaceful relationship with you?</a:t>
            </a:r>
          </a:p>
        </p:txBody>
      </p:sp>
      <p:sp>
        <p:nvSpPr>
          <p:cNvPr id="7" name="Rectangle 6">
            <a:extLst>
              <a:ext uri="{FF2B5EF4-FFF2-40B4-BE49-F238E27FC236}">
                <a16:creationId xmlns:a16="http://schemas.microsoft.com/office/drawing/2014/main" id="{BBB206EC-C1AB-4D60-9208-4D565DD88016}"/>
              </a:ext>
            </a:extLst>
          </p:cNvPr>
          <p:cNvSpPr/>
          <p:nvPr/>
        </p:nvSpPr>
        <p:spPr>
          <a:xfrm>
            <a:off x="1458346" y="3231998"/>
            <a:ext cx="9064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Jacob’s example about what we can do to restore peace in troubled relationships? </a:t>
            </a:r>
          </a:p>
        </p:txBody>
      </p:sp>
      <p:sp>
        <p:nvSpPr>
          <p:cNvPr id="8" name="Rectangle 7">
            <a:extLst>
              <a:ext uri="{FF2B5EF4-FFF2-40B4-BE49-F238E27FC236}">
                <a16:creationId xmlns:a16="http://schemas.microsoft.com/office/drawing/2014/main" id="{3F062A60-BBDD-4305-8D83-7075857CC648}"/>
              </a:ext>
            </a:extLst>
          </p:cNvPr>
          <p:cNvSpPr/>
          <p:nvPr/>
        </p:nvSpPr>
        <p:spPr>
          <a:xfrm>
            <a:off x="1458347" y="4185417"/>
            <a:ext cx="9064285" cy="707886"/>
          </a:xfrm>
          <a:prstGeom prst="rect">
            <a:avLst/>
          </a:prstGeom>
        </p:spPr>
        <p:txBody>
          <a:bodyPr wrap="square">
            <a:spAutoFit/>
          </a:bodyPr>
          <a:lstStyle/>
          <a:p>
            <a:pPr algn="ctr"/>
            <a:r>
              <a:rPr lang="en-US" sz="2000"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make the effort to settle conflicts in the Lord’s way, then we can help restore peace to troubled relationships.</a:t>
            </a:r>
          </a:p>
        </p:txBody>
      </p:sp>
    </p:spTree>
    <p:extLst>
      <p:ext uri="{BB962C8B-B14F-4D97-AF65-F5344CB8AC3E}">
        <p14:creationId xmlns:p14="http://schemas.microsoft.com/office/powerpoint/2010/main" val="29445404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36</a:t>
            </a:r>
          </a:p>
        </p:txBody>
      </p:sp>
      <p:sp>
        <p:nvSpPr>
          <p:cNvPr id="2" name="Rectangle 1">
            <a:extLst>
              <a:ext uri="{FF2B5EF4-FFF2-40B4-BE49-F238E27FC236}">
                <a16:creationId xmlns:a16="http://schemas.microsoft.com/office/drawing/2014/main" id="{37E6C72A-68C3-458F-939B-A1788D93B75D}"/>
              </a:ext>
            </a:extLst>
          </p:cNvPr>
          <p:cNvSpPr/>
          <p:nvPr/>
        </p:nvSpPr>
        <p:spPr>
          <a:xfrm>
            <a:off x="1275467" y="2850868"/>
            <a:ext cx="92471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Esau do to show that he had overcome his hatred and forgiven Jacob? </a:t>
            </a:r>
          </a:p>
        </p:txBody>
      </p:sp>
      <p:sp>
        <p:nvSpPr>
          <p:cNvPr id="4" name="Rectangle 3">
            <a:extLst>
              <a:ext uri="{FF2B5EF4-FFF2-40B4-BE49-F238E27FC236}">
                <a16:creationId xmlns:a16="http://schemas.microsoft.com/office/drawing/2014/main" id="{7143DD45-F1C8-41D2-B707-4DC39255D16D}"/>
              </a:ext>
            </a:extLst>
          </p:cNvPr>
          <p:cNvSpPr/>
          <p:nvPr/>
        </p:nvSpPr>
        <p:spPr>
          <a:xfrm>
            <a:off x="1275468" y="1027117"/>
            <a:ext cx="92471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it sometimes be hard to attempt to settle conflicts in troubled relationships?</a:t>
            </a:r>
          </a:p>
        </p:txBody>
      </p:sp>
      <p:sp>
        <p:nvSpPr>
          <p:cNvPr id="5" name="Rectangle 4">
            <a:extLst>
              <a:ext uri="{FF2B5EF4-FFF2-40B4-BE49-F238E27FC236}">
                <a16:creationId xmlns:a16="http://schemas.microsoft.com/office/drawing/2014/main" id="{37E41862-76B3-4450-A699-95F9CD76A805}"/>
              </a:ext>
            </a:extLst>
          </p:cNvPr>
          <p:cNvSpPr/>
          <p:nvPr/>
        </p:nvSpPr>
        <p:spPr>
          <a:xfrm>
            <a:off x="1275468" y="1800493"/>
            <a:ext cx="9275308"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peace restored to a relationship because someone made an effort to settle a conflict? What thoughts or feelings did you have as you saw this happen?</a:t>
            </a:r>
          </a:p>
        </p:txBody>
      </p:sp>
      <p:sp>
        <p:nvSpPr>
          <p:cNvPr id="6" name="Rectangle 5">
            <a:extLst>
              <a:ext uri="{FF2B5EF4-FFF2-40B4-BE49-F238E27FC236}">
                <a16:creationId xmlns:a16="http://schemas.microsoft.com/office/drawing/2014/main" id="{AFB0ECD0-04A8-4174-A206-C21E2A259C7A}"/>
              </a:ext>
            </a:extLst>
          </p:cNvPr>
          <p:cNvSpPr/>
          <p:nvPr/>
        </p:nvSpPr>
        <p:spPr>
          <a:xfrm>
            <a:off x="1275466" y="3347245"/>
            <a:ext cx="92753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Esau’s example about restoring peace in troubled relationships?</a:t>
            </a:r>
          </a:p>
        </p:txBody>
      </p:sp>
      <p:sp>
        <p:nvSpPr>
          <p:cNvPr id="7" name="Rectangle 6">
            <a:extLst>
              <a:ext uri="{FF2B5EF4-FFF2-40B4-BE49-F238E27FC236}">
                <a16:creationId xmlns:a16="http://schemas.microsoft.com/office/drawing/2014/main" id="{DF402A80-5C4E-46EF-8346-57E7C95D2AEF}"/>
              </a:ext>
            </a:extLst>
          </p:cNvPr>
          <p:cNvSpPr/>
          <p:nvPr/>
        </p:nvSpPr>
        <p:spPr>
          <a:xfrm>
            <a:off x="1275466" y="3993576"/>
            <a:ext cx="9275306" cy="646331"/>
          </a:xfrm>
          <a:prstGeom prst="rect">
            <a:avLst/>
          </a:prstGeom>
        </p:spPr>
        <p:txBody>
          <a:bodyPr wrap="square">
            <a:spAutoFit/>
          </a:bodyPr>
          <a:lstStyle/>
          <a:p>
            <a:pPr algn="ctr"/>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overcome hatred and forgive others, then we can help restore peace to troubled relationships.</a:t>
            </a:r>
          </a:p>
        </p:txBody>
      </p:sp>
    </p:spTree>
    <p:extLst>
      <p:ext uri="{BB962C8B-B14F-4D97-AF65-F5344CB8AC3E}">
        <p14:creationId xmlns:p14="http://schemas.microsoft.com/office/powerpoint/2010/main" val="2130458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B0EF1317-E7E1-4D36-95F4-12F4F58491BD}"/>
              </a:ext>
            </a:extLst>
          </p:cNvPr>
          <p:cNvSpPr/>
          <p:nvPr/>
        </p:nvSpPr>
        <p:spPr>
          <a:xfrm>
            <a:off x="1392706" y="956603"/>
            <a:ext cx="9284675" cy="2954216"/>
          </a:xfrm>
          <a:prstGeom prst="snip2DiagRect">
            <a:avLst/>
          </a:prstGeom>
          <a:solidFill>
            <a:srgbClr val="D88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57318FDB-940A-4230-AB8F-AF3CAADF9318}"/>
              </a:ext>
            </a:extLst>
          </p:cNvPr>
          <p:cNvSpPr/>
          <p:nvPr/>
        </p:nvSpPr>
        <p:spPr>
          <a:xfrm>
            <a:off x="3010084" y="1110735"/>
            <a:ext cx="7385937" cy="2092881"/>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“What is our response when we are offended, misunderstood, unfairly or unkindly treated, or sinned against, made an offender for a word, falsely accused, passed over, hurt by those we love, our offerings rejected? Do we resent, become bitter, hold a grudge? Or do we resolve the problem if we can, forgive, and rid ourselves of the burden?</a:t>
            </a:r>
          </a:p>
          <a:p>
            <a:pPr algn="just" fontAlgn="base"/>
            <a:r>
              <a:rPr lang="en-US" sz="1600" dirty="0">
                <a:solidFill>
                  <a:schemeClr val="bg1"/>
                </a:solidFill>
                <a:latin typeface="Arial" panose="020B0604020202020204" pitchFamily="34" charset="0"/>
                <a:cs typeface="Arial" panose="020B0604020202020204" pitchFamily="34" charset="0"/>
              </a:rPr>
              <a:t>“The nature of our response to such situations may well determine the nature and quality of our lives, here and eternally. …</a:t>
            </a:r>
          </a:p>
          <a:p>
            <a:pPr algn="just" fontAlgn="base"/>
            <a:r>
              <a:rPr lang="en-US" sz="1600" dirty="0">
                <a:solidFill>
                  <a:schemeClr val="bg1"/>
                </a:solidFill>
                <a:latin typeface="Arial" panose="020B0604020202020204" pitchFamily="34" charset="0"/>
                <a:cs typeface="Arial" panose="020B0604020202020204" pitchFamily="34" charset="0"/>
              </a:rPr>
              <a:t>“… Even if it appears that another may be deserving of our resentment or </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2050" name="Picture 2" descr="Marion D. Hanks">
            <a:extLst>
              <a:ext uri="{FF2B5EF4-FFF2-40B4-BE49-F238E27FC236}">
                <a16:creationId xmlns:a16="http://schemas.microsoft.com/office/drawing/2014/main" id="{7E079DE0-61B0-4B57-87AA-1494F40E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50" y="1152939"/>
            <a:ext cx="1237951" cy="1646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4CA58D-1017-4699-8388-9A0A7E776073}"/>
              </a:ext>
            </a:extLst>
          </p:cNvPr>
          <p:cNvSpPr/>
          <p:nvPr/>
        </p:nvSpPr>
        <p:spPr>
          <a:xfrm>
            <a:off x="1720950" y="2803772"/>
            <a:ext cx="128913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Marion D. Hanks</a:t>
            </a:r>
          </a:p>
        </p:txBody>
      </p:sp>
      <p:sp>
        <p:nvSpPr>
          <p:cNvPr id="5" name="Rectangle 4">
            <a:extLst>
              <a:ext uri="{FF2B5EF4-FFF2-40B4-BE49-F238E27FC236}">
                <a16:creationId xmlns:a16="http://schemas.microsoft.com/office/drawing/2014/main" id="{1B70C19A-200D-482D-BDB7-15AEF18B31F8}"/>
              </a:ext>
            </a:extLst>
          </p:cNvPr>
          <p:cNvSpPr/>
          <p:nvPr/>
        </p:nvSpPr>
        <p:spPr>
          <a:xfrm>
            <a:off x="1627161" y="3135257"/>
            <a:ext cx="8768860"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hatred, none of us can afford to pay the price of resenting or hating, because of what it does to us” (Marion D. Hanks, “Forgiveness: The Ultimate Form of Love,” </a:t>
            </a:r>
            <a:r>
              <a:rPr lang="en-US" sz="1600" i="1" dirty="0">
                <a:solidFill>
                  <a:schemeClr val="bg1"/>
                </a:solidFill>
                <a:latin typeface="Arial" panose="020B0604020202020204" pitchFamily="34" charset="0"/>
                <a:cs typeface="Arial" panose="020B0604020202020204" pitchFamily="34" charset="0"/>
              </a:rPr>
              <a:t>Ensign,</a:t>
            </a:r>
            <a:r>
              <a:rPr lang="en-US" sz="1600" dirty="0">
                <a:solidFill>
                  <a:schemeClr val="bg1"/>
                </a:solidFill>
                <a:latin typeface="Arial" panose="020B0604020202020204" pitchFamily="34" charset="0"/>
                <a:cs typeface="Arial" panose="020B0604020202020204" pitchFamily="34" charset="0"/>
              </a:rPr>
              <a:t> Jan. 1974, 20, 21).</a:t>
            </a:r>
            <a:endParaRPr lang="en-US" sz="1600" dirty="0"/>
          </a:p>
        </p:txBody>
      </p:sp>
      <p:sp>
        <p:nvSpPr>
          <p:cNvPr id="7" name="Rectangle 6">
            <a:extLst>
              <a:ext uri="{FF2B5EF4-FFF2-40B4-BE49-F238E27FC236}">
                <a16:creationId xmlns:a16="http://schemas.microsoft.com/office/drawing/2014/main" id="{4A2D8150-AF7E-4ECB-A1E6-947DD9F47B80}"/>
              </a:ext>
            </a:extLst>
          </p:cNvPr>
          <p:cNvSpPr/>
          <p:nvPr/>
        </p:nvSpPr>
        <p:spPr>
          <a:xfrm>
            <a:off x="1223890" y="3960449"/>
            <a:ext cx="87078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value of forgiving others, even if it seems they are in the wrong? </a:t>
            </a:r>
          </a:p>
        </p:txBody>
      </p:sp>
      <p:sp>
        <p:nvSpPr>
          <p:cNvPr id="8" name="Rectangle 7">
            <a:extLst>
              <a:ext uri="{FF2B5EF4-FFF2-40B4-BE49-F238E27FC236}">
                <a16:creationId xmlns:a16="http://schemas.microsoft.com/office/drawing/2014/main" id="{E1601202-1C41-4865-BFC2-E5C0635822E0}"/>
              </a:ext>
            </a:extLst>
          </p:cNvPr>
          <p:cNvSpPr/>
          <p:nvPr/>
        </p:nvSpPr>
        <p:spPr>
          <a:xfrm>
            <a:off x="1223890" y="4443825"/>
            <a:ext cx="629223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overcome hatred and forgive others?</a:t>
            </a:r>
          </a:p>
        </p:txBody>
      </p:sp>
      <p:sp>
        <p:nvSpPr>
          <p:cNvPr id="9" name="Rectangle 8">
            <a:extLst>
              <a:ext uri="{FF2B5EF4-FFF2-40B4-BE49-F238E27FC236}">
                <a16:creationId xmlns:a16="http://schemas.microsoft.com/office/drawing/2014/main" id="{034199A5-7A26-4855-AF55-BFFA54544D47}"/>
              </a:ext>
            </a:extLst>
          </p:cNvPr>
          <p:cNvSpPr/>
          <p:nvPr/>
        </p:nvSpPr>
        <p:spPr>
          <a:xfrm>
            <a:off x="1223890" y="4908851"/>
            <a:ext cx="95941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helped you or the person you thought of to overcome hatred and forgive others?</a:t>
            </a:r>
          </a:p>
        </p:txBody>
      </p:sp>
      <p:sp>
        <p:nvSpPr>
          <p:cNvPr id="10" name="Rectangle 9">
            <a:extLst>
              <a:ext uri="{FF2B5EF4-FFF2-40B4-BE49-F238E27FC236}">
                <a16:creationId xmlns:a16="http://schemas.microsoft.com/office/drawing/2014/main" id="{65A3FCC3-05E4-42DD-8981-BC2409FD7E26}"/>
              </a:ext>
            </a:extLst>
          </p:cNvPr>
          <p:cNvSpPr/>
          <p:nvPr/>
        </p:nvSpPr>
        <p:spPr>
          <a:xfrm>
            <a:off x="1223889" y="5333974"/>
            <a:ext cx="94534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you do to overcome hatred or resentment you might feel toward someone and to forgive this person?</a:t>
            </a:r>
          </a:p>
        </p:txBody>
      </p:sp>
      <p:sp>
        <p:nvSpPr>
          <p:cNvPr id="11" name="Rectangle 10">
            <a:extLst>
              <a:ext uri="{FF2B5EF4-FFF2-40B4-BE49-F238E27FC236}">
                <a16:creationId xmlns:a16="http://schemas.microsoft.com/office/drawing/2014/main" id="{897D5864-2385-4E47-9773-DA12D2D749E7}"/>
              </a:ext>
            </a:extLst>
          </p:cNvPr>
          <p:cNvSpPr/>
          <p:nvPr/>
        </p:nvSpPr>
        <p:spPr>
          <a:xfrm>
            <a:off x="1223888" y="6019699"/>
            <a:ext cx="81719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efforts will you make to settle conflicts in a troubled relationship?</a:t>
            </a:r>
          </a:p>
        </p:txBody>
      </p:sp>
    </p:spTree>
    <p:extLst>
      <p:ext uri="{BB962C8B-B14F-4D97-AF65-F5344CB8AC3E}">
        <p14:creationId xmlns:p14="http://schemas.microsoft.com/office/powerpoint/2010/main" val="273921188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36</a:t>
            </a:r>
          </a:p>
        </p:txBody>
      </p:sp>
      <p:sp>
        <p:nvSpPr>
          <p:cNvPr id="2" name="Rectangle 1">
            <a:extLst>
              <a:ext uri="{FF2B5EF4-FFF2-40B4-BE49-F238E27FC236}">
                <a16:creationId xmlns:a16="http://schemas.microsoft.com/office/drawing/2014/main" id="{EC958A33-DF11-4EC1-86F3-3063D0819BCD}"/>
              </a:ext>
            </a:extLst>
          </p:cNvPr>
          <p:cNvSpPr/>
          <p:nvPr/>
        </p:nvSpPr>
        <p:spPr>
          <a:xfrm>
            <a:off x="1031631" y="2644170"/>
            <a:ext cx="10128738" cy="1569660"/>
          </a:xfrm>
          <a:prstGeom prst="rect">
            <a:avLst/>
          </a:prstGeom>
        </p:spPr>
        <p:txBody>
          <a:bodyPr wrap="square">
            <a:spAutoFit/>
          </a:bodyPr>
          <a:lstStyle/>
          <a:p>
            <a:pPr algn="ctr" fontAlgn="base"/>
            <a:r>
              <a:rPr lang="en-US" sz="4800" b="1" dirty="0">
                <a:solidFill>
                  <a:schemeClr val="bg1"/>
                </a:solidFill>
                <a:latin typeface="MV Boli" panose="02000500030200090000" pitchFamily="2" charset="0"/>
                <a:cs typeface="MV Boli" panose="02000500030200090000" pitchFamily="2" charset="0"/>
              </a:rPr>
              <a:t>“Esau returns to Seir, and Jacob travels to the land of Canaan”</a:t>
            </a:r>
            <a:endParaRPr lang="en-US" sz="48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B439FB5-72EE-49C5-A61B-AB81BFAA8938}"/>
              </a:ext>
            </a:extLst>
          </p:cNvPr>
          <p:cNvSpPr/>
          <p:nvPr/>
        </p:nvSpPr>
        <p:spPr>
          <a:xfrm>
            <a:off x="1111893" y="968273"/>
            <a:ext cx="2278188" cy="400110"/>
          </a:xfrm>
          <a:prstGeom prst="rect">
            <a:avLst/>
          </a:prstGeom>
        </p:spPr>
        <p:txBody>
          <a:bodyPr wrap="non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Genesis 33:12-20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90110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734</Words>
  <Application>Microsoft Office PowerPoint</Application>
  <PresentationFormat>Widescreen</PresentationFormat>
  <Paragraphs>79</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Bahnschrift SemiCondensed</vt:lpstr>
      <vt:lpstr>Calibri</vt:lpstr>
      <vt:lpstr>Century Gothic</vt:lpstr>
      <vt:lpstr>Georgia</vt:lpstr>
      <vt:lpstr>MV Boli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3997</cp:revision>
  <dcterms:created xsi:type="dcterms:W3CDTF">2018-08-29T04:26:39Z</dcterms:created>
  <dcterms:modified xsi:type="dcterms:W3CDTF">2019-02-28T19:24:45Z</dcterms:modified>
</cp:coreProperties>
</file>