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F7CBF"/>
    <a:srgbClr val="E97159"/>
    <a:srgbClr val="FFD757"/>
    <a:srgbClr val="0BA2C5"/>
    <a:srgbClr val="B9DF63"/>
    <a:srgbClr val="801A12"/>
    <a:srgbClr val="D88028"/>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accent3">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9C985047-1ACA-4823-8F53-1B4265D9E024}"/>
              </a:ext>
            </a:extLst>
          </p:cNvPr>
          <p:cNvSpPr/>
          <p:nvPr/>
        </p:nvSpPr>
        <p:spPr>
          <a:xfrm>
            <a:off x="1494019" y="2767280"/>
            <a:ext cx="9203961" cy="1323439"/>
          </a:xfrm>
          <a:prstGeom prst="rect">
            <a:avLst/>
          </a:prstGeom>
        </p:spPr>
        <p:txBody>
          <a:bodyPr wrap="square">
            <a:spAutoFit/>
          </a:bodyPr>
          <a:lstStyle/>
          <a:p>
            <a:pPr algn="ctr" fontAlgn="base"/>
            <a:r>
              <a:rPr lang="en-US" sz="4000" b="1" dirty="0">
                <a:solidFill>
                  <a:srgbClr val="3C424E"/>
                </a:solidFill>
                <a:latin typeface="Arial" panose="020B0604020202020204" pitchFamily="34" charset="0"/>
                <a:cs typeface="Arial" panose="020B0604020202020204" pitchFamily="34" charset="0"/>
              </a:rPr>
              <a:t>“Jacob works for Laban for 14 years </a:t>
            </a:r>
          </a:p>
          <a:p>
            <a:pPr algn="ctr" fontAlgn="base"/>
            <a:r>
              <a:rPr lang="en-US" sz="4000" b="1" dirty="0">
                <a:solidFill>
                  <a:srgbClr val="3C424E"/>
                </a:solidFill>
                <a:latin typeface="Arial" panose="020B0604020202020204" pitchFamily="34" charset="0"/>
                <a:cs typeface="Arial" panose="020B0604020202020204" pitchFamily="34" charset="0"/>
              </a:rPr>
              <a:t>so he can marry Rachel”</a:t>
            </a:r>
            <a:endParaRPr lang="en-US" sz="4000" b="1" dirty="0">
              <a:solidFill>
                <a:srgbClr val="3C424E"/>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7151F63-259B-4648-8211-9899BB77339F}"/>
              </a:ext>
            </a:extLst>
          </p:cNvPr>
          <p:cNvSpPr/>
          <p:nvPr/>
        </p:nvSpPr>
        <p:spPr>
          <a:xfrm>
            <a:off x="1308311" y="968273"/>
            <a:ext cx="2079415" cy="400110"/>
          </a:xfrm>
          <a:prstGeom prst="rect">
            <a:avLst/>
          </a:prstGeom>
        </p:spPr>
        <p:txBody>
          <a:bodyPr wrap="none">
            <a:spAutoFit/>
          </a:bodyPr>
          <a:lstStyle/>
          <a:p>
            <a:pPr fontAlgn="base"/>
            <a:r>
              <a:rPr lang="en-US" sz="2000" b="1" dirty="0">
                <a:solidFill>
                  <a:schemeClr val="bg1"/>
                </a:solidFill>
                <a:latin typeface="Open Sans"/>
              </a:rPr>
              <a:t>Genesis 29:1-29</a:t>
            </a:r>
            <a:endParaRPr lang="en-US" sz="2000" b="1" dirty="0">
              <a:solidFill>
                <a:schemeClr val="bg1"/>
              </a:solidFill>
              <a:effectLst/>
              <a:latin typeface="Open Sans"/>
            </a:endParaRPr>
          </a:p>
        </p:txBody>
      </p:sp>
    </p:spTree>
    <p:extLst>
      <p:ext uri="{BB962C8B-B14F-4D97-AF65-F5344CB8AC3E}">
        <p14:creationId xmlns:p14="http://schemas.microsoft.com/office/powerpoint/2010/main" val="27104953"/>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Single Corner Snipped 8">
            <a:extLst>
              <a:ext uri="{FF2B5EF4-FFF2-40B4-BE49-F238E27FC236}">
                <a16:creationId xmlns:a16="http://schemas.microsoft.com/office/drawing/2014/main" id="{C5B61552-4EE1-4F79-B863-B941846CD2F4}"/>
              </a:ext>
            </a:extLst>
          </p:cNvPr>
          <p:cNvSpPr/>
          <p:nvPr/>
        </p:nvSpPr>
        <p:spPr>
          <a:xfrm>
            <a:off x="1019330" y="677879"/>
            <a:ext cx="2434702" cy="1135932"/>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0D7F74B-4622-414A-809D-B42D566BCCD7}"/>
              </a:ext>
            </a:extLst>
          </p:cNvPr>
          <p:cNvSpPr/>
          <p:nvPr/>
        </p:nvSpPr>
        <p:spPr>
          <a:xfrm>
            <a:off x="1019330" y="1099756"/>
            <a:ext cx="9908498" cy="3256612"/>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4" name="Rectangle 3">
            <a:extLst>
              <a:ext uri="{FF2B5EF4-FFF2-40B4-BE49-F238E27FC236}">
                <a16:creationId xmlns:a16="http://schemas.microsoft.com/office/drawing/2014/main" id="{0C9EE95B-1D92-4E34-9945-348C44BC2326}"/>
              </a:ext>
            </a:extLst>
          </p:cNvPr>
          <p:cNvSpPr/>
          <p:nvPr/>
        </p:nvSpPr>
        <p:spPr>
          <a:xfrm>
            <a:off x="1154244" y="752829"/>
            <a:ext cx="2299788" cy="400110"/>
          </a:xfrm>
          <a:prstGeom prst="rect">
            <a:avLst/>
          </a:prstGeom>
        </p:spPr>
        <p:txBody>
          <a:bodyPr wrap="square">
            <a:spAutoFit/>
          </a:bodyPr>
          <a:lstStyle/>
          <a:p>
            <a:pPr fontAlgn="base"/>
            <a:r>
              <a:rPr lang="en-US" sz="2000" b="1" dirty="0">
                <a:solidFill>
                  <a:schemeClr val="bg1"/>
                </a:solidFill>
                <a:latin typeface="Open Sans"/>
              </a:rPr>
              <a:t>Genesis 29:15-20</a:t>
            </a:r>
            <a:endParaRPr lang="en-US" sz="2000" b="1" dirty="0">
              <a:solidFill>
                <a:schemeClr val="bg1"/>
              </a:solidFill>
              <a:effectLst/>
              <a:latin typeface="Open Sans"/>
            </a:endParaRPr>
          </a:p>
        </p:txBody>
      </p:sp>
      <p:sp>
        <p:nvSpPr>
          <p:cNvPr id="2" name="Rectangle 1">
            <a:extLst>
              <a:ext uri="{FF2B5EF4-FFF2-40B4-BE49-F238E27FC236}">
                <a16:creationId xmlns:a16="http://schemas.microsoft.com/office/drawing/2014/main" id="{77F1EFBF-E6B3-44C7-8F9E-86AEA395FA4C}"/>
              </a:ext>
            </a:extLst>
          </p:cNvPr>
          <p:cNvSpPr/>
          <p:nvPr/>
        </p:nvSpPr>
        <p:spPr>
          <a:xfrm>
            <a:off x="1154244" y="1129736"/>
            <a:ext cx="9668654"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Laban said unto Jacob, Because thou art my brother, shouldest thou therefore serve me for nought? tell me, what shall thy wages be?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Laban had two daughters: the name of the elder was Leah, and the name of the younger was Rachel.</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Leah was tender eyed; but Rachel was beautiful and well favoured.</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Jacob loved Rachel; and said, I will serve thee seven years for Rachel thy younger daughter.</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Laban said, It is better that I give her to thee, than that I should give her to another man: abide with me.</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Jacob served seven years for Rachel; and they seemed unto him but a few days, for the love he had to 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E1959CF-8DBA-463F-A673-551C63EEE135}"/>
              </a:ext>
            </a:extLst>
          </p:cNvPr>
          <p:cNvSpPr/>
          <p:nvPr/>
        </p:nvSpPr>
        <p:spPr>
          <a:xfrm>
            <a:off x="1154243" y="4430792"/>
            <a:ext cx="6404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Jacob willing to do so he could marry Rachel?</a:t>
            </a:r>
          </a:p>
        </p:txBody>
      </p:sp>
      <p:sp>
        <p:nvSpPr>
          <p:cNvPr id="6" name="Rectangle 5">
            <a:extLst>
              <a:ext uri="{FF2B5EF4-FFF2-40B4-BE49-F238E27FC236}">
                <a16:creationId xmlns:a16="http://schemas.microsoft.com/office/drawing/2014/main" id="{125FAE03-4D84-4BA6-A2C2-DB70067275B7}"/>
              </a:ext>
            </a:extLst>
          </p:cNvPr>
          <p:cNvSpPr/>
          <p:nvPr/>
        </p:nvSpPr>
        <p:spPr>
          <a:xfrm>
            <a:off x="1154245" y="4963880"/>
            <a:ext cx="96686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Jacob’s example about obtaining the blessings the Lord has promised us? </a:t>
            </a:r>
          </a:p>
        </p:txBody>
      </p:sp>
      <p:sp>
        <p:nvSpPr>
          <p:cNvPr id="7" name="Rectangle 6">
            <a:extLst>
              <a:ext uri="{FF2B5EF4-FFF2-40B4-BE49-F238E27FC236}">
                <a16:creationId xmlns:a16="http://schemas.microsoft.com/office/drawing/2014/main" id="{B4F5F89B-58DB-4E68-9BD5-433737149A67}"/>
              </a:ext>
            </a:extLst>
          </p:cNvPr>
          <p:cNvSpPr/>
          <p:nvPr/>
        </p:nvSpPr>
        <p:spPr>
          <a:xfrm>
            <a:off x="1703882" y="5697522"/>
            <a:ext cx="8784236" cy="646331"/>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work diligently and be patient as we seek to obtain the blessings the Lord has promised us.</a:t>
            </a:r>
          </a:p>
        </p:txBody>
      </p:sp>
    </p:spTree>
    <p:extLst>
      <p:ext uri="{BB962C8B-B14F-4D97-AF65-F5344CB8AC3E}">
        <p14:creationId xmlns:p14="http://schemas.microsoft.com/office/powerpoint/2010/main" val="6994609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2C1E608D-B620-4C24-A778-0DC0069A9B64}"/>
              </a:ext>
            </a:extLst>
          </p:cNvPr>
          <p:cNvSpPr/>
          <p:nvPr/>
        </p:nvSpPr>
        <p:spPr>
          <a:xfrm>
            <a:off x="1494420" y="2767280"/>
            <a:ext cx="9203161" cy="1323439"/>
          </a:xfrm>
          <a:prstGeom prst="rect">
            <a:avLst/>
          </a:prstGeom>
        </p:spPr>
        <p:txBody>
          <a:bodyPr wrap="none">
            <a:spAutoFit/>
          </a:bodyPr>
          <a:lstStyle/>
          <a:p>
            <a:pPr algn="ctr" fontAlgn="base"/>
            <a:r>
              <a:rPr lang="en-US" sz="4000" b="1" dirty="0">
                <a:solidFill>
                  <a:srgbClr val="3C424E"/>
                </a:solidFill>
                <a:latin typeface="Arial" panose="020B0604020202020204" pitchFamily="34" charset="0"/>
                <a:cs typeface="Arial" panose="020B0604020202020204" pitchFamily="34" charset="0"/>
              </a:rPr>
              <a:t>“Children are born to Jacob, and the </a:t>
            </a:r>
          </a:p>
          <a:p>
            <a:pPr algn="ctr" fontAlgn="base"/>
            <a:r>
              <a:rPr lang="en-US" sz="4000" b="1" dirty="0">
                <a:solidFill>
                  <a:srgbClr val="3C424E"/>
                </a:solidFill>
                <a:latin typeface="Arial" panose="020B0604020202020204" pitchFamily="34" charset="0"/>
                <a:cs typeface="Arial" panose="020B0604020202020204" pitchFamily="34" charset="0"/>
              </a:rPr>
              <a:t>Lord prospers him”</a:t>
            </a:r>
            <a:endParaRPr lang="en-US" sz="4000" b="1" dirty="0">
              <a:solidFill>
                <a:srgbClr val="3C424E"/>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D8D4E1A-A22F-45E7-BE35-8E9C9EF00F50}"/>
              </a:ext>
            </a:extLst>
          </p:cNvPr>
          <p:cNvSpPr/>
          <p:nvPr/>
        </p:nvSpPr>
        <p:spPr>
          <a:xfrm>
            <a:off x="1308311" y="968273"/>
            <a:ext cx="2590774" cy="400110"/>
          </a:xfrm>
          <a:prstGeom prst="rect">
            <a:avLst/>
          </a:prstGeom>
        </p:spPr>
        <p:txBody>
          <a:bodyPr wrap="none">
            <a:spAutoFit/>
          </a:bodyPr>
          <a:lstStyle/>
          <a:p>
            <a:pPr fontAlgn="base"/>
            <a:r>
              <a:rPr lang="en-US" sz="2000" b="1" dirty="0">
                <a:solidFill>
                  <a:schemeClr val="bg1"/>
                </a:solidFill>
                <a:latin typeface="Open Sans"/>
              </a:rPr>
              <a:t>Genesis 29:30-30:43</a:t>
            </a:r>
            <a:endParaRPr lang="en-US" sz="2000" b="1" dirty="0">
              <a:solidFill>
                <a:schemeClr val="bg1"/>
              </a:solidFill>
              <a:effectLst/>
              <a:latin typeface="Open Sans"/>
            </a:endParaRPr>
          </a:p>
        </p:txBody>
      </p:sp>
    </p:spTree>
    <p:extLst>
      <p:ext uri="{BB962C8B-B14F-4D97-AF65-F5344CB8AC3E}">
        <p14:creationId xmlns:p14="http://schemas.microsoft.com/office/powerpoint/2010/main" val="350302150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3AEADEDD-9E73-41C6-BC83-F8C83D44D69E}"/>
              </a:ext>
            </a:extLst>
          </p:cNvPr>
          <p:cNvSpPr/>
          <p:nvPr/>
        </p:nvSpPr>
        <p:spPr>
          <a:xfrm>
            <a:off x="824458" y="842546"/>
            <a:ext cx="2316834" cy="1286057"/>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357BB16-BD6E-440C-8DB9-C2DEF462427D}"/>
              </a:ext>
            </a:extLst>
          </p:cNvPr>
          <p:cNvSpPr/>
          <p:nvPr/>
        </p:nvSpPr>
        <p:spPr>
          <a:xfrm>
            <a:off x="824458" y="1317384"/>
            <a:ext cx="10088379" cy="3461290"/>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9F955744-9DDF-4940-AAD9-630BB32E6DD0}"/>
              </a:ext>
            </a:extLst>
          </p:cNvPr>
          <p:cNvSpPr/>
          <p:nvPr/>
        </p:nvSpPr>
        <p:spPr>
          <a:xfrm>
            <a:off x="889416" y="1362354"/>
            <a:ext cx="9918491"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he went in also unto Rachel, and he loved also Rachel more than Leah, and served with him yet seven other years.</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 And when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saw that Leah was hated, he opened her womb: but Rachel was barren.</a:t>
            </a:r>
          </a:p>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And Leah conceived, and bare a son, and she called his name Reuben: for she said, Surely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looked upon my affliction; now therefore my husband will love me.</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she conceived again, and bare a son; and said, Because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heard that I was hated, he hath therefore given me this son also: and she called his name Simeon.</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And she conceived again, and bare a son; and said, Now this time will my husband be joined unto me, because I have born him three sons: therefore was his name called Levi.</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she conceived again, and bare a son: and she said, Now will I praise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therefore she called his name Judah; and left bearing.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6CFF1B2-ADEA-4ABE-940D-DAE4B11C1EAD}"/>
              </a:ext>
            </a:extLst>
          </p:cNvPr>
          <p:cNvSpPr/>
          <p:nvPr/>
        </p:nvSpPr>
        <p:spPr>
          <a:xfrm>
            <a:off x="914400" y="902507"/>
            <a:ext cx="2226892" cy="400110"/>
          </a:xfrm>
          <a:prstGeom prst="rect">
            <a:avLst/>
          </a:prstGeom>
        </p:spPr>
        <p:txBody>
          <a:bodyPr wrap="none">
            <a:spAutoFit/>
          </a:bodyPr>
          <a:lstStyle/>
          <a:p>
            <a:pPr fontAlgn="base"/>
            <a:r>
              <a:rPr lang="en-US" sz="2000" b="1" dirty="0">
                <a:solidFill>
                  <a:schemeClr val="bg1"/>
                </a:solidFill>
                <a:latin typeface="Open Sans"/>
              </a:rPr>
              <a:t>Genesis 29:30-35</a:t>
            </a:r>
            <a:endParaRPr lang="en-US" sz="2000" b="1" dirty="0">
              <a:solidFill>
                <a:schemeClr val="bg1"/>
              </a:solidFill>
              <a:effectLst/>
              <a:latin typeface="Open Sans"/>
            </a:endParaRPr>
          </a:p>
        </p:txBody>
      </p:sp>
    </p:spTree>
    <p:extLst>
      <p:ext uri="{BB962C8B-B14F-4D97-AF65-F5344CB8AC3E}">
        <p14:creationId xmlns:p14="http://schemas.microsoft.com/office/powerpoint/2010/main" val="197031495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6BDE8767-1313-46D7-B010-AEC878646FCB}"/>
              </a:ext>
            </a:extLst>
          </p:cNvPr>
          <p:cNvSpPr/>
          <p:nvPr/>
        </p:nvSpPr>
        <p:spPr>
          <a:xfrm>
            <a:off x="929389" y="1057592"/>
            <a:ext cx="1946930" cy="746511"/>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38CD69D-EB64-4D67-B00C-5E8618C4C359}"/>
              </a:ext>
            </a:extLst>
          </p:cNvPr>
          <p:cNvSpPr/>
          <p:nvPr/>
        </p:nvSpPr>
        <p:spPr>
          <a:xfrm>
            <a:off x="929388" y="1442712"/>
            <a:ext cx="9938480" cy="1253046"/>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4" name="Rectangle 3">
            <a:extLst>
              <a:ext uri="{FF2B5EF4-FFF2-40B4-BE49-F238E27FC236}">
                <a16:creationId xmlns:a16="http://schemas.microsoft.com/office/drawing/2014/main" id="{7374794C-42F7-4938-8512-29F1B024D0EF}"/>
              </a:ext>
            </a:extLst>
          </p:cNvPr>
          <p:cNvSpPr/>
          <p:nvPr/>
        </p:nvSpPr>
        <p:spPr>
          <a:xfrm>
            <a:off x="914400" y="1057592"/>
            <a:ext cx="1931939" cy="400110"/>
          </a:xfrm>
          <a:prstGeom prst="rect">
            <a:avLst/>
          </a:prstGeom>
        </p:spPr>
        <p:txBody>
          <a:bodyPr wrap="none">
            <a:spAutoFit/>
          </a:bodyPr>
          <a:lstStyle/>
          <a:p>
            <a:pPr fontAlgn="base"/>
            <a:r>
              <a:rPr lang="en-US" sz="2000" b="1" dirty="0">
                <a:solidFill>
                  <a:schemeClr val="bg1"/>
                </a:solidFill>
                <a:latin typeface="Open Sans"/>
              </a:rPr>
              <a:t>Genesis 30:1-2</a:t>
            </a:r>
            <a:endParaRPr lang="en-US" sz="2000" b="1" dirty="0">
              <a:solidFill>
                <a:schemeClr val="bg1"/>
              </a:solidFill>
              <a:effectLst/>
              <a:latin typeface="Open Sans"/>
            </a:endParaRPr>
          </a:p>
        </p:txBody>
      </p:sp>
      <p:sp>
        <p:nvSpPr>
          <p:cNvPr id="2" name="Rectangle 1">
            <a:extLst>
              <a:ext uri="{FF2B5EF4-FFF2-40B4-BE49-F238E27FC236}">
                <a16:creationId xmlns:a16="http://schemas.microsoft.com/office/drawing/2014/main" id="{E9A5471B-9465-4A12-AF47-849AF004580D}"/>
              </a:ext>
            </a:extLst>
          </p:cNvPr>
          <p:cNvSpPr/>
          <p:nvPr/>
        </p:nvSpPr>
        <p:spPr>
          <a:xfrm>
            <a:off x="914399" y="1457702"/>
            <a:ext cx="9938479"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when Rachel saw that she bare Jacob no children, Rachel envied her sister; and said unto Jacob, Give me children, or else I die.</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Jacob’s anger was kindled against Rachel: and he said, Am I in God’s stead, who hath withheld from thee the fruit of the womb?</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445DCF-BEEA-46F0-B77F-7376A8A861A2}"/>
              </a:ext>
            </a:extLst>
          </p:cNvPr>
          <p:cNvSpPr/>
          <p:nvPr/>
        </p:nvSpPr>
        <p:spPr>
          <a:xfrm>
            <a:off x="929388" y="3035605"/>
            <a:ext cx="46371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difficulty did Leah have in her life? </a:t>
            </a:r>
          </a:p>
        </p:txBody>
      </p:sp>
      <p:sp>
        <p:nvSpPr>
          <p:cNvPr id="6" name="Rectangle 5">
            <a:extLst>
              <a:ext uri="{FF2B5EF4-FFF2-40B4-BE49-F238E27FC236}">
                <a16:creationId xmlns:a16="http://schemas.microsoft.com/office/drawing/2014/main" id="{F0769111-3267-44D3-8E8C-953A4CED9BF1}"/>
              </a:ext>
            </a:extLst>
          </p:cNvPr>
          <p:cNvSpPr/>
          <p:nvPr/>
        </p:nvSpPr>
        <p:spPr>
          <a:xfrm>
            <a:off x="914399" y="3745996"/>
            <a:ext cx="60324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Lord help Leah cope with her challenge?</a:t>
            </a:r>
          </a:p>
        </p:txBody>
      </p:sp>
      <p:sp>
        <p:nvSpPr>
          <p:cNvPr id="7" name="Rectangle 6">
            <a:extLst>
              <a:ext uri="{FF2B5EF4-FFF2-40B4-BE49-F238E27FC236}">
                <a16:creationId xmlns:a16="http://schemas.microsoft.com/office/drawing/2014/main" id="{F727FED4-FAF9-4DD8-A081-073715B5649E}"/>
              </a:ext>
            </a:extLst>
          </p:cNvPr>
          <p:cNvSpPr/>
          <p:nvPr/>
        </p:nvSpPr>
        <p:spPr>
          <a:xfrm>
            <a:off x="914399" y="4417449"/>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challenge did Rachel have in her life?</a:t>
            </a:r>
          </a:p>
        </p:txBody>
      </p:sp>
      <p:sp>
        <p:nvSpPr>
          <p:cNvPr id="8" name="Rectangle 7">
            <a:extLst>
              <a:ext uri="{FF2B5EF4-FFF2-40B4-BE49-F238E27FC236}">
                <a16:creationId xmlns:a16="http://schemas.microsoft.com/office/drawing/2014/main" id="{2836F854-287F-4E79-A7A7-01A6CD96D874}"/>
              </a:ext>
            </a:extLst>
          </p:cNvPr>
          <p:cNvSpPr/>
          <p:nvPr/>
        </p:nvSpPr>
        <p:spPr>
          <a:xfrm>
            <a:off x="914399" y="5203293"/>
            <a:ext cx="766359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did Rachel struggle with during this difficult time?</a:t>
            </a:r>
          </a:p>
        </p:txBody>
      </p:sp>
    </p:spTree>
    <p:extLst>
      <p:ext uri="{BB962C8B-B14F-4D97-AF65-F5344CB8AC3E}">
        <p14:creationId xmlns:p14="http://schemas.microsoft.com/office/powerpoint/2010/main" val="251465723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par>
                          <p:cTn id="8" fill="hold">
                            <p:stCondLst>
                              <p:cond delay="3750"/>
                            </p:stCondLst>
                            <p:childTnLst>
                              <p:par>
                                <p:cTn id="9" presetID="22" presetClass="entr" presetSubtype="8" fill="hold" grpId="0" nodeType="afterEffect">
                                  <p:stCondLst>
                                    <p:cond delay="3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7500"/>
                            </p:stCondLst>
                            <p:childTnLst>
                              <p:par>
                                <p:cTn id="13" presetID="22" presetClass="entr" presetSubtype="4" fill="hold" grpId="0" nodeType="afterEffect">
                                  <p:stCondLst>
                                    <p:cond delay="30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par>
                          <p:cTn id="16" fill="hold">
                            <p:stCondLst>
                              <p:cond delay="11250"/>
                            </p:stCondLst>
                            <p:childTnLst>
                              <p:par>
                                <p:cTn id="17" presetID="22" presetClass="entr" presetSubtype="2" fill="hold" grpId="0" nodeType="afterEffect">
                                  <p:stCondLst>
                                    <p:cond delay="30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FDCECE65-F861-4B51-9B51-74BA4EAFDAA2}"/>
              </a:ext>
            </a:extLst>
          </p:cNvPr>
          <p:cNvSpPr/>
          <p:nvPr/>
        </p:nvSpPr>
        <p:spPr>
          <a:xfrm>
            <a:off x="1054307" y="1022203"/>
            <a:ext cx="96336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We know that God does not forget us, so what do you think it means that “God remembered Rachel”?</a:t>
            </a:r>
          </a:p>
        </p:txBody>
      </p:sp>
      <p:sp>
        <p:nvSpPr>
          <p:cNvPr id="4" name="Rectangle 3">
            <a:extLst>
              <a:ext uri="{FF2B5EF4-FFF2-40B4-BE49-F238E27FC236}">
                <a16:creationId xmlns:a16="http://schemas.microsoft.com/office/drawing/2014/main" id="{687064AE-F6FC-42B7-86E7-56453120B432}"/>
              </a:ext>
            </a:extLst>
          </p:cNvPr>
          <p:cNvSpPr/>
          <p:nvPr/>
        </p:nvSpPr>
        <p:spPr>
          <a:xfrm>
            <a:off x="1054307" y="1940206"/>
            <a:ext cx="96336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“God hearkened to her” tell us about what Rachel had been doing during her struggles?</a:t>
            </a:r>
          </a:p>
        </p:txBody>
      </p:sp>
      <p:sp>
        <p:nvSpPr>
          <p:cNvPr id="5" name="Rectangle 4">
            <a:extLst>
              <a:ext uri="{FF2B5EF4-FFF2-40B4-BE49-F238E27FC236}">
                <a16:creationId xmlns:a16="http://schemas.microsoft.com/office/drawing/2014/main" id="{3C1C7C52-7517-40E5-8DFB-A7B9FD73FBF7}"/>
              </a:ext>
            </a:extLst>
          </p:cNvPr>
          <p:cNvSpPr/>
          <p:nvPr/>
        </p:nvSpPr>
        <p:spPr>
          <a:xfrm>
            <a:off x="1021284" y="3004525"/>
            <a:ext cx="96336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verse 22 that could help us when we experience challenges? </a:t>
            </a:r>
          </a:p>
        </p:txBody>
      </p:sp>
      <p:sp>
        <p:nvSpPr>
          <p:cNvPr id="6" name="Rectangle 5">
            <a:extLst>
              <a:ext uri="{FF2B5EF4-FFF2-40B4-BE49-F238E27FC236}">
                <a16:creationId xmlns:a16="http://schemas.microsoft.com/office/drawing/2014/main" id="{5107FD7E-08A7-4E3C-B78E-B5165F98F4EF}"/>
              </a:ext>
            </a:extLst>
          </p:cNvPr>
          <p:cNvSpPr/>
          <p:nvPr/>
        </p:nvSpPr>
        <p:spPr>
          <a:xfrm>
            <a:off x="1667381" y="3791845"/>
            <a:ext cx="8341485" cy="369332"/>
          </a:xfrm>
          <a:prstGeom prst="rect">
            <a:avLst/>
          </a:prstGeom>
        </p:spPr>
        <p:txBody>
          <a:bodyPr wrap="square">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experience challenges, we should realize that God does not forget us.</a:t>
            </a:r>
          </a:p>
        </p:txBody>
      </p:sp>
    </p:spTree>
    <p:extLst>
      <p:ext uri="{BB962C8B-B14F-4D97-AF65-F5344CB8AC3E}">
        <p14:creationId xmlns:p14="http://schemas.microsoft.com/office/powerpoint/2010/main" val="299458840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6">
                                            <p:txEl>
                                              <p:pRg st="0" end="0"/>
                                            </p:txEl>
                                          </p:spTgt>
                                        </p:tgtEl>
                                        <p:attrNameLst>
                                          <p:attrName>style.visibility</p:attrName>
                                        </p:attrNameLst>
                                      </p:cBhvr>
                                      <p:to>
                                        <p:strVal val="visible"/>
                                      </p:to>
                                    </p:set>
                                    <p:set>
                                      <p:cBhvr>
                                        <p:cTn id="26" dur="68" fill="hold">
                                          <p:stCondLst>
                                            <p:cond delay="0"/>
                                          </p:stCondLst>
                                        </p:cTn>
                                        <p:tgtEl>
                                          <p:spTgt spid="6">
                                            <p:txEl>
                                              <p:pRg st="0" end="0"/>
                                            </p:txEl>
                                          </p:spTgt>
                                        </p:tgtEl>
                                        <p:attrNameLst>
                                          <p:attrName>style.rotation</p:attrName>
                                        </p:attrNameLst>
                                      </p:cBhvr>
                                      <p:to>
                                        <p:strVal val="-45.0"/>
                                      </p:to>
                                    </p:set>
                                    <p:anim calcmode="lin" valueType="num">
                                      <p:cBhvr>
                                        <p:cTn id="27" dur="68" fill="hold">
                                          <p:stCondLst>
                                            <p:cond delay="68"/>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68"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29" dur="23" decel="50000" autoRev="1" fill="hold">
                                          <p:stCondLst>
                                            <p:cond delay="68"/>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20" fill="hold">
                                          <p:stCondLst>
                                            <p:cond delay="130"/>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4" name="Rectangle 3">
            <a:extLst>
              <a:ext uri="{FF2B5EF4-FFF2-40B4-BE49-F238E27FC236}">
                <a16:creationId xmlns:a16="http://schemas.microsoft.com/office/drawing/2014/main" id="{5B3D4D5B-2E6C-4A97-9D46-80BCEC55EA5B}"/>
              </a:ext>
            </a:extLst>
          </p:cNvPr>
          <p:cNvSpPr/>
          <p:nvPr/>
        </p:nvSpPr>
        <p:spPr>
          <a:xfrm>
            <a:off x="3020478" y="2875002"/>
            <a:ext cx="5727850" cy="1107996"/>
          </a:xfrm>
          <a:prstGeom prst="rect">
            <a:avLst/>
          </a:prstGeom>
        </p:spPr>
        <p:txBody>
          <a:bodyPr wrap="none">
            <a:spAutoFit/>
          </a:bodyPr>
          <a:lstStyle/>
          <a:p>
            <a:pPr fontAlgn="base"/>
            <a:r>
              <a:rPr lang="en-US" sz="6600" b="1" dirty="0">
                <a:solidFill>
                  <a:srgbClr val="C00000"/>
                </a:solidFill>
                <a:latin typeface="NSimSun" panose="02010609030101010101" pitchFamily="49" charset="-122"/>
                <a:ea typeface="NSimSun" panose="02010609030101010101" pitchFamily="49" charset="-122"/>
              </a:rPr>
              <a:t>Genesis 28-30</a:t>
            </a:r>
            <a:endParaRPr lang="en-US" sz="6600" b="1" i="0" dirty="0">
              <a:solidFill>
                <a:srgbClr val="C00000"/>
              </a:solidFill>
              <a:effectLst/>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F047645A-8AA4-4B53-BFB3-5CEC342E28B3}"/>
              </a:ext>
            </a:extLst>
          </p:cNvPr>
          <p:cNvSpPr/>
          <p:nvPr/>
        </p:nvSpPr>
        <p:spPr>
          <a:xfrm>
            <a:off x="2264663" y="2828835"/>
            <a:ext cx="7662675" cy="1200329"/>
          </a:xfrm>
          <a:prstGeom prst="rect">
            <a:avLst/>
          </a:prstGeom>
        </p:spPr>
        <p:txBody>
          <a:bodyPr wrap="none">
            <a:spAutoFit/>
          </a:bodyPr>
          <a:lstStyle/>
          <a:p>
            <a:pPr algn="ctr" fontAlgn="base"/>
            <a:r>
              <a:rPr lang="en-US" sz="3600" b="1" dirty="0">
                <a:solidFill>
                  <a:srgbClr val="3C424E"/>
                </a:solidFill>
                <a:latin typeface="Arial" panose="020B0604020202020204" pitchFamily="34" charset="0"/>
                <a:cs typeface="Arial" panose="020B0604020202020204" pitchFamily="34" charset="0"/>
              </a:rPr>
              <a:t>“Jacob is promised the blessings </a:t>
            </a:r>
          </a:p>
          <a:p>
            <a:pPr algn="ctr" fontAlgn="base"/>
            <a:r>
              <a:rPr lang="en-US" sz="3600" b="1" dirty="0">
                <a:solidFill>
                  <a:srgbClr val="3C424E"/>
                </a:solidFill>
                <a:latin typeface="Arial" panose="020B0604020202020204" pitchFamily="34" charset="0"/>
                <a:cs typeface="Arial" panose="020B0604020202020204" pitchFamily="34" charset="0"/>
              </a:rPr>
              <a:t>of Abraham”</a:t>
            </a:r>
            <a:endParaRPr lang="en-US" sz="3600" b="1" dirty="0">
              <a:solidFill>
                <a:srgbClr val="3C424E"/>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E8D12DA-6DD5-42BD-93EF-49A31CEC049B}"/>
              </a:ext>
            </a:extLst>
          </p:cNvPr>
          <p:cNvSpPr/>
          <p:nvPr/>
        </p:nvSpPr>
        <p:spPr>
          <a:xfrm>
            <a:off x="1308311" y="968273"/>
            <a:ext cx="2079415" cy="400110"/>
          </a:xfrm>
          <a:prstGeom prst="rect">
            <a:avLst/>
          </a:prstGeom>
        </p:spPr>
        <p:txBody>
          <a:bodyPr wrap="none">
            <a:spAutoFit/>
          </a:bodyPr>
          <a:lstStyle/>
          <a:p>
            <a:pPr fontAlgn="base"/>
            <a:r>
              <a:rPr lang="en-US" sz="2000" b="1" dirty="0">
                <a:solidFill>
                  <a:schemeClr val="bg1"/>
                </a:solidFill>
                <a:latin typeface="Open Sans"/>
              </a:rPr>
              <a:t>Genesis 28:1-22</a:t>
            </a:r>
            <a:endParaRPr lang="en-US" sz="2000" b="1" dirty="0">
              <a:solidFill>
                <a:schemeClr val="bg1"/>
              </a:solidFill>
              <a:effectLst/>
              <a:latin typeface="Open Sans"/>
            </a:endParaRPr>
          </a:p>
        </p:txBody>
      </p:sp>
    </p:spTree>
    <p:extLst>
      <p:ext uri="{BB962C8B-B14F-4D97-AF65-F5344CB8AC3E}">
        <p14:creationId xmlns:p14="http://schemas.microsoft.com/office/powerpoint/2010/main" val="3242994792"/>
      </p:ext>
    </p:extLst>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4AB0973B-DECC-4C48-ACF8-756244719493}"/>
              </a:ext>
            </a:extLst>
          </p:cNvPr>
          <p:cNvSpPr/>
          <p:nvPr/>
        </p:nvSpPr>
        <p:spPr>
          <a:xfrm>
            <a:off x="5251940" y="3538507"/>
            <a:ext cx="1940811" cy="645243"/>
          </a:xfrm>
          <a:prstGeom prst="snip1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A2B97C7-85C0-42E8-BD18-4BDBEFF66C4B}"/>
              </a:ext>
            </a:extLst>
          </p:cNvPr>
          <p:cNvSpPr/>
          <p:nvPr/>
        </p:nvSpPr>
        <p:spPr>
          <a:xfrm>
            <a:off x="5251940" y="3972446"/>
            <a:ext cx="6096000" cy="175432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pic>
        <p:nvPicPr>
          <p:cNvPr id="1026" name="Picture 2" descr="Panama City Panama Temple">
            <a:extLst>
              <a:ext uri="{FF2B5EF4-FFF2-40B4-BE49-F238E27FC236}">
                <a16:creationId xmlns:a16="http://schemas.microsoft.com/office/drawing/2014/main" id="{A30E9D28-1A1B-43C7-915A-47E0D472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85" y="891003"/>
            <a:ext cx="3809066" cy="50759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EFE70AE-0493-44AE-98CD-E044D910B035}"/>
              </a:ext>
            </a:extLst>
          </p:cNvPr>
          <p:cNvSpPr/>
          <p:nvPr/>
        </p:nvSpPr>
        <p:spPr>
          <a:xfrm>
            <a:off x="5209736" y="3972446"/>
            <a:ext cx="6096000" cy="1754326"/>
          </a:xfrm>
          <a:prstGeom prst="rect">
            <a:avLst/>
          </a:prstGeom>
        </p:spPr>
        <p:txBody>
          <a:bodyPr>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Isaac called Jacob, and blessed him, and charged him, and said unto him, Thou shalt not take a wife of the daughters of Canaan.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Arise, go to Padan-aram, to the house of Bethuel thy mother’s father; and take thee a wife from thence of the daughters of Labanthy mother’s brother.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C6214D2-BD37-4199-9ADD-2D023A7CA1BF}"/>
              </a:ext>
            </a:extLst>
          </p:cNvPr>
          <p:cNvSpPr/>
          <p:nvPr/>
        </p:nvSpPr>
        <p:spPr>
          <a:xfrm>
            <a:off x="5181600" y="1522271"/>
            <a:ext cx="6096000" cy="1200329"/>
          </a:xfrm>
          <a:prstGeom prst="rect">
            <a:avLst/>
          </a:prstGeom>
        </p:spPr>
        <p:txBody>
          <a:bodyPr>
            <a:spAutoFit/>
          </a:bodyPr>
          <a:lstStyle/>
          <a:p>
            <a:pPr algn="ctr"/>
            <a:r>
              <a:rPr lang="en-US" sz="2400" b="1" dirty="0">
                <a:solidFill>
                  <a:schemeClr val="bg1"/>
                </a:solidFill>
                <a:latin typeface="Arial" panose="020B0604020202020204" pitchFamily="34" charset="0"/>
                <a:cs typeface="Arial" panose="020B0604020202020204" pitchFamily="34" charset="0"/>
              </a:rPr>
              <a:t>What are some of the blessings that come to those who choose to be sealed for eternity in the temple?</a:t>
            </a:r>
          </a:p>
        </p:txBody>
      </p:sp>
      <p:sp>
        <p:nvSpPr>
          <p:cNvPr id="6" name="Rectangle 5">
            <a:extLst>
              <a:ext uri="{FF2B5EF4-FFF2-40B4-BE49-F238E27FC236}">
                <a16:creationId xmlns:a16="http://schemas.microsoft.com/office/drawing/2014/main" id="{7A748BF3-906F-46BB-9625-3CF7200A3209}"/>
              </a:ext>
            </a:extLst>
          </p:cNvPr>
          <p:cNvSpPr/>
          <p:nvPr/>
        </p:nvSpPr>
        <p:spPr>
          <a:xfrm>
            <a:off x="5251940" y="3567874"/>
            <a:ext cx="186461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28:1–2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377811"/>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A40E60A1-D5CB-441E-BF27-CCCE0E6B6183}"/>
              </a:ext>
            </a:extLst>
          </p:cNvPr>
          <p:cNvSpPr/>
          <p:nvPr/>
        </p:nvSpPr>
        <p:spPr>
          <a:xfrm>
            <a:off x="1317674" y="862319"/>
            <a:ext cx="1864613" cy="746511"/>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8F4FFF1-9178-4CF1-ACBC-E1733F8F4C22}"/>
              </a:ext>
            </a:extLst>
          </p:cNvPr>
          <p:cNvSpPr/>
          <p:nvPr/>
        </p:nvSpPr>
        <p:spPr>
          <a:xfrm>
            <a:off x="1317674" y="1273855"/>
            <a:ext cx="9303434" cy="1200329"/>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1284B56D-F0DF-403D-AF26-62E368B69B57}"/>
              </a:ext>
            </a:extLst>
          </p:cNvPr>
          <p:cNvSpPr/>
          <p:nvPr/>
        </p:nvSpPr>
        <p:spPr>
          <a:xfrm>
            <a:off x="1317674" y="1273855"/>
            <a:ext cx="9303434"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God Almighty bless thee, and make thee fruitful, and multiply thee, that thou mayest be a multitude of people;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give thee the blessing of Abraham, to thee, and to thy seed with thee; that thou mayest inherit the land wherein thou art a stranger, which God gave unto Abraham.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21B302D-AB5B-4415-B50E-0CA272A86653}"/>
              </a:ext>
            </a:extLst>
          </p:cNvPr>
          <p:cNvSpPr/>
          <p:nvPr/>
        </p:nvSpPr>
        <p:spPr>
          <a:xfrm>
            <a:off x="1317674" y="904523"/>
            <a:ext cx="186461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28:1–2</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6C37E7C-E61E-4FFF-BC13-6521060641DD}"/>
              </a:ext>
            </a:extLst>
          </p:cNvPr>
          <p:cNvSpPr/>
          <p:nvPr/>
        </p:nvSpPr>
        <p:spPr>
          <a:xfrm>
            <a:off x="1317674" y="2711493"/>
            <a:ext cx="6429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Jacob promised if he married in the covenant?</a:t>
            </a:r>
          </a:p>
        </p:txBody>
      </p:sp>
      <p:sp>
        <p:nvSpPr>
          <p:cNvPr id="8" name="Rectangle 7">
            <a:extLst>
              <a:ext uri="{FF2B5EF4-FFF2-40B4-BE49-F238E27FC236}">
                <a16:creationId xmlns:a16="http://schemas.microsoft.com/office/drawing/2014/main" id="{03AB97EC-6D91-442F-B245-0095B366A3D0}"/>
              </a:ext>
            </a:extLst>
          </p:cNvPr>
          <p:cNvSpPr/>
          <p:nvPr/>
        </p:nvSpPr>
        <p:spPr>
          <a:xfrm>
            <a:off x="1317674" y="3318134"/>
            <a:ext cx="93034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Genesis 28:1-4 about what we must do to receive the blessings of Abraham?</a:t>
            </a:r>
          </a:p>
        </p:txBody>
      </p:sp>
      <p:sp>
        <p:nvSpPr>
          <p:cNvPr id="9" name="Rectangle 8">
            <a:extLst>
              <a:ext uri="{FF2B5EF4-FFF2-40B4-BE49-F238E27FC236}">
                <a16:creationId xmlns:a16="http://schemas.microsoft.com/office/drawing/2014/main" id="{3F45A716-0D27-499A-9618-44DA11814335}"/>
              </a:ext>
            </a:extLst>
          </p:cNvPr>
          <p:cNvSpPr/>
          <p:nvPr/>
        </p:nvSpPr>
        <p:spPr>
          <a:xfrm>
            <a:off x="1317674" y="3964465"/>
            <a:ext cx="9401908" cy="707886"/>
          </a:xfrm>
          <a:prstGeom prst="rect">
            <a:avLst/>
          </a:prstGeom>
        </p:spPr>
        <p:txBody>
          <a:bodyPr wrap="square">
            <a:spAutoFit/>
          </a:bodyPr>
          <a:lstStyle/>
          <a:p>
            <a:pPr algn="ctr"/>
            <a:r>
              <a:rPr lang="en-US" sz="20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marry in the covenant and remain faithful, then we will receive the blessings of Abraham. </a:t>
            </a:r>
          </a:p>
        </p:txBody>
      </p:sp>
      <p:sp>
        <p:nvSpPr>
          <p:cNvPr id="10" name="Rectangle 9">
            <a:extLst>
              <a:ext uri="{FF2B5EF4-FFF2-40B4-BE49-F238E27FC236}">
                <a16:creationId xmlns:a16="http://schemas.microsoft.com/office/drawing/2014/main" id="{428673AB-F413-4D11-BE6E-666FA5D2B64F}"/>
              </a:ext>
            </a:extLst>
          </p:cNvPr>
          <p:cNvSpPr/>
          <p:nvPr/>
        </p:nvSpPr>
        <p:spPr>
          <a:xfrm>
            <a:off x="1317674" y="4808415"/>
            <a:ext cx="6382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receive the blessings of Abraham?</a:t>
            </a:r>
          </a:p>
        </p:txBody>
      </p:sp>
    </p:spTree>
    <p:extLst>
      <p:ext uri="{BB962C8B-B14F-4D97-AF65-F5344CB8AC3E}">
        <p14:creationId xmlns:p14="http://schemas.microsoft.com/office/powerpoint/2010/main" val="947581159"/>
      </p:ext>
    </p:extLst>
  </p:cSld>
  <p:clrMapOvr>
    <a:masterClrMapping/>
  </p:clrMapOvr>
  <mc:AlternateContent xmlns:mc="http://schemas.openxmlformats.org/markup-compatibility/2006">
    <mc:Choice xmlns:p14="http://schemas.microsoft.com/office/powerpoint/2010/main" Requires="p14">
      <p:transition spd="slow" p14:dur="1600">
        <p14:prism dir="d"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9">
                                            <p:txEl>
                                              <p:pRg st="0" end="0"/>
                                            </p:txEl>
                                          </p:spTgt>
                                        </p:tgtEl>
                                        <p:attrNameLst>
                                          <p:attrName>style.visibility</p:attrName>
                                        </p:attrNameLst>
                                      </p:cBhvr>
                                      <p:to>
                                        <p:strVal val="visible"/>
                                      </p:to>
                                    </p:set>
                                    <p:set>
                                      <p:cBhvr>
                                        <p:cTn id="21" dur="114" fill="hold">
                                          <p:stCondLst>
                                            <p:cond delay="0"/>
                                          </p:stCondLst>
                                        </p:cTn>
                                        <p:tgtEl>
                                          <p:spTgt spid="9">
                                            <p:txEl>
                                              <p:pRg st="0" end="0"/>
                                            </p:txEl>
                                          </p:spTgt>
                                        </p:tgtEl>
                                        <p:attrNameLst>
                                          <p:attrName>style.rotation</p:attrName>
                                        </p:attrNameLst>
                                      </p:cBhvr>
                                      <p:to>
                                        <p:strVal val="-45.0"/>
                                      </p:to>
                                    </p:set>
                                    <p:anim calcmode="lin" valueType="num">
                                      <p:cBhvr>
                                        <p:cTn id="22" dur="114" fill="hold">
                                          <p:stCondLst>
                                            <p:cond delay="114"/>
                                          </p:stCondLst>
                                        </p:cTn>
                                        <p:tgtEl>
                                          <p:spTgt spid="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114" fill="hold">
                                          <p:stCondLst>
                                            <p:cond delay="0"/>
                                          </p:stCondLst>
                                        </p:cTn>
                                        <p:tgtEl>
                                          <p:spTgt spid="9">
                                            <p:txEl>
                                              <p:pRg st="0" end="0"/>
                                            </p:txEl>
                                          </p:spTgt>
                                        </p:tgtEl>
                                        <p:attrNameLst>
                                          <p:attrName>ppt_y</p:attrName>
                                        </p:attrNameLst>
                                      </p:cBhvr>
                                      <p:tavLst>
                                        <p:tav tm="0">
                                          <p:val>
                                            <p:strVal val="#ppt_y-1"/>
                                          </p:val>
                                        </p:tav>
                                        <p:tav tm="100000">
                                          <p:val>
                                            <p:strVal val="#ppt_y-(0.354*#ppt_w-0.172*#ppt_h)"/>
                                          </p:val>
                                        </p:tav>
                                      </p:tavLst>
                                    </p:anim>
                                    <p:anim calcmode="lin" valueType="num">
                                      <p:cBhvr>
                                        <p:cTn id="24" dur="39" decel="50000" autoRev="1" fill="hold">
                                          <p:stCondLst>
                                            <p:cond delay="114"/>
                                          </p:stCondLst>
                                        </p:cTn>
                                        <p:tgtEl>
                                          <p:spTgt spid="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34" fill="hold">
                                          <p:stCondLst>
                                            <p:cond delay="216"/>
                                          </p:stCondLst>
                                        </p:cTn>
                                        <p:tgtEl>
                                          <p:spTgt spid="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9D0B51-0925-4D1F-B6C9-381E7D23750C}"/>
              </a:ext>
            </a:extLst>
          </p:cNvPr>
          <p:cNvSpPr/>
          <p:nvPr/>
        </p:nvSpPr>
        <p:spPr>
          <a:xfrm>
            <a:off x="4350404" y="5282290"/>
            <a:ext cx="6096000" cy="923330"/>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do you think Jacob might have learned from the image of a ladder extending from the earth to the Lord’s presence?</a:t>
            </a:r>
          </a:p>
        </p:txBody>
      </p:sp>
      <p:sp>
        <p:nvSpPr>
          <p:cNvPr id="6" name="Rectangle: Single Corner Snipped 5">
            <a:extLst>
              <a:ext uri="{FF2B5EF4-FFF2-40B4-BE49-F238E27FC236}">
                <a16:creationId xmlns:a16="http://schemas.microsoft.com/office/drawing/2014/main" id="{4E755400-28DA-488C-B3B6-231750BCD755}"/>
              </a:ext>
            </a:extLst>
          </p:cNvPr>
          <p:cNvSpPr/>
          <p:nvPr/>
        </p:nvSpPr>
        <p:spPr>
          <a:xfrm>
            <a:off x="845909" y="730599"/>
            <a:ext cx="2232060" cy="859662"/>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B02416C-603A-416A-B43B-45270ABBE2D0}"/>
              </a:ext>
            </a:extLst>
          </p:cNvPr>
          <p:cNvSpPr/>
          <p:nvPr/>
        </p:nvSpPr>
        <p:spPr>
          <a:xfrm>
            <a:off x="848140" y="1114045"/>
            <a:ext cx="9912626" cy="1923605"/>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D0F8B716-F7F6-4359-BE71-7093956D8428}"/>
              </a:ext>
            </a:extLst>
          </p:cNvPr>
          <p:cNvSpPr/>
          <p:nvPr/>
        </p:nvSpPr>
        <p:spPr>
          <a:xfrm>
            <a:off x="914400" y="1152939"/>
            <a:ext cx="9766852" cy="192360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 And Jacob went out from Beer-</a:t>
            </a:r>
            <a:r>
              <a:rPr lang="en-US" sz="1700" dirty="0" err="1">
                <a:solidFill>
                  <a:schemeClr val="bg1"/>
                </a:solidFill>
                <a:latin typeface="Arial" panose="020B0604020202020204" pitchFamily="34" charset="0"/>
                <a:cs typeface="Arial" panose="020B0604020202020204" pitchFamily="34" charset="0"/>
              </a:rPr>
              <a:t>sheba</a:t>
            </a:r>
            <a:r>
              <a:rPr lang="en-US" sz="1700" dirty="0">
                <a:solidFill>
                  <a:schemeClr val="bg1"/>
                </a:solidFill>
                <a:latin typeface="Arial" panose="020B0604020202020204" pitchFamily="34" charset="0"/>
                <a:cs typeface="Arial" panose="020B0604020202020204" pitchFamily="34" charset="0"/>
              </a:rPr>
              <a:t>, and went toward Haran.</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And he lighted upon a certain place, and tarried there all night, because the sun was set; and he took of the stones of that place, and put them for his pillows, and lay down in that place to sleep.</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he dreamed, and behold a ladder set up on the earth, and the top of it reached to heaven: and behold the angels of God ascending and descending on it.</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And, behold,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stood above it, and said, I am the </a:t>
            </a:r>
            <a:r>
              <a:rPr lang="en-US" sz="1700" cap="small" dirty="0">
                <a:solidFill>
                  <a:schemeClr val="bg1"/>
                </a:solidFill>
                <a:latin typeface="Arial" panose="020B0604020202020204" pitchFamily="34" charset="0"/>
                <a:cs typeface="Arial" panose="020B0604020202020204" pitchFamily="34" charset="0"/>
              </a:rPr>
              <a:t>Lord </a:t>
            </a:r>
            <a:r>
              <a:rPr lang="en-US" sz="1700" dirty="0">
                <a:solidFill>
                  <a:schemeClr val="bg1"/>
                </a:solidFill>
                <a:latin typeface="Arial" panose="020B0604020202020204" pitchFamily="34" charset="0"/>
                <a:cs typeface="Arial" panose="020B0604020202020204" pitchFamily="34" charset="0"/>
              </a:rPr>
              <a:t>God of Abraham thy father, and the God of Isaac: the land where on thou liest, to thee will I give it, and to thy seed;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36581F-C0B8-4616-92D0-4B4973B61DCB}"/>
              </a:ext>
            </a:extLst>
          </p:cNvPr>
          <p:cNvSpPr/>
          <p:nvPr/>
        </p:nvSpPr>
        <p:spPr>
          <a:xfrm>
            <a:off x="914400" y="74471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28:10-13</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883FC83-04F9-426D-BC25-055F50363305}"/>
              </a:ext>
            </a:extLst>
          </p:cNvPr>
          <p:cNvSpPr/>
          <p:nvPr/>
        </p:nvSpPr>
        <p:spPr>
          <a:xfrm>
            <a:off x="4378602" y="4700737"/>
            <a:ext cx="39036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see in his dream?</a:t>
            </a:r>
          </a:p>
        </p:txBody>
      </p:sp>
      <p:sp>
        <p:nvSpPr>
          <p:cNvPr id="8" name="Rectangle: Single Corner Snipped 7">
            <a:extLst>
              <a:ext uri="{FF2B5EF4-FFF2-40B4-BE49-F238E27FC236}">
                <a16:creationId xmlns:a16="http://schemas.microsoft.com/office/drawing/2014/main" id="{2ECCC7ED-A0F6-4C2D-89F3-0B87583CE995}"/>
              </a:ext>
            </a:extLst>
          </p:cNvPr>
          <p:cNvSpPr/>
          <p:nvPr/>
        </p:nvSpPr>
        <p:spPr>
          <a:xfrm>
            <a:off x="4323900" y="802964"/>
            <a:ext cx="2232060" cy="859662"/>
          </a:xfrm>
          <a:prstGeom prst="snip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CC144FB-E996-4256-A833-AA4C493F2C44}"/>
              </a:ext>
            </a:extLst>
          </p:cNvPr>
          <p:cNvSpPr/>
          <p:nvPr/>
        </p:nvSpPr>
        <p:spPr>
          <a:xfrm>
            <a:off x="4301006" y="1221886"/>
            <a:ext cx="6718177" cy="3122378"/>
          </a:xfrm>
          <a:prstGeom prst="roundRect">
            <a:avLst/>
          </a:prstGeom>
          <a:solidFill>
            <a:srgbClr val="6F7C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D500AB-17D4-458A-879A-65C6FE71FD44}"/>
              </a:ext>
            </a:extLst>
          </p:cNvPr>
          <p:cNvSpPr/>
          <p:nvPr/>
        </p:nvSpPr>
        <p:spPr>
          <a:xfrm>
            <a:off x="4350404" y="1374220"/>
            <a:ext cx="6619380" cy="297004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 And Jacob went out from Beer-</a:t>
            </a:r>
            <a:r>
              <a:rPr lang="en-US" sz="1700" dirty="0" err="1">
                <a:solidFill>
                  <a:schemeClr val="bg1"/>
                </a:solidFill>
                <a:latin typeface="Arial" panose="020B0604020202020204" pitchFamily="34" charset="0"/>
                <a:cs typeface="Arial" panose="020B0604020202020204" pitchFamily="34" charset="0"/>
              </a:rPr>
              <a:t>sheba</a:t>
            </a:r>
            <a:r>
              <a:rPr lang="en-US" sz="1700" dirty="0">
                <a:solidFill>
                  <a:schemeClr val="bg1"/>
                </a:solidFill>
                <a:latin typeface="Arial" panose="020B0604020202020204" pitchFamily="34" charset="0"/>
                <a:cs typeface="Arial" panose="020B0604020202020204" pitchFamily="34" charset="0"/>
              </a:rPr>
              <a:t>, and went toward Haran.</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And he lighted upon a certain place, and tarried there all night, because the sun was set; and he took of the stones of that place, and put them for his pillows, and lay down in that place to sleep.</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he dreamed, and behold a ladder set up on the earth, and the top of it reached to heaven: and behold the angels of God ascending and descending on it.</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And, behold,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stood above it, and said, I am the </a:t>
            </a:r>
            <a:r>
              <a:rPr lang="en-US" sz="1700" cap="small" dirty="0">
                <a:solidFill>
                  <a:schemeClr val="bg1"/>
                </a:solidFill>
                <a:latin typeface="Arial" panose="020B0604020202020204" pitchFamily="34" charset="0"/>
                <a:cs typeface="Arial" panose="020B0604020202020204" pitchFamily="34" charset="0"/>
              </a:rPr>
              <a:t>Lord </a:t>
            </a:r>
            <a:r>
              <a:rPr lang="en-US" sz="1700" dirty="0">
                <a:solidFill>
                  <a:schemeClr val="bg1"/>
                </a:solidFill>
                <a:latin typeface="Arial" panose="020B0604020202020204" pitchFamily="34" charset="0"/>
                <a:cs typeface="Arial" panose="020B0604020202020204" pitchFamily="34" charset="0"/>
              </a:rPr>
              <a:t>God of Abraham thy father, and the God of Isaac: the land where on thou liest, to thee will I give it, and to thy seed;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AAC253E-C5BB-435F-AC29-1158CA422224}"/>
              </a:ext>
            </a:extLst>
          </p:cNvPr>
          <p:cNvSpPr/>
          <p:nvPr/>
        </p:nvSpPr>
        <p:spPr>
          <a:xfrm>
            <a:off x="4378602" y="871366"/>
            <a:ext cx="2232060"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Genesis 28:10-13</a:t>
            </a:r>
            <a:endParaRPr lang="en-US" b="1" dirty="0">
              <a:solidFill>
                <a:schemeClr val="bg1"/>
              </a:solidFill>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8F68659-7352-4597-8CF9-3059C3AD4289}"/>
              </a:ext>
            </a:extLst>
          </p:cNvPr>
          <p:cNvPicPr>
            <a:picLocks noChangeAspect="1"/>
          </p:cNvPicPr>
          <p:nvPr/>
        </p:nvPicPr>
        <p:blipFill rotWithShape="1">
          <a:blip r:embed="rId2"/>
          <a:srcRect l="31226" t="10635" r="50000" b="7520"/>
          <a:stretch/>
        </p:blipFill>
        <p:spPr>
          <a:xfrm>
            <a:off x="863148" y="744713"/>
            <a:ext cx="2288934" cy="5610240"/>
          </a:xfrm>
          <a:prstGeom prst="rect">
            <a:avLst/>
          </a:prstGeom>
        </p:spPr>
      </p:pic>
    </p:spTree>
    <p:extLst>
      <p:ext uri="{BB962C8B-B14F-4D97-AF65-F5344CB8AC3E}">
        <p14:creationId xmlns:p14="http://schemas.microsoft.com/office/powerpoint/2010/main" val="4010849346"/>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25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5" grpId="0" animBg="1"/>
      <p:bldP spid="2" grpId="0"/>
      <p:bldP spid="4" grpId="0"/>
      <p:bldP spid="7" grpId="0"/>
      <p:bldP spid="8" grpId="0" animBg="1"/>
      <p:bldP spid="9" grpId="0" animBg="1"/>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82D9300-4E22-44DB-B87C-44EC99AFD7CD}"/>
              </a:ext>
            </a:extLst>
          </p:cNvPr>
          <p:cNvSpPr/>
          <p:nvPr/>
        </p:nvSpPr>
        <p:spPr>
          <a:xfrm>
            <a:off x="1873770" y="896270"/>
            <a:ext cx="8184629" cy="3046988"/>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1C9C2E6C-97DF-4889-860E-6B43432D2651}"/>
              </a:ext>
            </a:extLst>
          </p:cNvPr>
          <p:cNvSpPr/>
          <p:nvPr/>
        </p:nvSpPr>
        <p:spPr>
          <a:xfrm>
            <a:off x="3647605" y="896270"/>
            <a:ext cx="6410794" cy="3046988"/>
          </a:xfrm>
          <a:prstGeom prst="rect">
            <a:avLst/>
          </a:prstGeom>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“Jacob realized that the covenants he made with the Lord there were the rungs on the ladder that he himself would have to climb in order to obtain the promised blessings—blessings that would entitle him to enter heaven and associate with the Lord” (Marion G. Romney, “Temples—The Gates to Heaven,” </a:t>
            </a:r>
            <a:r>
              <a:rPr lang="en-US" sz="2400" i="1" dirty="0">
                <a:solidFill>
                  <a:schemeClr val="bg1"/>
                </a:solidFill>
                <a:latin typeface="Arial" panose="020B0604020202020204" pitchFamily="34" charset="0"/>
                <a:cs typeface="Arial" panose="020B0604020202020204" pitchFamily="34" charset="0"/>
              </a:rPr>
              <a:t>Ensign,</a:t>
            </a:r>
            <a:r>
              <a:rPr lang="en-US" sz="2400" dirty="0">
                <a:solidFill>
                  <a:schemeClr val="bg1"/>
                </a:solidFill>
                <a:latin typeface="Arial" panose="020B0604020202020204" pitchFamily="34" charset="0"/>
                <a:cs typeface="Arial" panose="020B0604020202020204" pitchFamily="34" charset="0"/>
              </a:rPr>
              <a:t> Mar. 1971, 16).</a:t>
            </a:r>
          </a:p>
        </p:txBody>
      </p:sp>
      <p:pic>
        <p:nvPicPr>
          <p:cNvPr id="2050" name="Picture 2" descr="Marion G. Romney">
            <a:extLst>
              <a:ext uri="{FF2B5EF4-FFF2-40B4-BE49-F238E27FC236}">
                <a16:creationId xmlns:a16="http://schemas.microsoft.com/office/drawing/2014/main" id="{4A5CB33C-2017-4076-B91A-56CE319A0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048008"/>
            <a:ext cx="1514004" cy="2013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4816BA-7652-4A96-9E5A-07E43E80AB7C}"/>
              </a:ext>
            </a:extLst>
          </p:cNvPr>
          <p:cNvSpPr/>
          <p:nvPr/>
        </p:nvSpPr>
        <p:spPr>
          <a:xfrm>
            <a:off x="2096154" y="3271613"/>
            <a:ext cx="158889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Marion G. Romney </a:t>
            </a:r>
          </a:p>
        </p:txBody>
      </p:sp>
      <p:sp>
        <p:nvSpPr>
          <p:cNvPr id="6" name="Rectangle 5">
            <a:extLst>
              <a:ext uri="{FF2B5EF4-FFF2-40B4-BE49-F238E27FC236}">
                <a16:creationId xmlns:a16="http://schemas.microsoft.com/office/drawing/2014/main" id="{8E264E78-B0D3-4AD1-B6FF-C3A3F72EAB52}"/>
              </a:ext>
            </a:extLst>
          </p:cNvPr>
          <p:cNvSpPr/>
          <p:nvPr/>
        </p:nvSpPr>
        <p:spPr>
          <a:xfrm>
            <a:off x="1873770" y="4328980"/>
            <a:ext cx="87992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receive the saving ordinances of the gospel and keep their associated covenants?</a:t>
            </a:r>
          </a:p>
        </p:txBody>
      </p:sp>
      <p:sp>
        <p:nvSpPr>
          <p:cNvPr id="7" name="Rectangle 6">
            <a:extLst>
              <a:ext uri="{FF2B5EF4-FFF2-40B4-BE49-F238E27FC236}">
                <a16:creationId xmlns:a16="http://schemas.microsoft.com/office/drawing/2014/main" id="{2C6C9934-2348-473C-ABE7-3685DD0ABFE5}"/>
              </a:ext>
            </a:extLst>
          </p:cNvPr>
          <p:cNvSpPr/>
          <p:nvPr/>
        </p:nvSpPr>
        <p:spPr>
          <a:xfrm>
            <a:off x="1873770" y="5185291"/>
            <a:ext cx="8799226" cy="646331"/>
          </a:xfrm>
          <a:prstGeom prst="rect">
            <a:avLst/>
          </a:prstGeom>
        </p:spPr>
        <p:txBody>
          <a:bodyPr wrap="square">
            <a:spAutoFit/>
          </a:bodyPr>
          <a:lstStyle/>
          <a:p>
            <a:pPr algn="just"/>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must receive the saving ordinances of the gospel and keep their associated covenants in order to return to the presence of the Lord.</a:t>
            </a:r>
          </a:p>
        </p:txBody>
      </p:sp>
    </p:spTree>
    <p:extLst>
      <p:ext uri="{BB962C8B-B14F-4D97-AF65-F5344CB8AC3E}">
        <p14:creationId xmlns:p14="http://schemas.microsoft.com/office/powerpoint/2010/main" val="405150380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9BF6CFAA-B58F-461C-BCE2-3928D2C8A58E}"/>
              </a:ext>
            </a:extLst>
          </p:cNvPr>
          <p:cNvSpPr/>
          <p:nvPr/>
        </p:nvSpPr>
        <p:spPr>
          <a:xfrm>
            <a:off x="1004340" y="738637"/>
            <a:ext cx="2248526" cy="1300026"/>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CD5EC10-F7BA-4121-BAD0-B3E4C547D401}"/>
              </a:ext>
            </a:extLst>
          </p:cNvPr>
          <p:cNvSpPr/>
          <p:nvPr/>
        </p:nvSpPr>
        <p:spPr>
          <a:xfrm>
            <a:off x="1004340" y="1167929"/>
            <a:ext cx="9773586" cy="2585323"/>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4E4B1492-0BE6-47C4-AD79-9ADB0694DFBF}"/>
              </a:ext>
            </a:extLst>
          </p:cNvPr>
          <p:cNvSpPr/>
          <p:nvPr/>
        </p:nvSpPr>
        <p:spPr>
          <a:xfrm>
            <a:off x="1114267" y="1152939"/>
            <a:ext cx="957371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behold,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stood above it, and said, I am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God of Abraham thy father, and the God of Isaac: the land where on thou liest, to thee will I give it, and to thy seed;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thy seed shall be as the dust of the earth, and thou shalt spread abroad to the west, and to the east, and to the north, and to the south: and in thee and in thy seed shall all the families of the earth be blessed.</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behold, I am with thee, and will keep thee in all places whither thou goest, and will bring thee again into this land; for I will not leave thee, until I have done that which I have spoken to thee of.</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D782827-033D-483C-B699-100EC017146C}"/>
              </a:ext>
            </a:extLst>
          </p:cNvPr>
          <p:cNvSpPr/>
          <p:nvPr/>
        </p:nvSpPr>
        <p:spPr>
          <a:xfrm>
            <a:off x="1154241" y="783607"/>
            <a:ext cx="2232060"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Genesis 28:13-15</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34C70C-EEB4-4252-8D69-39E556B024E9}"/>
              </a:ext>
            </a:extLst>
          </p:cNvPr>
          <p:cNvSpPr/>
          <p:nvPr/>
        </p:nvSpPr>
        <p:spPr>
          <a:xfrm>
            <a:off x="1114266" y="3990254"/>
            <a:ext cx="89741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 Lord’s promise, “I am with thee,” in verse 15 have helped him?</a:t>
            </a:r>
          </a:p>
        </p:txBody>
      </p:sp>
    </p:spTree>
    <p:extLst>
      <p:ext uri="{BB962C8B-B14F-4D97-AF65-F5344CB8AC3E}">
        <p14:creationId xmlns:p14="http://schemas.microsoft.com/office/powerpoint/2010/main" val="219880030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1065EBD2-C053-41FE-A0AE-4AF4241B0F99}"/>
              </a:ext>
            </a:extLst>
          </p:cNvPr>
          <p:cNvSpPr/>
          <p:nvPr/>
        </p:nvSpPr>
        <p:spPr>
          <a:xfrm>
            <a:off x="874427" y="734712"/>
            <a:ext cx="2663252" cy="1154048"/>
          </a:xfrm>
          <a:prstGeom prst="snip1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458E726-610E-4EDD-9D31-73B4ABC83FE8}"/>
              </a:ext>
            </a:extLst>
          </p:cNvPr>
          <p:cNvSpPr/>
          <p:nvPr/>
        </p:nvSpPr>
        <p:spPr>
          <a:xfrm>
            <a:off x="869428" y="1120677"/>
            <a:ext cx="9968458" cy="2862322"/>
          </a:xfrm>
          <a:prstGeom prst="round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Ink Free" panose="03080402000500000000" pitchFamily="66" charset="0"/>
                <a:ea typeface="MS PMincho" panose="02020600040205080304" pitchFamily="18" charset="-128"/>
                <a:cs typeface="Microsoft Tai Le" panose="020B0502040204020203" pitchFamily="34" charset="0"/>
              </a:rPr>
              <a:t>LESSON 34</a:t>
            </a:r>
          </a:p>
        </p:txBody>
      </p:sp>
      <p:sp>
        <p:nvSpPr>
          <p:cNvPr id="2" name="Rectangle 1">
            <a:extLst>
              <a:ext uri="{FF2B5EF4-FFF2-40B4-BE49-F238E27FC236}">
                <a16:creationId xmlns:a16="http://schemas.microsoft.com/office/drawing/2014/main" id="{1F38C5E6-666A-48BD-9BA0-D8E86C24274E}"/>
              </a:ext>
            </a:extLst>
          </p:cNvPr>
          <p:cNvSpPr/>
          <p:nvPr/>
        </p:nvSpPr>
        <p:spPr>
          <a:xfrm>
            <a:off x="1024327" y="1120676"/>
            <a:ext cx="9648669"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And Jacob awaked out of his sleep, and he said, Surely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is in this place; and I knew it not.</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he was afraid, and said, How dreadful is this place! this is none other but the house of God, and this is the gate of heaven.</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Jacob rose up early in the morning, and took the stone that he had put for his pillows, and set it up for a pillar, and poured oil upon the top of 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called the name of that place Beth-el: but the name of that city was called Luz at the first.</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this stone, which I have set for a pillar, shall be God’s house: and of all that thou shalt give me I will surely give the tenth unto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8DB93E7-5E28-41B9-8ABA-182E9AE7F045}"/>
              </a:ext>
            </a:extLst>
          </p:cNvPr>
          <p:cNvSpPr/>
          <p:nvPr/>
        </p:nvSpPr>
        <p:spPr>
          <a:xfrm>
            <a:off x="1024327" y="779683"/>
            <a:ext cx="2498362" cy="369332"/>
          </a:xfrm>
          <a:prstGeom prst="rect">
            <a:avLst/>
          </a:prstGeom>
        </p:spPr>
        <p:txBody>
          <a:bodyPr wrap="square">
            <a:spAutoFit/>
          </a:bodyPr>
          <a:lstStyle/>
          <a:p>
            <a:pPr fontAlgn="base"/>
            <a:r>
              <a:rPr lang="en-US" b="1" dirty="0">
                <a:solidFill>
                  <a:schemeClr val="bg1"/>
                </a:solidFill>
                <a:latin typeface="Arial" panose="020B0604020202020204" pitchFamily="34" charset="0"/>
                <a:cs typeface="Arial" panose="020B0604020202020204" pitchFamily="34" charset="0"/>
              </a:rPr>
              <a:t>Genesis 28:16-19, 22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B841B81-B7EC-457D-8F97-2D9C06AD55E1}"/>
              </a:ext>
            </a:extLst>
          </p:cNvPr>
          <p:cNvSpPr/>
          <p:nvPr/>
        </p:nvSpPr>
        <p:spPr>
          <a:xfrm>
            <a:off x="1024327" y="4139325"/>
            <a:ext cx="62376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Jacob call the place where he had his dream?</a:t>
            </a:r>
          </a:p>
        </p:txBody>
      </p:sp>
      <p:sp>
        <p:nvSpPr>
          <p:cNvPr id="7" name="Rectangle 6">
            <a:extLst>
              <a:ext uri="{FF2B5EF4-FFF2-40B4-BE49-F238E27FC236}">
                <a16:creationId xmlns:a16="http://schemas.microsoft.com/office/drawing/2014/main" id="{15A09A8A-8EEC-4F53-A25E-7B4383E0A0F9}"/>
              </a:ext>
            </a:extLst>
          </p:cNvPr>
          <p:cNvSpPr/>
          <p:nvPr/>
        </p:nvSpPr>
        <p:spPr>
          <a:xfrm>
            <a:off x="1024327" y="4707575"/>
            <a:ext cx="63658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places serve as “the gate of heaven” for us today?</a:t>
            </a:r>
          </a:p>
        </p:txBody>
      </p:sp>
      <p:sp>
        <p:nvSpPr>
          <p:cNvPr id="8" name="Rectangle 7">
            <a:extLst>
              <a:ext uri="{FF2B5EF4-FFF2-40B4-BE49-F238E27FC236}">
                <a16:creationId xmlns:a16="http://schemas.microsoft.com/office/drawing/2014/main" id="{32F738CC-F946-4D43-9563-DDB2874D7856}"/>
              </a:ext>
            </a:extLst>
          </p:cNvPr>
          <p:cNvSpPr/>
          <p:nvPr/>
        </p:nvSpPr>
        <p:spPr>
          <a:xfrm>
            <a:off x="2977198" y="5367992"/>
            <a:ext cx="6237604" cy="369332"/>
          </a:xfrm>
          <a:prstGeom prst="rect">
            <a:avLst/>
          </a:prstGeom>
        </p:spPr>
        <p:txBody>
          <a:bodyPr wrap="square">
            <a:spAutoFit/>
          </a:bodyPr>
          <a:lstStyle/>
          <a:p>
            <a:pPr algn="ct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temple is the house of God and the gate to eternal life.</a:t>
            </a:r>
          </a:p>
        </p:txBody>
      </p:sp>
    </p:spTree>
    <p:extLst>
      <p:ext uri="{BB962C8B-B14F-4D97-AF65-F5344CB8AC3E}">
        <p14:creationId xmlns:p14="http://schemas.microsoft.com/office/powerpoint/2010/main" val="2837112384"/>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8">
                                            <p:txEl>
                                              <p:pRg st="0" end="0"/>
                                            </p:txEl>
                                          </p:spTgt>
                                        </p:tgtEl>
                                        <p:attrNameLst>
                                          <p:attrName>style.visibility</p:attrName>
                                        </p:attrNameLst>
                                      </p:cBhvr>
                                      <p:to>
                                        <p:strVal val="visible"/>
                                      </p:to>
                                    </p:set>
                                    <p:anim by="(-#ppt_w*2)" calcmode="lin" valueType="num">
                                      <p:cBhvr rctx="PPT">
                                        <p:cTn id="20" dur="250" autoRev="1" fill="hold">
                                          <p:stCondLst>
                                            <p:cond delay="0"/>
                                          </p:stCondLst>
                                        </p:cTn>
                                        <p:tgtEl>
                                          <p:spTgt spid="8">
                                            <p:txEl>
                                              <p:pRg st="0" end="0"/>
                                            </p:txEl>
                                          </p:spTgt>
                                        </p:tgtEl>
                                        <p:attrNameLst>
                                          <p:attrName>ppt_w</p:attrName>
                                        </p:attrNameLst>
                                      </p:cBhvr>
                                    </p:anim>
                                    <p:anim by="(#ppt_w*0.50)" calcmode="lin" valueType="num">
                                      <p:cBhvr>
                                        <p:cTn id="21" dur="250" decel="50000" autoRev="1" fill="hold">
                                          <p:stCondLst>
                                            <p:cond delay="0"/>
                                          </p:stCondLst>
                                        </p:cTn>
                                        <p:tgtEl>
                                          <p:spTgt spid="8">
                                            <p:txEl>
                                              <p:pRg st="0" end="0"/>
                                            </p:txEl>
                                          </p:spTgt>
                                        </p:tgtEl>
                                        <p:attrNameLst>
                                          <p:attrName>ppt_x</p:attrName>
                                        </p:attrNameLst>
                                      </p:cBhvr>
                                    </p:anim>
                                    <p:anim from="(-#ppt_h/2)" to="(#ppt_y)" calcmode="lin" valueType="num">
                                      <p:cBhvr>
                                        <p:cTn id="22" dur="500" fill="hold">
                                          <p:stCondLst>
                                            <p:cond delay="0"/>
                                          </p:stCondLst>
                                        </p:cTn>
                                        <p:tgtEl>
                                          <p:spTgt spid="8">
                                            <p:txEl>
                                              <p:pRg st="0" end="0"/>
                                            </p:txEl>
                                          </p:spTgt>
                                        </p:tgtEl>
                                        <p:attrNameLst>
                                          <p:attrName>ppt_y</p:attrName>
                                        </p:attrNameLst>
                                      </p:cBhvr>
                                    </p:anim>
                                    <p:animRot by="21600000">
                                      <p:cBhvr>
                                        <p:cTn id="23" dur="5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498</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NSimSun</vt:lpstr>
      <vt:lpstr>Arial</vt:lpstr>
      <vt:lpstr>Calibri</vt:lpstr>
      <vt:lpstr>Cambria</vt:lpstr>
      <vt:lpstr>Ink Free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3946</cp:revision>
  <dcterms:created xsi:type="dcterms:W3CDTF">2018-08-29T04:26:39Z</dcterms:created>
  <dcterms:modified xsi:type="dcterms:W3CDTF">2019-02-28T16:44:37Z</dcterms:modified>
</cp:coreProperties>
</file>