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68" r:id="rId1"/>
  </p:sldMasterIdLst>
  <p:notesMasterIdLst>
    <p:notesMasterId r:id="rId16"/>
  </p:notesMasterIdLst>
  <p:sldIdLst>
    <p:sldId id="296" r:id="rId2"/>
    <p:sldId id="379" r:id="rId3"/>
    <p:sldId id="378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59"/>
    <a:srgbClr val="FF6600"/>
    <a:srgbClr val="6F7CBF"/>
    <a:srgbClr val="FFD757"/>
    <a:srgbClr val="0BA2C5"/>
    <a:srgbClr val="B9DF63"/>
    <a:srgbClr val="801A12"/>
    <a:srgbClr val="D88028"/>
    <a:srgbClr val="D6E51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9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8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9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9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90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741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1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teinteresasaber.com/2012/06/juan-de-jerusalen-el-templario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6000"/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8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  <p:sldLayoutId id="2147485780" r:id="rId12"/>
    <p:sldLayoutId id="2147485781" r:id="rId13"/>
    <p:sldLayoutId id="2147485782" r:id="rId14"/>
    <p:sldLayoutId id="2147485783" r:id="rId15"/>
    <p:sldLayoutId id="2147485784" r:id="rId16"/>
    <p:sldLayoutId id="2147485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61AD48-C1FF-4315-91C1-654541E58BDD}"/>
              </a:ext>
            </a:extLst>
          </p:cNvPr>
          <p:cNvSpPr txBox="1"/>
          <p:nvPr/>
        </p:nvSpPr>
        <p:spPr>
          <a:xfrm>
            <a:off x="7328454" y="2914759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SEMINARY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1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Old Testament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977E8B-EE35-4669-A534-889438F4E3D3}"/>
              </a:ext>
            </a:extLst>
          </p:cNvPr>
          <p:cNvSpPr/>
          <p:nvPr/>
        </p:nvSpPr>
        <p:spPr>
          <a:xfrm>
            <a:off x="1126436" y="777697"/>
            <a:ext cx="2737300" cy="12233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578AB-280F-4A8A-A9E9-2B5A59A466D6}"/>
              </a:ext>
            </a:extLst>
          </p:cNvPr>
          <p:cNvSpPr/>
          <p:nvPr/>
        </p:nvSpPr>
        <p:spPr>
          <a:xfrm>
            <a:off x="1126436" y="1152938"/>
            <a:ext cx="9506291" cy="411933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FF65F8-8241-42B7-86A7-AE6190665CE0}"/>
              </a:ext>
            </a:extLst>
          </p:cNvPr>
          <p:cNvSpPr/>
          <p:nvPr/>
        </p:nvSpPr>
        <p:spPr>
          <a:xfrm>
            <a:off x="1280978" y="817453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26:2-5, 12–14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5FDDB-543D-4068-AA77-A43A3E973B81}"/>
              </a:ext>
            </a:extLst>
          </p:cNvPr>
          <p:cNvSpPr/>
          <p:nvPr/>
        </p:nvSpPr>
        <p:spPr>
          <a:xfrm>
            <a:off x="1280978" y="5473797"/>
            <a:ext cx="8578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blessings could Esau have inherited if he had retained his birthright?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B7B60-C7E2-435D-BEC0-A2ED6FEFA250}"/>
              </a:ext>
            </a:extLst>
          </p:cNvPr>
          <p:cNvSpPr/>
          <p:nvPr/>
        </p:nvSpPr>
        <p:spPr>
          <a:xfrm>
            <a:off x="1280978" y="5950394"/>
            <a:ext cx="9148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his decision to sell his birthright for a bowl of pottage?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4030D-5234-44B4-841B-2927F3E6F536}"/>
              </a:ext>
            </a:extLst>
          </p:cNvPr>
          <p:cNvSpPr/>
          <p:nvPr/>
        </p:nvSpPr>
        <p:spPr>
          <a:xfrm>
            <a:off x="1280980" y="1260204"/>
            <a:ext cx="9148482" cy="256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appeared unto him, and said, Go not down into Egypt; dwell in the land which I shall tell thee of: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Sojourn in this land, and I will be with thee, and will bless thee; for unto thee, and unto thy seed, I will give all these countries, and I will perform the oath which I sware unto Abraham thy father;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make thy seed to multiply as the stars of heaven, and will give unto thy seed all these countries; and in thy seed shall all the nations of the earth be blessed;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that Abraham obeyed my voice, and kept my charge, my commandments, my statutes, and my laws.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1F4AE-F7CB-4537-88E5-C89D7857409D}"/>
              </a:ext>
            </a:extLst>
          </p:cNvPr>
          <p:cNvSpPr/>
          <p:nvPr/>
        </p:nvSpPr>
        <p:spPr>
          <a:xfrm>
            <a:off x="1280978" y="3676428"/>
            <a:ext cx="91484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Isaac sowed in that land, and received in the same year an hundredfold: 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blessed him.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 the man waxed great, and went forward, and grew until he became very great: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had possession of flocks, and possession of herds, and great store of servants: and the Philistines envied him.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26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4DD484-4919-4AC3-8C08-FBE66A62C9B5}"/>
              </a:ext>
            </a:extLst>
          </p:cNvPr>
          <p:cNvSpPr/>
          <p:nvPr/>
        </p:nvSpPr>
        <p:spPr>
          <a:xfrm>
            <a:off x="1398802" y="775759"/>
            <a:ext cx="2029774" cy="5449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AADB02-2B62-4E26-BAAE-9CC71FCEF129}"/>
              </a:ext>
            </a:extLst>
          </p:cNvPr>
          <p:cNvSpPr/>
          <p:nvPr/>
        </p:nvSpPr>
        <p:spPr>
          <a:xfrm>
            <a:off x="1398802" y="1099929"/>
            <a:ext cx="9394396" cy="92333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76B2F-5106-432C-8827-1ED6EA20C130}"/>
              </a:ext>
            </a:extLst>
          </p:cNvPr>
          <p:cNvSpPr/>
          <p:nvPr/>
        </p:nvSpPr>
        <p:spPr>
          <a:xfrm>
            <a:off x="1398802" y="779683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26:34–35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2376E-B37D-4F99-82A0-36A0FC2FE400}"/>
              </a:ext>
            </a:extLst>
          </p:cNvPr>
          <p:cNvSpPr/>
          <p:nvPr/>
        </p:nvSpPr>
        <p:spPr>
          <a:xfrm>
            <a:off x="1285461" y="2215770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women did Esau marry?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A94C3-33FF-43E6-9CC1-843F82FA8C65}"/>
              </a:ext>
            </a:extLst>
          </p:cNvPr>
          <p:cNvSpPr/>
          <p:nvPr/>
        </p:nvSpPr>
        <p:spPr>
          <a:xfrm>
            <a:off x="1285461" y="2839897"/>
            <a:ext cx="7321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might these marriages have saddened Isaac and Rebekah?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07657-6B7B-46A7-A2F8-5B3C723EEDFB}"/>
              </a:ext>
            </a:extLst>
          </p:cNvPr>
          <p:cNvSpPr/>
          <p:nvPr/>
        </p:nvSpPr>
        <p:spPr>
          <a:xfrm>
            <a:off x="1285460" y="3368280"/>
            <a:ext cx="9189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was Esau’s choice to marry Hittite women similar to the choice he made to sell his birthright?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448A74-5B09-439E-A2B9-13CD29E1D533}"/>
              </a:ext>
            </a:extLst>
          </p:cNvPr>
          <p:cNvSpPr/>
          <p:nvPr/>
        </p:nvSpPr>
        <p:spPr>
          <a:xfrm>
            <a:off x="1285460" y="4231497"/>
            <a:ext cx="8415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 can we learn from Esau’s choices and their consequences?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4B9827-3E72-4057-B221-0BF66B666615}"/>
              </a:ext>
            </a:extLst>
          </p:cNvPr>
          <p:cNvSpPr/>
          <p:nvPr/>
        </p:nvSpPr>
        <p:spPr>
          <a:xfrm>
            <a:off x="1285461" y="4883867"/>
            <a:ext cx="918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we value temporary or worldly pleasures more than we value eternal blessings, then we may lose those eternal blessings.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4A0A42-B2C9-4FA4-A18A-2BA2A82F3DC8}"/>
              </a:ext>
            </a:extLst>
          </p:cNvPr>
          <p:cNvSpPr/>
          <p:nvPr/>
        </p:nvSpPr>
        <p:spPr>
          <a:xfrm>
            <a:off x="1398802" y="1056682"/>
            <a:ext cx="9295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Esau was forty years old when he took to wife Judith the daughter of Beeri the Hittite, and Bashemath the daughter of Elon the Hittite: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were a grief of mind unto Isaac and to Rebekah.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7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16C382-7633-42C6-A10E-7237D92AC305}"/>
              </a:ext>
            </a:extLst>
          </p:cNvPr>
          <p:cNvSpPr/>
          <p:nvPr/>
        </p:nvSpPr>
        <p:spPr>
          <a:xfrm>
            <a:off x="2053868" y="2890391"/>
            <a:ext cx="80842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“Isaac blesses Jacob to preside </a:t>
            </a:r>
          </a:p>
          <a:p>
            <a:pPr algn="ctr" fontAlgn="base"/>
            <a:r>
              <a:rPr lang="en-US" sz="32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over his brethren”</a:t>
            </a:r>
            <a:endParaRPr lang="en-US" sz="3200" b="1" dirty="0">
              <a:solidFill>
                <a:srgbClr val="FF0000"/>
              </a:solidFill>
              <a:effectLst/>
              <a:latin typeface="Lucida Console" panose="020B06090405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63FA6-BDE3-4C55-ABFB-2F063C6EF3DF}"/>
              </a:ext>
            </a:extLst>
          </p:cNvPr>
          <p:cNvSpPr/>
          <p:nvPr/>
        </p:nvSpPr>
        <p:spPr>
          <a:xfrm>
            <a:off x="1518798" y="78360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 27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0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706F67-30CA-4F41-B7E3-9987BF049314}"/>
              </a:ext>
            </a:extLst>
          </p:cNvPr>
          <p:cNvSpPr/>
          <p:nvPr/>
        </p:nvSpPr>
        <p:spPr>
          <a:xfrm>
            <a:off x="1351722" y="783607"/>
            <a:ext cx="2237420" cy="9126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A4A5CD-F6BC-4AC7-8B12-C1250D506427}"/>
              </a:ext>
            </a:extLst>
          </p:cNvPr>
          <p:cNvSpPr/>
          <p:nvPr/>
        </p:nvSpPr>
        <p:spPr>
          <a:xfrm>
            <a:off x="1351722" y="1120054"/>
            <a:ext cx="9501808" cy="280076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26643E-086A-4068-833A-83C81923AB57}"/>
              </a:ext>
            </a:extLst>
          </p:cNvPr>
          <p:cNvSpPr/>
          <p:nvPr/>
        </p:nvSpPr>
        <p:spPr>
          <a:xfrm>
            <a:off x="1455225" y="783607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27:34-38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D6DBBA-AEB0-433E-BDC4-291A923810F0}"/>
              </a:ext>
            </a:extLst>
          </p:cNvPr>
          <p:cNvSpPr/>
          <p:nvPr/>
        </p:nvSpPr>
        <p:spPr>
          <a:xfrm>
            <a:off x="1455221" y="4025758"/>
            <a:ext cx="9281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 can we learn from Esau’s response about the consequences of placing worldly or immediate desires above eternal priorities?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A69C1-48FF-42BC-8911-347F213E5BA6}"/>
              </a:ext>
            </a:extLst>
          </p:cNvPr>
          <p:cNvSpPr/>
          <p:nvPr/>
        </p:nvSpPr>
        <p:spPr>
          <a:xfrm>
            <a:off x="1455222" y="4719250"/>
            <a:ext cx="9281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Placing worldly or immediate desires above eternal priorities will eventually lead to sorrow and regret.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723D3-794F-4840-855D-05B4A2E910F3}"/>
              </a:ext>
            </a:extLst>
          </p:cNvPr>
          <p:cNvSpPr/>
          <p:nvPr/>
        </p:nvSpPr>
        <p:spPr>
          <a:xfrm>
            <a:off x="1455223" y="5527164"/>
            <a:ext cx="9281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it is important to realize that we may not experience immediate sorrow and regret for our poor choices?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8520E-748B-49B3-ADFE-15048AB14EF9}"/>
              </a:ext>
            </a:extLst>
          </p:cNvPr>
          <p:cNvSpPr/>
          <p:nvPr/>
        </p:nvSpPr>
        <p:spPr>
          <a:xfrm>
            <a:off x="1455224" y="1120054"/>
            <a:ext cx="92815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Esau heard the words of his father, he cried with a great and exceeding bitter cry, and said unto his father, Bless me, even me also, O my father.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said, Thy brother came with subtilty, and hath taken away thy blessing.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said, Is not he rightly named Jacob? for he hath supplanted me these two times: he took away my birthright; and, behold, now he hath taken away my blessing. And he said, Hast thou not reserved a blessing for me?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Isaac answered and said unto Esau, Behold, I have made him thy lord, and all his brethren have I given to him for servants; and with corn and wine have I sustained him: and what shall I do now unto thee, my son?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Esau said unto his father, Hast thou but one blessing, my father? bless me, even me also, O my father. And Esau lifted up his voice, and wept.</a:t>
            </a:r>
            <a:endParaRPr lang="en-US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4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0A8D91-2395-4039-B254-D220C4478E5C}"/>
              </a:ext>
            </a:extLst>
          </p:cNvPr>
          <p:cNvSpPr/>
          <p:nvPr/>
        </p:nvSpPr>
        <p:spPr>
          <a:xfrm>
            <a:off x="2650434" y="2117620"/>
            <a:ext cx="6551688" cy="2169458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FE14E-FA99-467A-9195-C8F2AD5E2448}"/>
              </a:ext>
            </a:extLst>
          </p:cNvPr>
          <p:cNvSpPr/>
          <p:nvPr/>
        </p:nvSpPr>
        <p:spPr>
          <a:xfrm>
            <a:off x="4272314" y="2117620"/>
            <a:ext cx="4850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“Think of the long view of life, not just what’s going to happen today or tomorrow. 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give up what you most want in life for something you think you want now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(Richard G. Scott, “Jesus Christ, Our Redeemer,” 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Ensign,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May 1997, 54).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93D69-A4F6-4F53-8DAA-CFB71A805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45" y="2213114"/>
            <a:ext cx="1257588" cy="1672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27FD2-3E15-4106-AE21-39AA2EA3DB55}"/>
              </a:ext>
            </a:extLst>
          </p:cNvPr>
          <p:cNvSpPr txBox="1"/>
          <p:nvPr/>
        </p:nvSpPr>
        <p:spPr>
          <a:xfrm>
            <a:off x="2837435" y="3884856"/>
            <a:ext cx="1450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G. Scott</a:t>
            </a:r>
          </a:p>
        </p:txBody>
      </p:sp>
    </p:spTree>
    <p:extLst>
      <p:ext uri="{BB962C8B-B14F-4D97-AF65-F5344CB8AC3E}">
        <p14:creationId xmlns:p14="http://schemas.microsoft.com/office/powerpoint/2010/main" val="118615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A39E18-A2B6-4315-96BE-0F91209E9BAB}"/>
              </a:ext>
            </a:extLst>
          </p:cNvPr>
          <p:cNvSpPr/>
          <p:nvPr/>
        </p:nvSpPr>
        <p:spPr>
          <a:xfrm>
            <a:off x="3606376" y="2967335"/>
            <a:ext cx="4979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5400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Genesis 25–27</a:t>
            </a:r>
            <a:endParaRPr lang="en-US" sz="5400" b="0" i="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1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0A598-5A02-48F0-9382-CEF5DB7C289B}"/>
              </a:ext>
            </a:extLst>
          </p:cNvPr>
          <p:cNvSpPr/>
          <p:nvPr/>
        </p:nvSpPr>
        <p:spPr>
          <a:xfrm>
            <a:off x="1511844" y="3136612"/>
            <a:ext cx="882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Lucida Console" panose="020B0609040504020204" pitchFamily="49" charset="0"/>
              </a:rPr>
              <a:t>“Abraham gives all he has to Isaac”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/>
              <a:latin typeface="Lucida Console" panose="020B060904050402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4F680-ADAC-45AE-B3EB-F9F9A544A03A}"/>
              </a:ext>
            </a:extLst>
          </p:cNvPr>
          <p:cNvSpPr/>
          <p:nvPr/>
        </p:nvSpPr>
        <p:spPr>
          <a:xfrm>
            <a:off x="1243509" y="783607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25:1-18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352C88-D723-4B4F-8125-62FE501ABCC8}"/>
              </a:ext>
            </a:extLst>
          </p:cNvPr>
          <p:cNvSpPr/>
          <p:nvPr/>
        </p:nvSpPr>
        <p:spPr>
          <a:xfrm>
            <a:off x="0" y="-2158352"/>
            <a:ext cx="9063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Abraham gave “all that he had” to Isaac instead of dividing his possessions evenly among all his sons?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AED2D-E7C0-4D71-B325-5EC64960E14F}"/>
              </a:ext>
            </a:extLst>
          </p:cNvPr>
          <p:cNvSpPr/>
          <p:nvPr/>
        </p:nvSpPr>
        <p:spPr>
          <a:xfrm>
            <a:off x="1359974" y="2022001"/>
            <a:ext cx="1806969" cy="977267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285C7D-6B26-4D07-8524-A8A1D1D8C2E1}"/>
              </a:ext>
            </a:extLst>
          </p:cNvPr>
          <p:cNvSpPr/>
          <p:nvPr/>
        </p:nvSpPr>
        <p:spPr>
          <a:xfrm>
            <a:off x="1359974" y="2465049"/>
            <a:ext cx="9069487" cy="120032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CA875F-8DA2-428D-AEF2-62232C2FD1A4}"/>
              </a:ext>
            </a:extLst>
          </p:cNvPr>
          <p:cNvSpPr/>
          <p:nvPr/>
        </p:nvSpPr>
        <p:spPr>
          <a:xfrm>
            <a:off x="1359974" y="846629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would you choose? Why?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56C1F4-E9D4-4754-91D4-662F7DCB5CA5}"/>
              </a:ext>
            </a:extLst>
          </p:cNvPr>
          <p:cNvSpPr/>
          <p:nvPr/>
        </p:nvSpPr>
        <p:spPr>
          <a:xfrm>
            <a:off x="1359974" y="1507015"/>
            <a:ext cx="7227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this scenario like some of the situations we face in life?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F2900-961F-4227-AE5F-6E8A8959C107}"/>
              </a:ext>
            </a:extLst>
          </p:cNvPr>
          <p:cNvSpPr/>
          <p:nvPr/>
        </p:nvSpPr>
        <p:spPr>
          <a:xfrm>
            <a:off x="1416892" y="2435742"/>
            <a:ext cx="906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 Abraham gave all that he had unto Isaac.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unto the sons of the concubines, which Abraham had, Abraham gave gifts, and sent them away from Isaac his son, while he yet lived, eastward, unto the east country.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330CBB-6F9E-4601-969B-2A64881E8B3B}"/>
              </a:ext>
            </a:extLst>
          </p:cNvPr>
          <p:cNvSpPr/>
          <p:nvPr/>
        </p:nvSpPr>
        <p:spPr>
          <a:xfrm>
            <a:off x="1416892" y="2085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25:5-6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E1620-8B64-403B-BCDB-E4535F997AA3}"/>
              </a:ext>
            </a:extLst>
          </p:cNvPr>
          <p:cNvSpPr/>
          <p:nvPr/>
        </p:nvSpPr>
        <p:spPr>
          <a:xfrm>
            <a:off x="1359974" y="4178696"/>
            <a:ext cx="7916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Abraham give Isaac? What did Abraham give his other sons?</a:t>
            </a:r>
          </a:p>
        </p:txBody>
      </p:sp>
    </p:spTree>
    <p:extLst>
      <p:ext uri="{BB962C8B-B14F-4D97-AF65-F5344CB8AC3E}">
        <p14:creationId xmlns:p14="http://schemas.microsoft.com/office/powerpoint/2010/main" val="366662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2 2.59259E-6 L 0.06836 0.27153 C 0.05912 0.32893 0.05404 0.41435 0.05404 0.5037 C 0.05404 0.60509 0.05912 0.68588 0.06836 0.74328 L 0.10912 1.01504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9" grpId="0" animBg="1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D8AF4D-82AB-477D-8CBE-4BBB7EC00C95}"/>
              </a:ext>
            </a:extLst>
          </p:cNvPr>
          <p:cNvSpPr/>
          <p:nvPr/>
        </p:nvSpPr>
        <p:spPr>
          <a:xfrm>
            <a:off x="1261984" y="3105834"/>
            <a:ext cx="10225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“Esau sells his birthright to Jacob”</a:t>
            </a:r>
            <a:endParaRPr lang="en-US" sz="3600" b="1" dirty="0">
              <a:solidFill>
                <a:srgbClr val="C00000"/>
              </a:solidFill>
              <a:effectLst/>
              <a:latin typeface="Lucida Console" panose="020B06090405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A869F-E558-4F76-8BCF-683840502BCC}"/>
              </a:ext>
            </a:extLst>
          </p:cNvPr>
          <p:cNvSpPr/>
          <p:nvPr/>
        </p:nvSpPr>
        <p:spPr>
          <a:xfrm>
            <a:off x="1243509" y="783607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25:19-34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4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ACEE96-758B-40AA-A2A1-50ACFE7B1DD5}"/>
              </a:ext>
            </a:extLst>
          </p:cNvPr>
          <p:cNvSpPr/>
          <p:nvPr/>
        </p:nvSpPr>
        <p:spPr>
          <a:xfrm>
            <a:off x="794479" y="704558"/>
            <a:ext cx="3127329" cy="13422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372CDE-B683-4B6F-AD94-333A42846614}"/>
              </a:ext>
            </a:extLst>
          </p:cNvPr>
          <p:cNvSpPr/>
          <p:nvPr/>
        </p:nvSpPr>
        <p:spPr>
          <a:xfrm>
            <a:off x="794479" y="1152939"/>
            <a:ext cx="9968459" cy="25492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DB453D-91C4-46F0-A6D4-00416EB040CA}"/>
              </a:ext>
            </a:extLst>
          </p:cNvPr>
          <p:cNvSpPr/>
          <p:nvPr/>
        </p:nvSpPr>
        <p:spPr>
          <a:xfrm>
            <a:off x="914400" y="1152939"/>
            <a:ext cx="9700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Isaac was forty years old when he took Rebekah to wife, the daughter of Bethuel the Syrian of Padan-aram, the sister to Laban the Syrian.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Isaac entreated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for his wife, because she was barren: 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was entreated of him, and Rebekah his wife conceived.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8259D-528C-4569-BFC4-9E9D5B5266E3}"/>
              </a:ext>
            </a:extLst>
          </p:cNvPr>
          <p:cNvSpPr/>
          <p:nvPr/>
        </p:nvSpPr>
        <p:spPr>
          <a:xfrm>
            <a:off x="914400" y="779683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25:20-21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E5D0B2-CC5A-4E83-ADD8-171F3B0583B4}"/>
              </a:ext>
            </a:extLst>
          </p:cNvPr>
          <p:cNvSpPr/>
          <p:nvPr/>
        </p:nvSpPr>
        <p:spPr>
          <a:xfrm>
            <a:off x="914400" y="2227807"/>
            <a:ext cx="97005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children struggled together within her; and she said, If it be so, why am I thus? And she went to inquire 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said unto her, Two nations are in thy womb, and two manner of people shall be separated from thy bowels; and the one people shall be stronger than the other people; and the elder shall serve the younger.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DD0CA-A782-4055-963E-2ACD356B540B}"/>
              </a:ext>
            </a:extLst>
          </p:cNvPr>
          <p:cNvSpPr/>
          <p:nvPr/>
        </p:nvSpPr>
        <p:spPr>
          <a:xfrm>
            <a:off x="2940449" y="779508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22-23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F28C13-DF32-4104-818D-5860363DC865}"/>
              </a:ext>
            </a:extLst>
          </p:cNvPr>
          <p:cNvSpPr/>
          <p:nvPr/>
        </p:nvSpPr>
        <p:spPr>
          <a:xfrm>
            <a:off x="914400" y="4073732"/>
            <a:ext cx="8044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Rebekah do to learn why she felt a struggle within her womb?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AF7F2-9EFC-4BD0-A0B2-4EB7CEAE1417}"/>
              </a:ext>
            </a:extLst>
          </p:cNvPr>
          <p:cNvSpPr/>
          <p:nvPr/>
        </p:nvSpPr>
        <p:spPr>
          <a:xfrm>
            <a:off x="914400" y="4898146"/>
            <a:ext cx="862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Lord teach Rebekah about the two children she would bear?</a:t>
            </a:r>
          </a:p>
        </p:txBody>
      </p:sp>
    </p:spTree>
    <p:extLst>
      <p:ext uri="{BB962C8B-B14F-4D97-AF65-F5344CB8AC3E}">
        <p14:creationId xmlns:p14="http://schemas.microsoft.com/office/powerpoint/2010/main" val="351736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683A59-471B-4AB8-8C7A-70B7CECA9FBA}"/>
              </a:ext>
            </a:extLst>
          </p:cNvPr>
          <p:cNvSpPr/>
          <p:nvPr/>
        </p:nvSpPr>
        <p:spPr>
          <a:xfrm>
            <a:off x="1139685" y="691565"/>
            <a:ext cx="3093548" cy="9348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64CEFB-CA92-473D-B36D-0219532E0155}"/>
              </a:ext>
            </a:extLst>
          </p:cNvPr>
          <p:cNvSpPr/>
          <p:nvPr/>
        </p:nvSpPr>
        <p:spPr>
          <a:xfrm>
            <a:off x="1139685" y="2769704"/>
            <a:ext cx="9647582" cy="16689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250218-E44A-4913-9D53-57B33FE47FF1}"/>
              </a:ext>
            </a:extLst>
          </p:cNvPr>
          <p:cNvSpPr/>
          <p:nvPr/>
        </p:nvSpPr>
        <p:spPr>
          <a:xfrm>
            <a:off x="1139686" y="1064561"/>
            <a:ext cx="9647581" cy="211970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138140-310C-4519-9834-6FA2732FAA8D}"/>
              </a:ext>
            </a:extLst>
          </p:cNvPr>
          <p:cNvSpPr/>
          <p:nvPr/>
        </p:nvSpPr>
        <p:spPr>
          <a:xfrm>
            <a:off x="1219199" y="1152939"/>
            <a:ext cx="95680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when her days to be delivered were fulfilled, behold, there were twins in her womb.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first came out red, all over like an hairy garment; and they called his name Esau.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after that came his brother out, and his hand took hold on Esau’s heel; and his name was called Jacob: and Isaac was threescore years old when she bare them.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boys grew: and Esau was a cunning hunter, a man of the field; and Jacob was a plain man, dwelling in tents.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Isaac loved Esau, because he did eat of his venison: but Rebekah loved Jacob.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7AB7B-FBD2-4B6D-9E82-0EF354AC4FE5}"/>
              </a:ext>
            </a:extLst>
          </p:cNvPr>
          <p:cNvSpPr/>
          <p:nvPr/>
        </p:nvSpPr>
        <p:spPr>
          <a:xfrm>
            <a:off x="1234189" y="692869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25:24-28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19180-B8CD-4E11-AE31-619C6F9D5ABB}"/>
              </a:ext>
            </a:extLst>
          </p:cNvPr>
          <p:cNvSpPr/>
          <p:nvPr/>
        </p:nvSpPr>
        <p:spPr>
          <a:xfrm>
            <a:off x="1219199" y="3053611"/>
            <a:ext cx="956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Jacob sod pottage: and Esau came from the field, and he was faint: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Esau said to Jacob, Feed me, I pray thee, with that same red pottage; for I am faint: therefore was his name called Edom.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Jacob said, Sell me this day thy birthright.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57EED-3D94-4D60-B179-F0A6963F15E9}"/>
              </a:ext>
            </a:extLst>
          </p:cNvPr>
          <p:cNvSpPr/>
          <p:nvPr/>
        </p:nvSpPr>
        <p:spPr>
          <a:xfrm>
            <a:off x="3266864" y="692869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29-31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A5541-C42B-4596-A14D-BC8DA96EC38A}"/>
              </a:ext>
            </a:extLst>
          </p:cNvPr>
          <p:cNvSpPr/>
          <p:nvPr/>
        </p:nvSpPr>
        <p:spPr>
          <a:xfrm>
            <a:off x="1219199" y="4801029"/>
            <a:ext cx="8905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have done in this situation if you had been in Esau’s position?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AE5CC-DE8D-44DF-9E8B-D0CA98727001}"/>
              </a:ext>
            </a:extLst>
          </p:cNvPr>
          <p:cNvSpPr/>
          <p:nvPr/>
        </p:nvSpPr>
        <p:spPr>
          <a:xfrm>
            <a:off x="1214635" y="5608773"/>
            <a:ext cx="7752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choice Esau faced similar to the scenario with the treat?</a:t>
            </a:r>
          </a:p>
        </p:txBody>
      </p:sp>
    </p:spTree>
    <p:extLst>
      <p:ext uri="{BB962C8B-B14F-4D97-AF65-F5344CB8AC3E}">
        <p14:creationId xmlns:p14="http://schemas.microsoft.com/office/powerpoint/2010/main" val="2895416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B833A3-06BF-46A3-B567-4DF06B22F2AA}"/>
              </a:ext>
            </a:extLst>
          </p:cNvPr>
          <p:cNvSpPr/>
          <p:nvPr/>
        </p:nvSpPr>
        <p:spPr>
          <a:xfrm>
            <a:off x="1364974" y="952884"/>
            <a:ext cx="2370953" cy="74651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4F444B-70C3-4743-A2D2-06F4DD4DC087}"/>
              </a:ext>
            </a:extLst>
          </p:cNvPr>
          <p:cNvSpPr/>
          <p:nvPr/>
        </p:nvSpPr>
        <p:spPr>
          <a:xfrm>
            <a:off x="1364974" y="1352994"/>
            <a:ext cx="9369287" cy="185403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475ECC-C0C1-4DE3-840A-4022BC4861DF}"/>
              </a:ext>
            </a:extLst>
          </p:cNvPr>
          <p:cNvSpPr/>
          <p:nvPr/>
        </p:nvSpPr>
        <p:spPr>
          <a:xfrm>
            <a:off x="1457739" y="1352994"/>
            <a:ext cx="9276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Esau said, Behold, I am at the point to die: and what profit shall this birthright do to me?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Jacob said, Swear to me this day; and he sware unto him: and he sold his birthright unto Jacob.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Jacob gave Esau bread and pottage of lentiles; and he did eat and drink, and rose up, and went his way: thus Esau despised his birthright.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49FA0-5491-4BA5-9DCF-1A1A0FD46D31}"/>
              </a:ext>
            </a:extLst>
          </p:cNvPr>
          <p:cNvSpPr/>
          <p:nvPr/>
        </p:nvSpPr>
        <p:spPr>
          <a:xfrm>
            <a:off x="1510747" y="979388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25:32-34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F8A7A-9BDB-4177-8AF7-FA1C3C130287}"/>
              </a:ext>
            </a:extLst>
          </p:cNvPr>
          <p:cNvSpPr/>
          <p:nvPr/>
        </p:nvSpPr>
        <p:spPr>
          <a:xfrm>
            <a:off x="1457739" y="3970469"/>
            <a:ext cx="8600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it means in verse 34 that “Esau despised his birthright”? </a:t>
            </a:r>
          </a:p>
        </p:txBody>
      </p:sp>
    </p:spTree>
    <p:extLst>
      <p:ext uri="{BB962C8B-B14F-4D97-AF65-F5344CB8AC3E}">
        <p14:creationId xmlns:p14="http://schemas.microsoft.com/office/powerpoint/2010/main" val="59400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79C9BD-F876-473E-8502-DD2438A467B6}"/>
              </a:ext>
            </a:extLst>
          </p:cNvPr>
          <p:cNvSpPr/>
          <p:nvPr/>
        </p:nvSpPr>
        <p:spPr>
          <a:xfrm>
            <a:off x="1122523" y="3105834"/>
            <a:ext cx="9946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“The Lord guides and blesses Isaac”</a:t>
            </a:r>
            <a:endParaRPr lang="en-US" sz="3600" b="1" dirty="0">
              <a:solidFill>
                <a:srgbClr val="C00000"/>
              </a:solidFill>
              <a:effectLst/>
              <a:latin typeface="Lucida Console" panose="020B06090405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7F8524-37B5-4F6C-A743-4E9DD96C748A}"/>
              </a:ext>
            </a:extLst>
          </p:cNvPr>
          <p:cNvSpPr/>
          <p:nvPr/>
        </p:nvSpPr>
        <p:spPr>
          <a:xfrm>
            <a:off x="1243509" y="783607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26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7398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413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Bahnschrift SemiLight Condensed</vt:lpstr>
      <vt:lpstr>Calibri</vt:lpstr>
      <vt:lpstr>Ink Free</vt:lpstr>
      <vt:lpstr>Lucida Console</vt:lpstr>
      <vt:lpstr>Segoe UI Black</vt:lpstr>
      <vt:lpstr>Tw Cen MT</vt:lpstr>
      <vt:lpstr>Wingdings 3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Ronald Esquerra</cp:lastModifiedBy>
  <cp:revision>3924</cp:revision>
  <dcterms:created xsi:type="dcterms:W3CDTF">2018-08-29T04:26:39Z</dcterms:created>
  <dcterms:modified xsi:type="dcterms:W3CDTF">2019-02-28T15:41:09Z</dcterms:modified>
</cp:coreProperties>
</file>