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1"/>
  </p:notesMasterIdLst>
  <p:sldIdLst>
    <p:sldId id="296" r:id="rId2"/>
    <p:sldId id="378" r:id="rId3"/>
    <p:sldId id="395" r:id="rId4"/>
    <p:sldId id="379" r:id="rId5"/>
    <p:sldId id="380" r:id="rId6"/>
    <p:sldId id="381" r:id="rId7"/>
    <p:sldId id="382" r:id="rId8"/>
    <p:sldId id="383" r:id="rId9"/>
    <p:sldId id="38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F7CBF"/>
    <a:srgbClr val="FFD757"/>
    <a:srgbClr val="0BA2C5"/>
    <a:srgbClr val="B9DF63"/>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accent5">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32</a:t>
            </a:r>
          </a:p>
        </p:txBody>
      </p:sp>
      <p:sp>
        <p:nvSpPr>
          <p:cNvPr id="2" name="Rectangle 1">
            <a:extLst>
              <a:ext uri="{FF2B5EF4-FFF2-40B4-BE49-F238E27FC236}">
                <a16:creationId xmlns:a16="http://schemas.microsoft.com/office/drawing/2014/main" id="{6DAC5E7B-FFB4-4969-A1D4-CC43772BEDF9}"/>
              </a:ext>
            </a:extLst>
          </p:cNvPr>
          <p:cNvSpPr/>
          <p:nvPr/>
        </p:nvSpPr>
        <p:spPr>
          <a:xfrm>
            <a:off x="2097950" y="2920777"/>
            <a:ext cx="7996100" cy="769441"/>
          </a:xfrm>
          <a:prstGeom prst="rect">
            <a:avLst/>
          </a:prstGeom>
        </p:spPr>
        <p:txBody>
          <a:bodyPr wrap="none">
            <a:spAutoFit/>
          </a:bodyPr>
          <a:lstStyle/>
          <a:p>
            <a:pPr fontAlgn="base"/>
            <a:r>
              <a:rPr lang="en-US" sz="4400" b="1" dirty="0">
                <a:solidFill>
                  <a:schemeClr val="bg1"/>
                </a:solidFill>
                <a:latin typeface="Arial" panose="020B0604020202020204" pitchFamily="34" charset="0"/>
                <a:cs typeface="Arial" panose="020B0604020202020204" pitchFamily="34" charset="0"/>
              </a:rPr>
              <a:t>The Plan of Salvation (Part 3)</a:t>
            </a:r>
            <a:endParaRPr lang="en-US" sz="44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32</a:t>
            </a:r>
          </a:p>
        </p:txBody>
      </p:sp>
      <p:sp>
        <p:nvSpPr>
          <p:cNvPr id="2" name="Rectangle 1">
            <a:extLst>
              <a:ext uri="{FF2B5EF4-FFF2-40B4-BE49-F238E27FC236}">
                <a16:creationId xmlns:a16="http://schemas.microsoft.com/office/drawing/2014/main" id="{7E6D6D39-A5E4-41D1-9DC2-237BB83F6CDD}"/>
              </a:ext>
            </a:extLst>
          </p:cNvPr>
          <p:cNvSpPr/>
          <p:nvPr/>
        </p:nvSpPr>
        <p:spPr>
          <a:xfrm>
            <a:off x="3704159" y="3136612"/>
            <a:ext cx="5365571" cy="646331"/>
          </a:xfrm>
          <a:prstGeom prst="rect">
            <a:avLst/>
          </a:prstGeom>
        </p:spPr>
        <p:txBody>
          <a:bodyPr wrap="none">
            <a:spAutoFit/>
          </a:bodyPr>
          <a:lstStyle/>
          <a:p>
            <a:pPr fontAlgn="base"/>
            <a:r>
              <a:rPr lang="en-US" sz="3600" b="1" dirty="0">
                <a:solidFill>
                  <a:schemeClr val="bg1"/>
                </a:solidFill>
                <a:latin typeface="Arial" panose="020B0604020202020204" pitchFamily="34" charset="0"/>
                <a:cs typeface="Arial" panose="020B0604020202020204" pitchFamily="34" charset="0"/>
              </a:rPr>
              <a:t>Segment 1 (20 minutes)</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582442"/>
      </p:ext>
    </p:extLst>
  </p:cSld>
  <p:clrMapOvr>
    <a:masterClrMapping/>
  </p:clrMapOvr>
  <mc:AlternateContent xmlns:mc="http://schemas.openxmlformats.org/markup-compatibility/2006">
    <mc:Choice xmlns:p14="http://schemas.microsoft.com/office/powerpoint/2010/main" Requires="p14">
      <p:transition spd="slow" p14:dur="2000">
        <p:diamond/>
      </p:transition>
    </mc:Choice>
    <mc:Fallback>
      <p:transition spd="slow">
        <p:diamon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EACA6-FFA5-4B30-BBF5-F3547FD6CD5C}"/>
              </a:ext>
            </a:extLst>
          </p:cNvPr>
          <p:cNvSpPr/>
          <p:nvPr/>
        </p:nvSpPr>
        <p:spPr>
          <a:xfrm>
            <a:off x="6724357" y="1841583"/>
            <a:ext cx="4219568" cy="10844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8FFFD4F-3D65-4043-8EB5-EB2FEA0D4110}"/>
              </a:ext>
            </a:extLst>
          </p:cNvPr>
          <p:cNvSpPr/>
          <p:nvPr/>
        </p:nvSpPr>
        <p:spPr>
          <a:xfrm>
            <a:off x="913661" y="2310453"/>
            <a:ext cx="10030264" cy="278735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32</a:t>
            </a:r>
          </a:p>
        </p:txBody>
      </p:sp>
      <p:sp>
        <p:nvSpPr>
          <p:cNvPr id="2" name="Rectangle 1">
            <a:extLst>
              <a:ext uri="{FF2B5EF4-FFF2-40B4-BE49-F238E27FC236}">
                <a16:creationId xmlns:a16="http://schemas.microsoft.com/office/drawing/2014/main" id="{5F3C8863-8771-4FED-ACBC-D8F453DDB4D0}"/>
              </a:ext>
            </a:extLst>
          </p:cNvPr>
          <p:cNvSpPr/>
          <p:nvPr/>
        </p:nvSpPr>
        <p:spPr>
          <a:xfrm>
            <a:off x="914400" y="848642"/>
            <a:ext cx="617348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is it good for us to know and remember our past?</a:t>
            </a:r>
          </a:p>
        </p:txBody>
      </p:sp>
      <p:sp>
        <p:nvSpPr>
          <p:cNvPr id="4" name="Rectangle 3">
            <a:extLst>
              <a:ext uri="{FF2B5EF4-FFF2-40B4-BE49-F238E27FC236}">
                <a16:creationId xmlns:a16="http://schemas.microsoft.com/office/drawing/2014/main" id="{97749794-60C9-4483-8094-9F3EF423F63D}"/>
              </a:ext>
            </a:extLst>
          </p:cNvPr>
          <p:cNvSpPr/>
          <p:nvPr/>
        </p:nvSpPr>
        <p:spPr>
          <a:xfrm>
            <a:off x="1039531" y="2375488"/>
            <a:ext cx="9778524"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Before we were born on the earth, we lived in the presence of our Heavenly Father as His spirit children (see Abraham 3:22–23). In this premortal existence we participated in a council with Heavenly Father’s other spirit children. During that council Heavenly Father presented His plan and the premortal Jesus Christ covenanted to be the Savior.</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We used our agency to follow Heavenly Father’s plan. Those who followed Heavenly Father and Jesus Christ were permitted to come to the earth to experience mortality and progress toward eternal life. Lucifer, another spirit son of God, rebelled against the plan. He became Satan, and he and his followers were cast out of heaven and denied the privileges of receiving a physical body and experiencing mortality.</a:t>
            </a:r>
            <a:endParaRPr lang="en-US"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0B4E8F3-E374-434A-AA03-372D66C7D2FF}"/>
              </a:ext>
            </a:extLst>
          </p:cNvPr>
          <p:cNvSpPr/>
          <p:nvPr/>
        </p:nvSpPr>
        <p:spPr>
          <a:xfrm>
            <a:off x="4968928" y="1299531"/>
            <a:ext cx="2254143"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Premortal Life</a:t>
            </a:r>
            <a:endParaRPr lang="en-US" sz="2400"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B8472B-77D2-41A9-ACD4-573F8C0CFD7A}"/>
              </a:ext>
            </a:extLst>
          </p:cNvPr>
          <p:cNvSpPr/>
          <p:nvPr/>
        </p:nvSpPr>
        <p:spPr>
          <a:xfrm>
            <a:off x="6822831" y="1941121"/>
            <a:ext cx="4121094"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2.4-2.5</a:t>
            </a:r>
          </a:p>
        </p:txBody>
      </p:sp>
      <p:sp>
        <p:nvSpPr>
          <p:cNvPr id="9" name="Rectangle 8">
            <a:extLst>
              <a:ext uri="{FF2B5EF4-FFF2-40B4-BE49-F238E27FC236}">
                <a16:creationId xmlns:a16="http://schemas.microsoft.com/office/drawing/2014/main" id="{B8EB0543-0BAA-4F93-A63A-DC47BAB1ED19}"/>
              </a:ext>
            </a:extLst>
          </p:cNvPr>
          <p:cNvSpPr/>
          <p:nvPr/>
        </p:nvSpPr>
        <p:spPr>
          <a:xfrm>
            <a:off x="1127071" y="5311082"/>
            <a:ext cx="98168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our understanding of our premortal experience teach us about who we are?</a:t>
            </a:r>
          </a:p>
        </p:txBody>
      </p:sp>
      <p:sp>
        <p:nvSpPr>
          <p:cNvPr id="10" name="Rectangle 9">
            <a:extLst>
              <a:ext uri="{FF2B5EF4-FFF2-40B4-BE49-F238E27FC236}">
                <a16:creationId xmlns:a16="http://schemas.microsoft.com/office/drawing/2014/main" id="{B2332059-525B-4549-BAEC-5382ABEBBB6C}"/>
              </a:ext>
            </a:extLst>
          </p:cNvPr>
          <p:cNvSpPr/>
          <p:nvPr/>
        </p:nvSpPr>
        <p:spPr>
          <a:xfrm>
            <a:off x="2410264" y="5893690"/>
            <a:ext cx="7371470" cy="707886"/>
          </a:xfrm>
          <a:prstGeom prst="rect">
            <a:avLst/>
          </a:prstGeom>
        </p:spPr>
        <p:txBody>
          <a:bodyPr wrap="square">
            <a:spAutoFit/>
          </a:bodyPr>
          <a:lstStyle/>
          <a:p>
            <a:pPr algn="ctr"/>
            <a:r>
              <a:rPr lang="en-US" sz="20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Before we were born on the earth, we lived in the presence of our Heavenly Father as His spirit children.</a:t>
            </a:r>
          </a:p>
        </p:txBody>
      </p:sp>
    </p:spTree>
    <p:extLst>
      <p:ext uri="{BB962C8B-B14F-4D97-AF65-F5344CB8AC3E}">
        <p14:creationId xmlns:p14="http://schemas.microsoft.com/office/powerpoint/2010/main" val="1121479900"/>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Scale>
                                      <p:cBhvr>
                                        <p:cTn id="3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9"/>
                                        </p:tgtEl>
                                        <p:attrNameLst>
                                          <p:attrName>ppt_x</p:attrName>
                                          <p:attrName>ppt_y</p:attrName>
                                        </p:attrNameLst>
                                      </p:cBhvr>
                                    </p:animMotion>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4" grpId="0"/>
      <p:bldP spid="5"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32</a:t>
            </a:r>
          </a:p>
        </p:txBody>
      </p:sp>
      <p:sp>
        <p:nvSpPr>
          <p:cNvPr id="2" name="Rectangle 1">
            <a:extLst>
              <a:ext uri="{FF2B5EF4-FFF2-40B4-BE49-F238E27FC236}">
                <a16:creationId xmlns:a16="http://schemas.microsoft.com/office/drawing/2014/main" id="{31C8483D-FBBF-49C2-A3B5-E884DF172D42}"/>
              </a:ext>
            </a:extLst>
          </p:cNvPr>
          <p:cNvSpPr/>
          <p:nvPr/>
        </p:nvSpPr>
        <p:spPr>
          <a:xfrm>
            <a:off x="1134793" y="1152939"/>
            <a:ext cx="91486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Heavenly Father wants us to know and understand this truth?</a:t>
            </a:r>
          </a:p>
        </p:txBody>
      </p:sp>
      <p:sp>
        <p:nvSpPr>
          <p:cNvPr id="4" name="Rectangle 3">
            <a:extLst>
              <a:ext uri="{FF2B5EF4-FFF2-40B4-BE49-F238E27FC236}">
                <a16:creationId xmlns:a16="http://schemas.microsoft.com/office/drawing/2014/main" id="{FEB620AC-B9D3-45E1-9D8F-F6DA395845B4}"/>
              </a:ext>
            </a:extLst>
          </p:cNvPr>
          <p:cNvSpPr/>
          <p:nvPr/>
        </p:nvSpPr>
        <p:spPr>
          <a:xfrm>
            <a:off x="1134793" y="1783472"/>
            <a:ext cx="950038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do we have that we were obedient to our Heavenly Father before we were born?</a:t>
            </a:r>
          </a:p>
        </p:txBody>
      </p:sp>
      <p:sp>
        <p:nvSpPr>
          <p:cNvPr id="5" name="Rectangle 4">
            <a:extLst>
              <a:ext uri="{FF2B5EF4-FFF2-40B4-BE49-F238E27FC236}">
                <a16:creationId xmlns:a16="http://schemas.microsoft.com/office/drawing/2014/main" id="{FD5F8D85-CE4F-43F1-9E7F-1C43D9811CFA}"/>
              </a:ext>
            </a:extLst>
          </p:cNvPr>
          <p:cNvSpPr/>
          <p:nvPr/>
        </p:nvSpPr>
        <p:spPr>
          <a:xfrm>
            <a:off x="1134793" y="2673028"/>
            <a:ext cx="93175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knowing about our premortal life impact the choices we make in this life?</a:t>
            </a:r>
          </a:p>
        </p:txBody>
      </p:sp>
    </p:spTree>
    <p:extLst>
      <p:ext uri="{BB962C8B-B14F-4D97-AF65-F5344CB8AC3E}">
        <p14:creationId xmlns:p14="http://schemas.microsoft.com/office/powerpoint/2010/main" val="304592573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5C0254-2241-49D6-833F-CB4A8392A5E7}"/>
              </a:ext>
            </a:extLst>
          </p:cNvPr>
          <p:cNvSpPr/>
          <p:nvPr/>
        </p:nvSpPr>
        <p:spPr>
          <a:xfrm>
            <a:off x="1099928" y="1152939"/>
            <a:ext cx="2182178" cy="74651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D3EC33D-5C31-41E3-8EB0-B846ACC9FEAF}"/>
              </a:ext>
            </a:extLst>
          </p:cNvPr>
          <p:cNvSpPr/>
          <p:nvPr/>
        </p:nvSpPr>
        <p:spPr>
          <a:xfrm>
            <a:off x="1099930" y="1546834"/>
            <a:ext cx="9661852" cy="1754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32</a:t>
            </a:r>
          </a:p>
        </p:txBody>
      </p:sp>
      <p:sp>
        <p:nvSpPr>
          <p:cNvPr id="2" name="Rectangle 1">
            <a:extLst>
              <a:ext uri="{FF2B5EF4-FFF2-40B4-BE49-F238E27FC236}">
                <a16:creationId xmlns:a16="http://schemas.microsoft.com/office/drawing/2014/main" id="{A8A780C1-465F-4C8C-8DDE-3E49FA2FEE9F}"/>
              </a:ext>
            </a:extLst>
          </p:cNvPr>
          <p:cNvSpPr/>
          <p:nvPr/>
        </p:nvSpPr>
        <p:spPr>
          <a:xfrm>
            <a:off x="1237957" y="1546834"/>
            <a:ext cx="9523827"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Now the Lord had shown unto me, Abraham, the intelligences that were organized before the world was; and among all these there were many of the noble and great ones;</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God saw these souls that they were good, and he stood in the midst of them, and he said: These I will make my rulers; for he stood among those that were spirits, and he saw that they were good; and he said unto me: Abraham, thou art one of them; thou wast chosen before thou wast born.</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063EF87-7DD5-4A3F-8F0C-20D68AFC8099}"/>
              </a:ext>
            </a:extLst>
          </p:cNvPr>
          <p:cNvSpPr txBox="1"/>
          <p:nvPr/>
        </p:nvSpPr>
        <p:spPr>
          <a:xfrm>
            <a:off x="1237957" y="1208598"/>
            <a:ext cx="2044149" cy="369332"/>
          </a:xfrm>
          <a:prstGeom prst="rect">
            <a:avLst/>
          </a:prstGeom>
          <a:noFill/>
        </p:spPr>
        <p:txBody>
          <a:bodyPr wrap="none" rtlCol="0">
            <a:spAutoFit/>
          </a:bodyPr>
          <a:lstStyle/>
          <a:p>
            <a:r>
              <a:rPr lang="es-VE" b="1" dirty="0">
                <a:solidFill>
                  <a:schemeClr val="bg1"/>
                </a:solidFill>
                <a:latin typeface="Arial" panose="020B0604020202020204" pitchFamily="34" charset="0"/>
                <a:cs typeface="Arial" panose="020B0604020202020204" pitchFamily="34" charset="0"/>
              </a:rPr>
              <a:t>Abraham 3:22-23</a:t>
            </a:r>
            <a:endParaRPr lang="en-US"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B128CC-9121-4CB0-856D-14294E16ED70}"/>
              </a:ext>
            </a:extLst>
          </p:cNvPr>
          <p:cNvSpPr/>
          <p:nvPr/>
        </p:nvSpPr>
        <p:spPr>
          <a:xfrm>
            <a:off x="1237956" y="3556841"/>
            <a:ext cx="95238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phrases in this passage teach that we once lived in the presence of our Heavenly Father?</a:t>
            </a:r>
          </a:p>
        </p:txBody>
      </p:sp>
      <p:sp>
        <p:nvSpPr>
          <p:cNvPr id="6" name="Rectangle 5">
            <a:extLst>
              <a:ext uri="{FF2B5EF4-FFF2-40B4-BE49-F238E27FC236}">
                <a16:creationId xmlns:a16="http://schemas.microsoft.com/office/drawing/2014/main" id="{82D82CD6-A34E-4E64-AC03-79683CFA39C0}"/>
              </a:ext>
            </a:extLst>
          </p:cNvPr>
          <p:cNvSpPr/>
          <p:nvPr/>
        </p:nvSpPr>
        <p:spPr>
          <a:xfrm>
            <a:off x="1237956" y="4339996"/>
            <a:ext cx="95238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Abraham might have been affected by learning that he was “chosen” by the Lord “before [he was] born” (verse 23)?</a:t>
            </a:r>
          </a:p>
        </p:txBody>
      </p:sp>
    </p:spTree>
    <p:extLst>
      <p:ext uri="{BB962C8B-B14F-4D97-AF65-F5344CB8AC3E}">
        <p14:creationId xmlns:p14="http://schemas.microsoft.com/office/powerpoint/2010/main" val="37859551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3FA6707-6535-437A-BD5A-9A0D6927DBB6}"/>
              </a:ext>
            </a:extLst>
          </p:cNvPr>
          <p:cNvSpPr/>
          <p:nvPr/>
        </p:nvSpPr>
        <p:spPr>
          <a:xfrm>
            <a:off x="672028" y="853316"/>
            <a:ext cx="9664668" cy="33855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32</a:t>
            </a:r>
          </a:p>
        </p:txBody>
      </p:sp>
      <p:sp>
        <p:nvSpPr>
          <p:cNvPr id="2" name="Rectangle 1">
            <a:extLst>
              <a:ext uri="{FF2B5EF4-FFF2-40B4-BE49-F238E27FC236}">
                <a16:creationId xmlns:a16="http://schemas.microsoft.com/office/drawing/2014/main" id="{6DD28E24-7EEB-473A-941F-08DF764811E6}"/>
              </a:ext>
            </a:extLst>
          </p:cNvPr>
          <p:cNvSpPr/>
          <p:nvPr/>
        </p:nvSpPr>
        <p:spPr>
          <a:xfrm>
            <a:off x="2921553" y="895201"/>
            <a:ext cx="7319890" cy="3139321"/>
          </a:xfrm>
          <a:prstGeom prst="rect">
            <a:avLst/>
          </a:prstGeom>
        </p:spPr>
        <p:txBody>
          <a:bodyPr wrap="square">
            <a:spAutoFit/>
          </a:bodyPr>
          <a:lstStyle/>
          <a:p>
            <a:pPr algn="just" fontAlgn="base"/>
            <a:r>
              <a:rPr lang="en-US" dirty="0">
                <a:solidFill>
                  <a:schemeClr val="bg1"/>
                </a:solidFill>
                <a:latin typeface="Open Sans"/>
              </a:rPr>
              <a:t>“Your Heavenly Father has known you for a very long time. You, as His son or daughter, were chosen by Him to come to earth at this precise time, to be a leader in His great work on earth [see Alma 13:2–3; D&amp;C 138:38–57]. You were chosen </a:t>
            </a:r>
            <a:r>
              <a:rPr lang="en-US" i="1" dirty="0">
                <a:solidFill>
                  <a:schemeClr val="bg1"/>
                </a:solidFill>
                <a:latin typeface="Open Sans"/>
              </a:rPr>
              <a:t>not</a:t>
            </a:r>
            <a:r>
              <a:rPr lang="en-US" dirty="0">
                <a:solidFill>
                  <a:schemeClr val="bg1"/>
                </a:solidFill>
                <a:latin typeface="Open Sans"/>
              </a:rPr>
              <a:t> for your bodily characteristics but for your </a:t>
            </a:r>
            <a:r>
              <a:rPr lang="en-US" i="1" dirty="0">
                <a:solidFill>
                  <a:schemeClr val="bg1"/>
                </a:solidFill>
                <a:latin typeface="Open Sans"/>
              </a:rPr>
              <a:t>spiritual </a:t>
            </a:r>
            <a:r>
              <a:rPr lang="en-US" dirty="0">
                <a:solidFill>
                  <a:schemeClr val="bg1"/>
                </a:solidFill>
                <a:latin typeface="Open Sans"/>
              </a:rPr>
              <a:t>attributes, such as bravery, courage, integrity of heart, a thirst for truth, a hunger for wisdom, and a desire to serve others.</a:t>
            </a:r>
          </a:p>
          <a:p>
            <a:pPr algn="just" fontAlgn="base"/>
            <a:r>
              <a:rPr lang="en-US" dirty="0">
                <a:solidFill>
                  <a:schemeClr val="bg1"/>
                </a:solidFill>
                <a:latin typeface="Open Sans"/>
              </a:rPr>
              <a:t>“You developed some of these attributes premortally. Others you can develop here on earth [see D&amp;C 4:6; Alma 5:14] as you persistently seek them [see 1 Corinthians 12; 14:1–12; Moroni 10:8–19; D&amp;C 46:10–29]” (Russell M. Nelson, “Decisions for Eternity,”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Nov. 2013, 107).</a:t>
            </a:r>
            <a:endParaRPr lang="en-US" b="0" i="0" dirty="0">
              <a:solidFill>
                <a:schemeClr val="bg1"/>
              </a:solidFill>
              <a:effectLst/>
              <a:latin typeface="Open Sans"/>
            </a:endParaRPr>
          </a:p>
        </p:txBody>
      </p:sp>
      <p:pic>
        <p:nvPicPr>
          <p:cNvPr id="1026" name="Picture 2" descr="Russell M. Nelson">
            <a:extLst>
              <a:ext uri="{FF2B5EF4-FFF2-40B4-BE49-F238E27FC236}">
                <a16:creationId xmlns:a16="http://schemas.microsoft.com/office/drawing/2014/main" id="{6B136FE7-3770-4503-8672-65DF50E45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565" y="990157"/>
            <a:ext cx="1706988" cy="227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FD8C11-8E3D-4BB6-A52F-7BE3AA556700}"/>
              </a:ext>
            </a:extLst>
          </p:cNvPr>
          <p:cNvSpPr txBox="1"/>
          <p:nvPr/>
        </p:nvSpPr>
        <p:spPr>
          <a:xfrm>
            <a:off x="1097280" y="3478209"/>
            <a:ext cx="1941557" cy="584775"/>
          </a:xfrm>
          <a:prstGeom prst="rect">
            <a:avLst/>
          </a:prstGeom>
          <a:noFill/>
        </p:spPr>
        <p:txBody>
          <a:bodyPr wrap="none" rtlCol="0">
            <a:spAutoFit/>
          </a:bodyPr>
          <a:lstStyle/>
          <a:p>
            <a:pPr algn="ctr"/>
            <a:r>
              <a:rPr lang="es-VE" sz="1600" b="1" dirty="0">
                <a:solidFill>
                  <a:schemeClr val="bg1"/>
                </a:solidFill>
                <a:latin typeface="Arial" panose="020B0604020202020204" pitchFamily="34" charset="0"/>
                <a:cs typeface="Arial" panose="020B0604020202020204" pitchFamily="34" charset="0"/>
              </a:rPr>
              <a:t>President </a:t>
            </a:r>
          </a:p>
          <a:p>
            <a:pPr algn="ctr"/>
            <a:r>
              <a:rPr lang="es-VE" sz="1600" b="1" dirty="0">
                <a:solidFill>
                  <a:schemeClr val="bg1"/>
                </a:solidFill>
                <a:latin typeface="Arial" panose="020B0604020202020204" pitchFamily="34" charset="0"/>
                <a:cs typeface="Arial" panose="020B0604020202020204" pitchFamily="34" charset="0"/>
              </a:rPr>
              <a:t>Russell M. Nelson</a:t>
            </a:r>
            <a:endParaRPr lang="en-US" sz="16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506AF09-9D15-4A26-BAAA-44F2124094ED}"/>
              </a:ext>
            </a:extLst>
          </p:cNvPr>
          <p:cNvSpPr/>
          <p:nvPr/>
        </p:nvSpPr>
        <p:spPr>
          <a:xfrm>
            <a:off x="1097280" y="4280742"/>
            <a:ext cx="1018032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similarities between Abraham 3:22-23 and President Nelson’s words?</a:t>
            </a:r>
          </a:p>
        </p:txBody>
      </p:sp>
      <p:sp>
        <p:nvSpPr>
          <p:cNvPr id="6" name="Rectangle 5">
            <a:extLst>
              <a:ext uri="{FF2B5EF4-FFF2-40B4-BE49-F238E27FC236}">
                <a16:creationId xmlns:a16="http://schemas.microsoft.com/office/drawing/2014/main" id="{D575DE8D-1591-44AB-83E9-E1788AB1B527}"/>
              </a:ext>
            </a:extLst>
          </p:cNvPr>
          <p:cNvSpPr/>
          <p:nvPr/>
        </p:nvSpPr>
        <p:spPr>
          <a:xfrm>
            <a:off x="1097279" y="4867832"/>
            <a:ext cx="1003026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President Nelson’s statement help you better understand why you were chosen to come to earth at this precise time?</a:t>
            </a:r>
          </a:p>
        </p:txBody>
      </p:sp>
      <p:sp>
        <p:nvSpPr>
          <p:cNvPr id="7" name="Rectangle 6">
            <a:extLst>
              <a:ext uri="{FF2B5EF4-FFF2-40B4-BE49-F238E27FC236}">
                <a16:creationId xmlns:a16="http://schemas.microsoft.com/office/drawing/2014/main" id="{BBBFFD77-5C70-4B6F-BF43-F71E65907312}"/>
              </a:ext>
            </a:extLst>
          </p:cNvPr>
          <p:cNvSpPr/>
          <p:nvPr/>
        </p:nvSpPr>
        <p:spPr>
          <a:xfrm>
            <a:off x="1097279" y="5635352"/>
            <a:ext cx="727299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President Nelson encourage us to do here on earth?</a:t>
            </a:r>
          </a:p>
        </p:txBody>
      </p:sp>
    </p:spTree>
    <p:extLst>
      <p:ext uri="{BB962C8B-B14F-4D97-AF65-F5344CB8AC3E}">
        <p14:creationId xmlns:p14="http://schemas.microsoft.com/office/powerpoint/2010/main" val="3814837534"/>
      </p:ext>
    </p:extLst>
  </p:cSld>
  <p:clrMapOvr>
    <a:masterClrMapping/>
  </p:clrMapOvr>
  <mc:AlternateContent xmlns:mc="http://schemas.openxmlformats.org/markup-compatibility/2006">
    <mc:Choice xmlns:p14="http://schemas.microsoft.com/office/powerpoint/2010/main" Requires="p14">
      <p:transition spd="slow" p14:dur="2000">
        <p:pull dir="ru"/>
      </p:transition>
    </mc:Choice>
    <mc:Fallback>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32</a:t>
            </a:r>
          </a:p>
        </p:txBody>
      </p:sp>
      <p:sp>
        <p:nvSpPr>
          <p:cNvPr id="2" name="Rectangle 1">
            <a:extLst>
              <a:ext uri="{FF2B5EF4-FFF2-40B4-BE49-F238E27FC236}">
                <a16:creationId xmlns:a16="http://schemas.microsoft.com/office/drawing/2014/main" id="{2012C2EB-774E-4E40-BEAE-ED22971EC207}"/>
              </a:ext>
            </a:extLst>
          </p:cNvPr>
          <p:cNvSpPr/>
          <p:nvPr/>
        </p:nvSpPr>
        <p:spPr>
          <a:xfrm>
            <a:off x="2872200" y="2979291"/>
            <a:ext cx="6447599" cy="584775"/>
          </a:xfrm>
          <a:prstGeom prst="rect">
            <a:avLst/>
          </a:prstGeom>
        </p:spPr>
        <p:txBody>
          <a:bodyPr wrap="none">
            <a:spAutoFit/>
          </a:bodyPr>
          <a:lstStyle/>
          <a:p>
            <a:pPr fontAlgn="base"/>
            <a:r>
              <a:rPr lang="en-US" sz="3200" b="1" dirty="0">
                <a:solidFill>
                  <a:schemeClr val="bg1"/>
                </a:solidFill>
                <a:latin typeface="Arial" panose="020B0604020202020204" pitchFamily="34" charset="0"/>
                <a:cs typeface="Arial" panose="020B0604020202020204" pitchFamily="34" charset="0"/>
              </a:rPr>
              <a:t>Practice Exercise 1 (20 minutes)</a:t>
            </a:r>
            <a:endParaRPr lang="en-US" sz="32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1676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32</a:t>
            </a:r>
          </a:p>
        </p:txBody>
      </p:sp>
      <p:sp>
        <p:nvSpPr>
          <p:cNvPr id="2" name="Rectangle 1">
            <a:extLst>
              <a:ext uri="{FF2B5EF4-FFF2-40B4-BE49-F238E27FC236}">
                <a16:creationId xmlns:a16="http://schemas.microsoft.com/office/drawing/2014/main" id="{4A18C01E-5718-42C0-817B-61EA3BF4D6C0}"/>
              </a:ext>
            </a:extLst>
          </p:cNvPr>
          <p:cNvSpPr/>
          <p:nvPr/>
        </p:nvSpPr>
        <p:spPr>
          <a:xfrm>
            <a:off x="4174640" y="700170"/>
            <a:ext cx="3235181" cy="400110"/>
          </a:xfrm>
          <a:prstGeom prst="rect">
            <a:avLst/>
          </a:prstGeom>
        </p:spPr>
        <p:txBody>
          <a:bodyPr wrap="none">
            <a:spAutoFit/>
          </a:bodyPr>
          <a:lstStyle/>
          <a:p>
            <a:pPr fontAlgn="base"/>
            <a:r>
              <a:rPr lang="en-US" sz="2000" b="1" dirty="0">
                <a:solidFill>
                  <a:srgbClr val="C00000"/>
                </a:solidFill>
                <a:latin typeface="Arial" panose="020B0604020202020204" pitchFamily="34" charset="0"/>
                <a:cs typeface="Arial" panose="020B0604020202020204" pitchFamily="34" charset="0"/>
              </a:rPr>
              <a:t>An Unexpected Question</a:t>
            </a:r>
            <a:endParaRPr lang="en-US" sz="2000" b="1" dirty="0">
              <a:solidFill>
                <a:srgbClr val="C0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BE71A07-4B86-4411-BF12-08376A56DCF3}"/>
              </a:ext>
            </a:extLst>
          </p:cNvPr>
          <p:cNvSpPr/>
          <p:nvPr/>
        </p:nvSpPr>
        <p:spPr>
          <a:xfrm>
            <a:off x="1126639" y="1152939"/>
            <a:ext cx="9647377" cy="830997"/>
          </a:xfrm>
          <a:prstGeom prst="rect">
            <a:avLst/>
          </a:prstGeom>
        </p:spPr>
        <p:txBody>
          <a:bodyPr wrap="square">
            <a:spAutoFit/>
          </a:bodyPr>
          <a:lstStyle/>
          <a:p>
            <a:pPr algn="just"/>
            <a:r>
              <a:rPr lang="en-US" sz="1600"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notice one of your friends, Jim, eating alone at lunch. As you sit down and join him, he seems deep in thought. Jim looks over at you and says, “Hey, at church on Sunday, my minister said that Mormons believe they can become gods. That sounds kind of arrogant to me. Do you really believe that?”</a:t>
            </a:r>
          </a:p>
        </p:txBody>
      </p:sp>
      <p:sp>
        <p:nvSpPr>
          <p:cNvPr id="5" name="Rectangle 4">
            <a:extLst>
              <a:ext uri="{FF2B5EF4-FFF2-40B4-BE49-F238E27FC236}">
                <a16:creationId xmlns:a16="http://schemas.microsoft.com/office/drawing/2014/main" id="{7E306A96-A3DA-40C4-AFBA-57928412D224}"/>
              </a:ext>
            </a:extLst>
          </p:cNvPr>
          <p:cNvSpPr/>
          <p:nvPr/>
        </p:nvSpPr>
        <p:spPr>
          <a:xfrm>
            <a:off x="1126639" y="2036595"/>
            <a:ext cx="964737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you could say to Jim that would help him act in faith as he seeks understanding to what we believe on this subject?</a:t>
            </a:r>
          </a:p>
        </p:txBody>
      </p:sp>
      <p:sp>
        <p:nvSpPr>
          <p:cNvPr id="6" name="Rectangle 5">
            <a:extLst>
              <a:ext uri="{FF2B5EF4-FFF2-40B4-BE49-F238E27FC236}">
                <a16:creationId xmlns:a16="http://schemas.microsoft.com/office/drawing/2014/main" id="{61773705-4046-4262-84EE-3A6806D8B34E}"/>
              </a:ext>
            </a:extLst>
          </p:cNvPr>
          <p:cNvSpPr/>
          <p:nvPr/>
        </p:nvSpPr>
        <p:spPr>
          <a:xfrm>
            <a:off x="1126639" y="2730447"/>
            <a:ext cx="96473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are some beliefs or premises that Jim or his minister might have that could make our beliefs about becoming like God difficult to understand?</a:t>
            </a:r>
          </a:p>
        </p:txBody>
      </p:sp>
      <p:sp>
        <p:nvSpPr>
          <p:cNvPr id="7" name="Rectangle 6">
            <a:extLst>
              <a:ext uri="{FF2B5EF4-FFF2-40B4-BE49-F238E27FC236}">
                <a16:creationId xmlns:a16="http://schemas.microsoft.com/office/drawing/2014/main" id="{5C6FA9D9-A5BA-4DFA-88A1-DDF181734DD0}"/>
              </a:ext>
            </a:extLst>
          </p:cNvPr>
          <p:cNvSpPr/>
          <p:nvPr/>
        </p:nvSpPr>
        <p:spPr>
          <a:xfrm>
            <a:off x="1126640" y="3385931"/>
            <a:ext cx="96473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know or understand about the plan of salvation that could relate to or clarify Jim’s question?</a:t>
            </a:r>
          </a:p>
        </p:txBody>
      </p:sp>
      <p:sp>
        <p:nvSpPr>
          <p:cNvPr id="8" name="Rectangle 7">
            <a:extLst>
              <a:ext uri="{FF2B5EF4-FFF2-40B4-BE49-F238E27FC236}">
                <a16:creationId xmlns:a16="http://schemas.microsoft.com/office/drawing/2014/main" id="{C70F87A8-511D-4BF9-8274-351E9F73E4E0}"/>
              </a:ext>
            </a:extLst>
          </p:cNvPr>
          <p:cNvSpPr/>
          <p:nvPr/>
        </p:nvSpPr>
        <p:spPr>
          <a:xfrm>
            <a:off x="1126640" y="4041415"/>
            <a:ext cx="96473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key statements of doctrine and scripture passages in the Doctrinal Mastery Core Document could help explain these teachings?</a:t>
            </a:r>
          </a:p>
        </p:txBody>
      </p:sp>
      <p:sp>
        <p:nvSpPr>
          <p:cNvPr id="9" name="Rectangle 8">
            <a:extLst>
              <a:ext uri="{FF2B5EF4-FFF2-40B4-BE49-F238E27FC236}">
                <a16:creationId xmlns:a16="http://schemas.microsoft.com/office/drawing/2014/main" id="{7B124F6E-66F2-4D62-953D-30049FAA311B}"/>
              </a:ext>
            </a:extLst>
          </p:cNvPr>
          <p:cNvSpPr/>
          <p:nvPr/>
        </p:nvSpPr>
        <p:spPr>
          <a:xfrm>
            <a:off x="1126640" y="4781731"/>
            <a:ext cx="9647374"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Are there any divinely appointed sources, such as prophetic statements, additional scripture passages, or other sources, that you might use to help explain the truths you want to share?</a:t>
            </a:r>
          </a:p>
        </p:txBody>
      </p:sp>
    </p:spTree>
    <p:extLst>
      <p:ext uri="{BB962C8B-B14F-4D97-AF65-F5344CB8AC3E}">
        <p14:creationId xmlns:p14="http://schemas.microsoft.com/office/powerpoint/2010/main" val="208763735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up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503</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Ebrima</vt:lpstr>
      <vt:lpstr>Georgia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3917</cp:revision>
  <dcterms:created xsi:type="dcterms:W3CDTF">2018-08-29T04:26:39Z</dcterms:created>
  <dcterms:modified xsi:type="dcterms:W3CDTF">2019-03-04T21:51:54Z</dcterms:modified>
</cp:coreProperties>
</file>