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F7CBF"/>
    <a:srgbClr val="FFD757"/>
    <a:srgbClr val="0BA2C5"/>
    <a:srgbClr val="B9DF63"/>
    <a:srgbClr val="801A12"/>
    <a:srgbClr val="D88028"/>
    <a:srgbClr val="D6E513"/>
    <a:srgbClr val="E971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accent5">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D49F1E-5838-4756-A789-57C9871DD8E2}"/>
              </a:ext>
            </a:extLst>
          </p:cNvPr>
          <p:cNvSpPr/>
          <p:nvPr/>
        </p:nvSpPr>
        <p:spPr>
          <a:xfrm>
            <a:off x="909708" y="3075452"/>
            <a:ext cx="2039815" cy="89548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8F474F6-19E0-48E4-B11B-58290ADEEE16}"/>
              </a:ext>
            </a:extLst>
          </p:cNvPr>
          <p:cNvSpPr/>
          <p:nvPr/>
        </p:nvSpPr>
        <p:spPr>
          <a:xfrm>
            <a:off x="909708" y="3457465"/>
            <a:ext cx="9641059" cy="134093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44B505-E032-4175-8B3C-80702451EA55}"/>
              </a:ext>
            </a:extLst>
          </p:cNvPr>
          <p:cNvSpPr/>
          <p:nvPr/>
        </p:nvSpPr>
        <p:spPr>
          <a:xfrm>
            <a:off x="909708" y="968273"/>
            <a:ext cx="2039814" cy="64633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82F1FE0-03D2-4C51-B06D-F3A2B1524431}"/>
              </a:ext>
            </a:extLst>
          </p:cNvPr>
          <p:cNvSpPr/>
          <p:nvPr/>
        </p:nvSpPr>
        <p:spPr>
          <a:xfrm>
            <a:off x="909708" y="1337605"/>
            <a:ext cx="9641059" cy="1536779"/>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31</a:t>
            </a:r>
          </a:p>
        </p:txBody>
      </p:sp>
      <p:sp>
        <p:nvSpPr>
          <p:cNvPr id="4" name="Rectangle 3">
            <a:extLst>
              <a:ext uri="{FF2B5EF4-FFF2-40B4-BE49-F238E27FC236}">
                <a16:creationId xmlns:a16="http://schemas.microsoft.com/office/drawing/2014/main" id="{D93732F3-A696-47DE-A7FC-555B0266435C}"/>
              </a:ext>
            </a:extLst>
          </p:cNvPr>
          <p:cNvSpPr/>
          <p:nvPr/>
        </p:nvSpPr>
        <p:spPr>
          <a:xfrm>
            <a:off x="909709" y="1337605"/>
            <a:ext cx="9641059"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the man bowed down his head, and worshipped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he said, Blessed be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my master Abraham, who hath not left destitute my master of his mercy and his truth: I being in the way,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led me to the house of my master’s brethren.</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the damsel ran, and told them of her mother’s house these things.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8715EB0-C3A7-4A0A-BD1C-2AFC28B39A89}"/>
              </a:ext>
            </a:extLst>
          </p:cNvPr>
          <p:cNvSpPr/>
          <p:nvPr/>
        </p:nvSpPr>
        <p:spPr>
          <a:xfrm>
            <a:off x="909710" y="96827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24:26-28</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480BE13-3B3E-4A08-B576-8E785D679CBB}"/>
              </a:ext>
            </a:extLst>
          </p:cNvPr>
          <p:cNvSpPr/>
          <p:nvPr/>
        </p:nvSpPr>
        <p:spPr>
          <a:xfrm>
            <a:off x="909710" y="3075452"/>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24:57-60</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06C6AAC-CA7A-4715-9C1D-89AC00209A1E}"/>
              </a:ext>
            </a:extLst>
          </p:cNvPr>
          <p:cNvSpPr/>
          <p:nvPr/>
        </p:nvSpPr>
        <p:spPr>
          <a:xfrm>
            <a:off x="909709" y="3410695"/>
            <a:ext cx="9641058" cy="140038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57 </a:t>
            </a:r>
            <a:r>
              <a:rPr lang="en-US" sz="1700" dirty="0">
                <a:solidFill>
                  <a:schemeClr val="bg1"/>
                </a:solidFill>
                <a:latin typeface="Arial" panose="020B0604020202020204" pitchFamily="34" charset="0"/>
                <a:cs typeface="Arial" panose="020B0604020202020204" pitchFamily="34" charset="0"/>
              </a:rPr>
              <a:t>And they said, We will call the damsel, and inquire at her mouth.</a:t>
            </a:r>
          </a:p>
          <a:p>
            <a:pPr algn="just" fontAlgn="base"/>
            <a:r>
              <a:rPr lang="en-US" sz="1700" b="1" dirty="0">
                <a:solidFill>
                  <a:schemeClr val="bg1"/>
                </a:solidFill>
                <a:latin typeface="Arial" panose="020B0604020202020204" pitchFamily="34" charset="0"/>
                <a:cs typeface="Arial" panose="020B0604020202020204" pitchFamily="34" charset="0"/>
              </a:rPr>
              <a:t>58 </a:t>
            </a:r>
            <a:r>
              <a:rPr lang="en-US" sz="1700" dirty="0">
                <a:solidFill>
                  <a:schemeClr val="bg1"/>
                </a:solidFill>
                <a:latin typeface="Arial" panose="020B0604020202020204" pitchFamily="34" charset="0"/>
                <a:cs typeface="Arial" panose="020B0604020202020204" pitchFamily="34" charset="0"/>
              </a:rPr>
              <a:t>And they called Rebekah, and said unto her, Wilt thou go with this man? And she said, I will go.</a:t>
            </a:r>
          </a:p>
          <a:p>
            <a:pPr algn="just" fontAlgn="base"/>
            <a:r>
              <a:rPr lang="en-US" sz="1700" b="1" dirty="0">
                <a:solidFill>
                  <a:schemeClr val="bg1"/>
                </a:solidFill>
                <a:latin typeface="Arial" panose="020B0604020202020204" pitchFamily="34" charset="0"/>
                <a:cs typeface="Arial" panose="020B0604020202020204" pitchFamily="34" charset="0"/>
              </a:rPr>
              <a:t>59 </a:t>
            </a:r>
            <a:r>
              <a:rPr lang="en-US" sz="1700" dirty="0">
                <a:solidFill>
                  <a:schemeClr val="bg1"/>
                </a:solidFill>
                <a:latin typeface="Arial" panose="020B0604020202020204" pitchFamily="34" charset="0"/>
                <a:cs typeface="Arial" panose="020B0604020202020204" pitchFamily="34" charset="0"/>
              </a:rPr>
              <a:t>And they sent away Rebekah their sister, and her nurse, and Abraham’s servant, and his men.</a:t>
            </a:r>
          </a:p>
          <a:p>
            <a:pPr algn="just" fontAlgn="base"/>
            <a:r>
              <a:rPr lang="en-US" sz="1700" b="1" dirty="0">
                <a:solidFill>
                  <a:schemeClr val="bg1"/>
                </a:solidFill>
                <a:latin typeface="Arial" panose="020B0604020202020204" pitchFamily="34" charset="0"/>
                <a:cs typeface="Arial" panose="020B0604020202020204" pitchFamily="34" charset="0"/>
              </a:rPr>
              <a:t>60 </a:t>
            </a:r>
            <a:r>
              <a:rPr lang="en-US" sz="1700" dirty="0">
                <a:solidFill>
                  <a:schemeClr val="bg1"/>
                </a:solidFill>
                <a:latin typeface="Arial" panose="020B0604020202020204" pitchFamily="34" charset="0"/>
                <a:cs typeface="Arial" panose="020B0604020202020204" pitchFamily="34" charset="0"/>
              </a:rPr>
              <a:t>And they blessed Rebekah, and said unto her, Thou art our sister, </a:t>
            </a:r>
            <a:r>
              <a:rPr lang="en-US" sz="1700" i="1" dirty="0">
                <a:solidFill>
                  <a:schemeClr val="bg2"/>
                </a:solidFill>
                <a:latin typeface="Arial" panose="020B0604020202020204" pitchFamily="34" charset="0"/>
                <a:cs typeface="Arial" panose="020B0604020202020204" pitchFamily="34" charset="0"/>
              </a:rPr>
              <a:t>be thou the mother of thousands of millions</a:t>
            </a:r>
            <a:r>
              <a:rPr lang="en-US" sz="1700" dirty="0">
                <a:solidFill>
                  <a:schemeClr val="bg1"/>
                </a:solidFill>
                <a:latin typeface="Arial" panose="020B0604020202020204" pitchFamily="34" charset="0"/>
                <a:cs typeface="Arial" panose="020B0604020202020204" pitchFamily="34" charset="0"/>
              </a:rPr>
              <a:t>, and let thy seed possess the gate of those which hate them.</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D9FB561-AFFF-44F0-A47E-40CE0166B719}"/>
              </a:ext>
            </a:extLst>
          </p:cNvPr>
          <p:cNvSpPr/>
          <p:nvPr/>
        </p:nvSpPr>
        <p:spPr>
          <a:xfrm>
            <a:off x="909709" y="4901449"/>
            <a:ext cx="964105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Rebekah would commit to leave her family immediately to go and marry Isaac, even though she had never met him?</a:t>
            </a:r>
          </a:p>
        </p:txBody>
      </p:sp>
      <p:sp>
        <p:nvSpPr>
          <p:cNvPr id="9" name="Rectangle 8">
            <a:extLst>
              <a:ext uri="{FF2B5EF4-FFF2-40B4-BE49-F238E27FC236}">
                <a16:creationId xmlns:a16="http://schemas.microsoft.com/office/drawing/2014/main" id="{9A3767BA-B41A-4978-B374-2E05FAA7FADF}"/>
              </a:ext>
            </a:extLst>
          </p:cNvPr>
          <p:cNvSpPr/>
          <p:nvPr/>
        </p:nvSpPr>
        <p:spPr>
          <a:xfrm>
            <a:off x="909708" y="5705061"/>
            <a:ext cx="760124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qualities did Rebekah exemplify when she stated, “I will go”? </a:t>
            </a:r>
          </a:p>
        </p:txBody>
      </p:sp>
    </p:spTree>
    <p:extLst>
      <p:ext uri="{BB962C8B-B14F-4D97-AF65-F5344CB8AC3E}">
        <p14:creationId xmlns:p14="http://schemas.microsoft.com/office/powerpoint/2010/main" val="43239708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8)">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4884A31-5B5A-4B56-A4BB-EF133A88439B}"/>
              </a:ext>
            </a:extLst>
          </p:cNvPr>
          <p:cNvSpPr/>
          <p:nvPr/>
        </p:nvSpPr>
        <p:spPr>
          <a:xfrm>
            <a:off x="2717284" y="2753009"/>
            <a:ext cx="7162388" cy="2352484"/>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31</a:t>
            </a:r>
          </a:p>
        </p:txBody>
      </p:sp>
      <p:sp>
        <p:nvSpPr>
          <p:cNvPr id="2" name="Rectangle 1">
            <a:extLst>
              <a:ext uri="{FF2B5EF4-FFF2-40B4-BE49-F238E27FC236}">
                <a16:creationId xmlns:a16="http://schemas.microsoft.com/office/drawing/2014/main" id="{C2B9969F-C784-41C1-993C-6EBC3651C498}"/>
              </a:ext>
            </a:extLst>
          </p:cNvPr>
          <p:cNvSpPr/>
          <p:nvPr/>
        </p:nvSpPr>
        <p:spPr>
          <a:xfrm>
            <a:off x="1373945" y="857182"/>
            <a:ext cx="91908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Rebekah’s righteous qualities helped prepare her to enter the covenant of eternal marriage?</a:t>
            </a:r>
          </a:p>
        </p:txBody>
      </p:sp>
      <p:sp>
        <p:nvSpPr>
          <p:cNvPr id="4" name="Rectangle 3">
            <a:extLst>
              <a:ext uri="{FF2B5EF4-FFF2-40B4-BE49-F238E27FC236}">
                <a16:creationId xmlns:a16="http://schemas.microsoft.com/office/drawing/2014/main" id="{FBC88966-D72D-4A2B-B5A7-CAF17C430BC9}"/>
              </a:ext>
            </a:extLst>
          </p:cNvPr>
          <p:cNvSpPr/>
          <p:nvPr/>
        </p:nvSpPr>
        <p:spPr>
          <a:xfrm>
            <a:off x="1373945" y="1555361"/>
            <a:ext cx="62033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learn from Rebekah’s example? </a:t>
            </a:r>
          </a:p>
        </p:txBody>
      </p:sp>
      <p:sp>
        <p:nvSpPr>
          <p:cNvPr id="5" name="Rectangle 4">
            <a:extLst>
              <a:ext uri="{FF2B5EF4-FFF2-40B4-BE49-F238E27FC236}">
                <a16:creationId xmlns:a16="http://schemas.microsoft.com/office/drawing/2014/main" id="{181C6D09-D81B-4B73-A120-B9C1CA4F6D63}"/>
              </a:ext>
            </a:extLst>
          </p:cNvPr>
          <p:cNvSpPr/>
          <p:nvPr/>
        </p:nvSpPr>
        <p:spPr>
          <a:xfrm>
            <a:off x="1373945" y="2011344"/>
            <a:ext cx="8895470"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develop righteous qualities now, we will be better prepared for eternal marriage.</a:t>
            </a:r>
          </a:p>
        </p:txBody>
      </p:sp>
      <p:sp>
        <p:nvSpPr>
          <p:cNvPr id="6" name="Rectangle 5">
            <a:extLst>
              <a:ext uri="{FF2B5EF4-FFF2-40B4-BE49-F238E27FC236}">
                <a16:creationId xmlns:a16="http://schemas.microsoft.com/office/drawing/2014/main" id="{8C51222C-56A8-4F41-A3EA-65EDD407B187}"/>
              </a:ext>
            </a:extLst>
          </p:cNvPr>
          <p:cNvSpPr/>
          <p:nvPr/>
        </p:nvSpPr>
        <p:spPr>
          <a:xfrm>
            <a:off x="4326623" y="2826928"/>
            <a:ext cx="5358364" cy="2308324"/>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“If you hope to have an eternal companion who has certain spiritual qualities, then you must strive to develop those spiritual qualities in yourself. Then someone who has those qualities will be attracted to you” (David A. Bednar, in “Understanding Heavenly Father’s Plan,” lds.org/prophets-and-apostles/unto-all-the-world/understanding-heavenly-fathers-plan).</a:t>
            </a:r>
          </a:p>
        </p:txBody>
      </p:sp>
      <p:pic>
        <p:nvPicPr>
          <p:cNvPr id="4098" name="Picture 2" descr="David A. Bednar">
            <a:extLst>
              <a:ext uri="{FF2B5EF4-FFF2-40B4-BE49-F238E27FC236}">
                <a16:creationId xmlns:a16="http://schemas.microsoft.com/office/drawing/2014/main" id="{345F46D2-9925-483A-9092-76B2F2B62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80" y="2888507"/>
            <a:ext cx="1288112" cy="17131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02BA937-8E14-4C64-86BC-8FE22FE23AE8}"/>
              </a:ext>
            </a:extLst>
          </p:cNvPr>
          <p:cNvSpPr txBox="1"/>
          <p:nvPr/>
        </p:nvSpPr>
        <p:spPr>
          <a:xfrm>
            <a:off x="2920830" y="4601696"/>
            <a:ext cx="1225014" cy="415498"/>
          </a:xfrm>
          <a:prstGeom prst="rect">
            <a:avLst/>
          </a:prstGeom>
          <a:noFill/>
        </p:spPr>
        <p:txBody>
          <a:bodyPr wrap="none" rtlCol="0">
            <a:spAutoFit/>
          </a:bodyPr>
          <a:lstStyle/>
          <a:p>
            <a:pPr algn="ctr"/>
            <a:r>
              <a:rPr lang="en-US" sz="1050" b="1" dirty="0">
                <a:solidFill>
                  <a:schemeClr val="bg1"/>
                </a:solidFill>
                <a:latin typeface="Arial" panose="020B0604020202020204" pitchFamily="34" charset="0"/>
                <a:cs typeface="Arial" panose="020B0604020202020204" pitchFamily="34" charset="0"/>
              </a:rPr>
              <a:t>Elder</a:t>
            </a:r>
          </a:p>
          <a:p>
            <a:pPr algn="ctr"/>
            <a:r>
              <a:rPr lang="en-US" sz="1050" b="1" dirty="0">
                <a:solidFill>
                  <a:schemeClr val="bg1"/>
                </a:solidFill>
                <a:latin typeface="Arial" panose="020B0604020202020204" pitchFamily="34" charset="0"/>
                <a:cs typeface="Arial" panose="020B0604020202020204" pitchFamily="34" charset="0"/>
              </a:rPr>
              <a:t>David A. Bednar</a:t>
            </a:r>
          </a:p>
        </p:txBody>
      </p:sp>
    </p:spTree>
    <p:extLst>
      <p:ext uri="{BB962C8B-B14F-4D97-AF65-F5344CB8AC3E}">
        <p14:creationId xmlns:p14="http://schemas.microsoft.com/office/powerpoint/2010/main" val="3330454974"/>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1250"/>
                                  </p:stCondLst>
                                  <p:iterate type="lt">
                                    <p:tmPct val="10000"/>
                                  </p:iterate>
                                  <p:childTnLst>
                                    <p:set>
                                      <p:cBhvr>
                                        <p:cTn id="11" dur="1" fill="hold">
                                          <p:stCondLst>
                                            <p:cond delay="0"/>
                                          </p:stCondLst>
                                        </p:cTn>
                                        <p:tgtEl>
                                          <p:spTgt spid="5"/>
                                        </p:tgtEl>
                                        <p:attrNameLst>
                                          <p:attrName>style.visibility</p:attrName>
                                        </p:attrNameLst>
                                      </p:cBhvr>
                                      <p:to>
                                        <p:strVal val="visible"/>
                                      </p:to>
                                    </p:set>
                                    <p:anim by="(-#ppt_w*2)" calcmode="lin" valueType="num">
                                      <p:cBhvr rctx="PPT">
                                        <p:cTn id="12" dur="75" autoRev="1" fill="hold">
                                          <p:stCondLst>
                                            <p:cond delay="0"/>
                                          </p:stCondLst>
                                        </p:cTn>
                                        <p:tgtEl>
                                          <p:spTgt spid="5"/>
                                        </p:tgtEl>
                                        <p:attrNameLst>
                                          <p:attrName>ppt_w</p:attrName>
                                        </p:attrNameLst>
                                      </p:cBhvr>
                                    </p:anim>
                                    <p:anim by="(#ppt_w*0.50)" calcmode="lin" valueType="num">
                                      <p:cBhvr>
                                        <p:cTn id="13" dur="75" decel="50000" autoRev="1" fill="hold">
                                          <p:stCondLst>
                                            <p:cond delay="0"/>
                                          </p:stCondLst>
                                        </p:cTn>
                                        <p:tgtEl>
                                          <p:spTgt spid="5"/>
                                        </p:tgtEl>
                                        <p:attrNameLst>
                                          <p:attrName>ppt_x</p:attrName>
                                        </p:attrNameLst>
                                      </p:cBhvr>
                                    </p:anim>
                                    <p:anim from="(-#ppt_h/2)" to="(#ppt_y)" calcmode="lin" valueType="num">
                                      <p:cBhvr>
                                        <p:cTn id="14" dur="150" fill="hold">
                                          <p:stCondLst>
                                            <p:cond delay="0"/>
                                          </p:stCondLst>
                                        </p:cTn>
                                        <p:tgtEl>
                                          <p:spTgt spid="5"/>
                                        </p:tgtEl>
                                        <p:attrNameLst>
                                          <p:attrName>ppt_y</p:attrName>
                                        </p:attrNameLst>
                                      </p:cBhvr>
                                    </p:anim>
                                    <p:animRot by="21600000">
                                      <p:cBhvr>
                                        <p:cTn id="15" dur="150" fill="hold">
                                          <p:stCondLst>
                                            <p:cond delay="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1000"/>
                                        <p:tgtEl>
                                          <p:spTgt spid="4098"/>
                                        </p:tgtEl>
                                      </p:cBhvr>
                                    </p:animEffect>
                                    <p:anim calcmode="lin" valueType="num">
                                      <p:cBhvr>
                                        <p:cTn id="26" dur="1000" fill="hold"/>
                                        <p:tgtEl>
                                          <p:spTgt spid="4098"/>
                                        </p:tgtEl>
                                        <p:attrNameLst>
                                          <p:attrName>ppt_x</p:attrName>
                                        </p:attrNameLst>
                                      </p:cBhvr>
                                      <p:tavLst>
                                        <p:tav tm="0">
                                          <p:val>
                                            <p:strVal val="#ppt_x"/>
                                          </p:val>
                                        </p:tav>
                                        <p:tav tm="100000">
                                          <p:val>
                                            <p:strVal val="#ppt_x"/>
                                          </p:val>
                                        </p:tav>
                                      </p:tavLst>
                                    </p:anim>
                                    <p:anim calcmode="lin" valueType="num">
                                      <p:cBhvr>
                                        <p:cTn id="27" dur="1000" fill="hold"/>
                                        <p:tgtEl>
                                          <p:spTgt spid="409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31</a:t>
            </a:r>
          </a:p>
        </p:txBody>
      </p:sp>
      <p:sp>
        <p:nvSpPr>
          <p:cNvPr id="2" name="Rectangle 1">
            <a:extLst>
              <a:ext uri="{FF2B5EF4-FFF2-40B4-BE49-F238E27FC236}">
                <a16:creationId xmlns:a16="http://schemas.microsoft.com/office/drawing/2014/main" id="{600D26BC-A341-446F-BFC5-F61DD0E45000}"/>
              </a:ext>
            </a:extLst>
          </p:cNvPr>
          <p:cNvSpPr/>
          <p:nvPr/>
        </p:nvSpPr>
        <p:spPr>
          <a:xfrm>
            <a:off x="2671024" y="2828835"/>
            <a:ext cx="6849953" cy="1200329"/>
          </a:xfrm>
          <a:prstGeom prst="rect">
            <a:avLst/>
          </a:prstGeom>
        </p:spPr>
        <p:txBody>
          <a:bodyPr wrap="none">
            <a:spAutoFit/>
          </a:bodyPr>
          <a:lstStyle/>
          <a:p>
            <a:pPr algn="ctr" fontAlgn="base"/>
            <a:r>
              <a:rPr lang="en-US" sz="3600" b="1" dirty="0">
                <a:solidFill>
                  <a:schemeClr val="bg1"/>
                </a:solidFill>
                <a:latin typeface="Nirmala UI" panose="020B0502040204020203" pitchFamily="34" charset="0"/>
                <a:cs typeface="Nirmala UI" panose="020B0502040204020203" pitchFamily="34" charset="0"/>
              </a:rPr>
              <a:t>“Isaac and Rebekah are sealed </a:t>
            </a:r>
          </a:p>
          <a:p>
            <a:pPr algn="ctr" fontAlgn="base"/>
            <a:r>
              <a:rPr lang="en-US" sz="3600" b="1" dirty="0">
                <a:solidFill>
                  <a:schemeClr val="bg1"/>
                </a:solidFill>
                <a:latin typeface="Nirmala UI" panose="020B0502040204020203" pitchFamily="34" charset="0"/>
                <a:cs typeface="Nirmala UI" panose="020B0502040204020203" pitchFamily="34" charset="0"/>
              </a:rPr>
              <a:t>in eternal marriage”</a:t>
            </a:r>
            <a:endParaRPr lang="en-US" sz="3600" b="1" dirty="0">
              <a:solidFill>
                <a:schemeClr val="bg1"/>
              </a:solidFill>
              <a:effectLst/>
              <a:latin typeface="Nirmala UI" panose="020B0502040204020203" pitchFamily="34" charset="0"/>
              <a:cs typeface="Nirmala UI" panose="020B0502040204020203" pitchFamily="34" charset="0"/>
            </a:endParaRPr>
          </a:p>
        </p:txBody>
      </p:sp>
      <p:sp>
        <p:nvSpPr>
          <p:cNvPr id="4" name="Rectangle 3">
            <a:extLst>
              <a:ext uri="{FF2B5EF4-FFF2-40B4-BE49-F238E27FC236}">
                <a16:creationId xmlns:a16="http://schemas.microsoft.com/office/drawing/2014/main" id="{7CB33596-3855-4EAC-8624-BC98668615F3}"/>
              </a:ext>
            </a:extLst>
          </p:cNvPr>
          <p:cNvSpPr/>
          <p:nvPr/>
        </p:nvSpPr>
        <p:spPr>
          <a:xfrm>
            <a:off x="1342062" y="96827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24:61-67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89237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300C41-99EF-494C-B83C-84456FD1BBF9}"/>
              </a:ext>
            </a:extLst>
          </p:cNvPr>
          <p:cNvSpPr/>
          <p:nvPr/>
        </p:nvSpPr>
        <p:spPr>
          <a:xfrm>
            <a:off x="1105470" y="779683"/>
            <a:ext cx="2156345" cy="88534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220A38C-60CE-4B11-9243-1089EA846F9C}"/>
              </a:ext>
            </a:extLst>
          </p:cNvPr>
          <p:cNvSpPr/>
          <p:nvPr/>
        </p:nvSpPr>
        <p:spPr>
          <a:xfrm>
            <a:off x="1105470" y="1152938"/>
            <a:ext cx="9326762" cy="353305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31</a:t>
            </a:r>
          </a:p>
        </p:txBody>
      </p:sp>
      <p:sp>
        <p:nvSpPr>
          <p:cNvPr id="2" name="Rectangle 1">
            <a:extLst>
              <a:ext uri="{FF2B5EF4-FFF2-40B4-BE49-F238E27FC236}">
                <a16:creationId xmlns:a16="http://schemas.microsoft.com/office/drawing/2014/main" id="{3DB37A7D-1AD3-47B7-8685-E840F4927D1E}"/>
              </a:ext>
            </a:extLst>
          </p:cNvPr>
          <p:cNvSpPr/>
          <p:nvPr/>
        </p:nvSpPr>
        <p:spPr>
          <a:xfrm>
            <a:off x="1192696" y="1269671"/>
            <a:ext cx="9144000"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61 </a:t>
            </a:r>
            <a:r>
              <a:rPr lang="en-US" dirty="0">
                <a:solidFill>
                  <a:schemeClr val="bg1"/>
                </a:solidFill>
                <a:latin typeface="Arial" panose="020B0604020202020204" pitchFamily="34" charset="0"/>
                <a:cs typeface="Arial" panose="020B0604020202020204" pitchFamily="34" charset="0"/>
              </a:rPr>
              <a:t>¶ And Rebekah arose, and her damsels, and they rode upon the camels, and followed the man: and the servant took Rebekah, and went his way.</a:t>
            </a:r>
          </a:p>
          <a:p>
            <a:pPr algn="just" fontAlgn="base"/>
            <a:r>
              <a:rPr lang="en-US" b="1" dirty="0">
                <a:solidFill>
                  <a:schemeClr val="bg1"/>
                </a:solidFill>
                <a:latin typeface="Arial" panose="020B0604020202020204" pitchFamily="34" charset="0"/>
                <a:cs typeface="Arial" panose="020B0604020202020204" pitchFamily="34" charset="0"/>
              </a:rPr>
              <a:t>62 </a:t>
            </a:r>
            <a:r>
              <a:rPr lang="en-US" dirty="0">
                <a:solidFill>
                  <a:schemeClr val="bg1"/>
                </a:solidFill>
                <a:latin typeface="Arial" panose="020B0604020202020204" pitchFamily="34" charset="0"/>
                <a:cs typeface="Arial" panose="020B0604020202020204" pitchFamily="34" charset="0"/>
              </a:rPr>
              <a:t>And Isaac came from the way of the well Lahai-roi; for he dwelt in the south country.</a:t>
            </a:r>
          </a:p>
          <a:p>
            <a:pPr algn="just" fontAlgn="base"/>
            <a:r>
              <a:rPr lang="en-US" b="1" dirty="0">
                <a:solidFill>
                  <a:schemeClr val="bg1"/>
                </a:solidFill>
                <a:latin typeface="Arial" panose="020B0604020202020204" pitchFamily="34" charset="0"/>
                <a:cs typeface="Arial" panose="020B0604020202020204" pitchFamily="34" charset="0"/>
              </a:rPr>
              <a:t>63 </a:t>
            </a:r>
            <a:r>
              <a:rPr lang="en-US" dirty="0">
                <a:solidFill>
                  <a:schemeClr val="bg1"/>
                </a:solidFill>
                <a:latin typeface="Arial" panose="020B0604020202020204" pitchFamily="34" charset="0"/>
                <a:cs typeface="Arial" panose="020B0604020202020204" pitchFamily="34" charset="0"/>
              </a:rPr>
              <a:t>And Isaac went out to meditate in the field at the eventide: and he lifted up his eyes, and saw, and, behold, the camels were coming.</a:t>
            </a:r>
          </a:p>
          <a:p>
            <a:pPr algn="just" fontAlgn="base"/>
            <a:r>
              <a:rPr lang="en-US" b="1" dirty="0">
                <a:solidFill>
                  <a:schemeClr val="bg1"/>
                </a:solidFill>
                <a:latin typeface="Arial" panose="020B0604020202020204" pitchFamily="34" charset="0"/>
                <a:cs typeface="Arial" panose="020B0604020202020204" pitchFamily="34" charset="0"/>
              </a:rPr>
              <a:t>64 </a:t>
            </a:r>
            <a:r>
              <a:rPr lang="en-US" dirty="0">
                <a:solidFill>
                  <a:schemeClr val="bg1"/>
                </a:solidFill>
                <a:latin typeface="Arial" panose="020B0604020202020204" pitchFamily="34" charset="0"/>
                <a:cs typeface="Arial" panose="020B0604020202020204" pitchFamily="34" charset="0"/>
              </a:rPr>
              <a:t>And Rebekah lifted up her eyes, and when she saw Isaac, she lighted off the camel.</a:t>
            </a:r>
          </a:p>
          <a:p>
            <a:pPr algn="just" fontAlgn="base"/>
            <a:r>
              <a:rPr lang="en-US" b="1" dirty="0">
                <a:solidFill>
                  <a:schemeClr val="bg1"/>
                </a:solidFill>
                <a:latin typeface="Arial" panose="020B0604020202020204" pitchFamily="34" charset="0"/>
                <a:cs typeface="Arial" panose="020B0604020202020204" pitchFamily="34" charset="0"/>
              </a:rPr>
              <a:t>65 </a:t>
            </a:r>
            <a:r>
              <a:rPr lang="en-US" dirty="0">
                <a:solidFill>
                  <a:schemeClr val="bg1"/>
                </a:solidFill>
                <a:latin typeface="Arial" panose="020B0604020202020204" pitchFamily="34" charset="0"/>
                <a:cs typeface="Arial" panose="020B0604020202020204" pitchFamily="34" charset="0"/>
              </a:rPr>
              <a:t>For she had said unto the servant, What man is this that walketh in the field to meet us? And the servant had said, It is my master: therefore she took a veil, and covered herself.</a:t>
            </a:r>
          </a:p>
          <a:p>
            <a:pPr algn="just" fontAlgn="base"/>
            <a:r>
              <a:rPr lang="en-US" b="1" dirty="0">
                <a:solidFill>
                  <a:schemeClr val="bg1"/>
                </a:solidFill>
                <a:latin typeface="Arial" panose="020B0604020202020204" pitchFamily="34" charset="0"/>
                <a:cs typeface="Arial" panose="020B0604020202020204" pitchFamily="34" charset="0"/>
              </a:rPr>
              <a:t>66 </a:t>
            </a:r>
            <a:r>
              <a:rPr lang="en-US" dirty="0">
                <a:solidFill>
                  <a:schemeClr val="bg1"/>
                </a:solidFill>
                <a:latin typeface="Arial" panose="020B0604020202020204" pitchFamily="34" charset="0"/>
                <a:cs typeface="Arial" panose="020B0604020202020204" pitchFamily="34" charset="0"/>
              </a:rPr>
              <a:t>And the servant told Isaac all things that he had done.</a:t>
            </a:r>
          </a:p>
          <a:p>
            <a:pPr algn="just" fontAlgn="base"/>
            <a:r>
              <a:rPr lang="en-US" b="1" dirty="0">
                <a:solidFill>
                  <a:schemeClr val="bg1"/>
                </a:solidFill>
                <a:latin typeface="Arial" panose="020B0604020202020204" pitchFamily="34" charset="0"/>
                <a:cs typeface="Arial" panose="020B0604020202020204" pitchFamily="34" charset="0"/>
              </a:rPr>
              <a:t>67 </a:t>
            </a:r>
            <a:r>
              <a:rPr lang="en-US" dirty="0">
                <a:solidFill>
                  <a:schemeClr val="bg1"/>
                </a:solidFill>
                <a:latin typeface="Arial" panose="020B0604020202020204" pitchFamily="34" charset="0"/>
                <a:cs typeface="Arial" panose="020B0604020202020204" pitchFamily="34" charset="0"/>
              </a:rPr>
              <a:t>And Isaac brought her into his mother Sarah’s tent, and took Rebekah, and she became his wife; and he loved her: and Isaac was comforted after his mother’s death.</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AC2B106-1D9F-4C6E-8BE5-89DD37886D2B}"/>
              </a:ext>
            </a:extLst>
          </p:cNvPr>
          <p:cNvSpPr/>
          <p:nvPr/>
        </p:nvSpPr>
        <p:spPr>
          <a:xfrm>
            <a:off x="1192696" y="812031"/>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24:61-67</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E4A61FA-F717-4BF2-8535-98787D375E01}"/>
              </a:ext>
            </a:extLst>
          </p:cNvPr>
          <p:cNvSpPr/>
          <p:nvPr/>
        </p:nvSpPr>
        <p:spPr>
          <a:xfrm>
            <a:off x="1192696" y="4941998"/>
            <a:ext cx="91440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 example of Isaac and Rebekah as we seek the blessings of eternal marriage? </a:t>
            </a:r>
          </a:p>
        </p:txBody>
      </p:sp>
    </p:spTree>
    <p:extLst>
      <p:ext uri="{BB962C8B-B14F-4D97-AF65-F5344CB8AC3E}">
        <p14:creationId xmlns:p14="http://schemas.microsoft.com/office/powerpoint/2010/main" val="3237654821"/>
      </p:ext>
    </p:extLst>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D262D4-8040-4D90-B193-C1B7882D71E9}"/>
              </a:ext>
            </a:extLst>
          </p:cNvPr>
          <p:cNvSpPr/>
          <p:nvPr/>
        </p:nvSpPr>
        <p:spPr>
          <a:xfrm>
            <a:off x="-3114261" y="-1667371"/>
            <a:ext cx="9720775"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does this statement help you understand Heavenly Father’s love for His children who may not have the opportunity to receive the blessings of eternal marriage in this life?</a:t>
            </a:r>
          </a:p>
        </p:txBody>
      </p:sp>
      <p:sp>
        <p:nvSpPr>
          <p:cNvPr id="4" name="Rectangle: Rounded Corners 3">
            <a:extLst>
              <a:ext uri="{FF2B5EF4-FFF2-40B4-BE49-F238E27FC236}">
                <a16:creationId xmlns:a16="http://schemas.microsoft.com/office/drawing/2014/main" id="{B2024B34-5102-48A1-9C4E-F61ABCAA96E4}"/>
              </a:ext>
            </a:extLst>
          </p:cNvPr>
          <p:cNvSpPr/>
          <p:nvPr/>
        </p:nvSpPr>
        <p:spPr>
          <a:xfrm>
            <a:off x="1060173" y="883978"/>
            <a:ext cx="10031896" cy="31393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31</a:t>
            </a:r>
          </a:p>
        </p:txBody>
      </p:sp>
      <p:sp>
        <p:nvSpPr>
          <p:cNvPr id="2" name="Rectangle 1">
            <a:extLst>
              <a:ext uri="{FF2B5EF4-FFF2-40B4-BE49-F238E27FC236}">
                <a16:creationId xmlns:a16="http://schemas.microsoft.com/office/drawing/2014/main" id="{7C76AC9D-7EC7-48B5-9C1D-972E883A5C11}"/>
              </a:ext>
            </a:extLst>
          </p:cNvPr>
          <p:cNvSpPr/>
          <p:nvPr/>
        </p:nvSpPr>
        <p:spPr>
          <a:xfrm>
            <a:off x="1235612" y="883978"/>
            <a:ext cx="9720775" cy="3139321"/>
          </a:xfrm>
          <a:prstGeom prst="rect">
            <a:avLst/>
          </a:prstGeom>
        </p:spPr>
        <p:txBody>
          <a:bodyPr wrap="square">
            <a:spAutoFit/>
          </a:bodyPr>
          <a:lstStyle/>
          <a:p>
            <a:pPr algn="just" fontAlgn="base"/>
            <a:r>
              <a:rPr lang="en-US" dirty="0">
                <a:solidFill>
                  <a:schemeClr val="bg1"/>
                </a:solidFill>
                <a:latin typeface="Open Sans"/>
              </a:rPr>
              <a:t>			“Now, there are those among you fine young members of the Church who might 			 never marry. Although they are worthy in every way, they may never find 				 someone to whom they will be sealed [in] the temple of the Lord in this life. …</a:t>
            </a:r>
          </a:p>
          <a:p>
            <a:pPr algn="just" fontAlgn="base"/>
            <a:r>
              <a:rPr lang="en-US" dirty="0">
                <a:solidFill>
                  <a:schemeClr val="bg1"/>
                </a:solidFill>
                <a:latin typeface="Open Sans"/>
              </a:rPr>
              <a:t>			“… I cannot tell you why one individual’s prayers are answered one way while 				someone else’s are answered differently. But this I can tell you: the righteous 				desires of your hearts will be fulfilled. …</a:t>
            </a:r>
          </a:p>
          <a:p>
            <a:pPr algn="just" fontAlgn="base"/>
            <a:r>
              <a:rPr lang="en-US" dirty="0">
                <a:solidFill>
                  <a:schemeClr val="bg1"/>
                </a:solidFill>
                <a:latin typeface="Open Sans"/>
              </a:rPr>
              <a:t>“… The brief span of this life is nothing in comparison with eternity. And if only we can hope and exercise faith and joyfully endure to the end, … there, in that great heavenly future, we will have the fulfillment of the righteous desires of our hearts, and so very much more than we can scarcely comprehend now” (Dieter F. Uchtdorf, “The Reflection in the Water” [Church Educational System fireside for young adults, Nov. 1, 2009], lds.org/media-library).</a:t>
            </a:r>
            <a:endParaRPr lang="en-US" b="0" i="0" dirty="0">
              <a:solidFill>
                <a:schemeClr val="bg1"/>
              </a:solidFill>
              <a:effectLst/>
              <a:latin typeface="Open Sans"/>
            </a:endParaRPr>
          </a:p>
        </p:txBody>
      </p:sp>
      <p:pic>
        <p:nvPicPr>
          <p:cNvPr id="6146" name="Picture 2" descr="Dieter F. Uchtdorf">
            <a:extLst>
              <a:ext uri="{FF2B5EF4-FFF2-40B4-BE49-F238E27FC236}">
                <a16:creationId xmlns:a16="http://schemas.microsoft.com/office/drawing/2014/main" id="{613C91FB-DAC3-4AA9-81A1-3D4B1DA46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221" y="986008"/>
            <a:ext cx="1310935" cy="153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101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36042 0.02801 L 0.68932 0.26505 C 0.76536 0.31505 0.80755 0.38982 0.80755 0.46759 C 0.80755 0.55625 0.76536 0.62685 0.68932 0.67685 L 0.36042 0.91412 " pathEditMode="relative" rAng="0" ptsTypes="AAAAA">
                                      <p:cBhvr>
                                        <p:cTn id="6" dur="2000" fill="hold"/>
                                        <p:tgtEl>
                                          <p:spTgt spid="5"/>
                                        </p:tgtEl>
                                        <p:attrNameLst>
                                          <p:attrName>ppt_x</p:attrName>
                                          <p:attrName>ppt_y</p:attrName>
                                        </p:attrNameLst>
                                      </p:cBhvr>
                                      <p:rCtr x="22357" y="44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31</a:t>
            </a:r>
          </a:p>
        </p:txBody>
      </p:sp>
      <p:sp>
        <p:nvSpPr>
          <p:cNvPr id="4" name="Rectangle 3">
            <a:extLst>
              <a:ext uri="{FF2B5EF4-FFF2-40B4-BE49-F238E27FC236}">
                <a16:creationId xmlns:a16="http://schemas.microsoft.com/office/drawing/2014/main" id="{25A70827-4420-4CB7-86CF-2E3847157931}"/>
              </a:ext>
            </a:extLst>
          </p:cNvPr>
          <p:cNvSpPr/>
          <p:nvPr/>
        </p:nvSpPr>
        <p:spPr>
          <a:xfrm>
            <a:off x="2852163" y="2705725"/>
            <a:ext cx="6487673" cy="1446550"/>
          </a:xfrm>
          <a:prstGeom prst="rect">
            <a:avLst/>
          </a:prstGeom>
        </p:spPr>
        <p:txBody>
          <a:bodyPr wrap="none">
            <a:spAutoFit/>
          </a:bodyPr>
          <a:lstStyle/>
          <a:p>
            <a:pPr fontAlgn="base"/>
            <a:r>
              <a:rPr lang="en-US" sz="8800" b="1" dirty="0">
                <a:solidFill>
                  <a:schemeClr val="bg1"/>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rPr>
              <a:t>Genesis 23-24</a:t>
            </a:r>
            <a:endParaRPr lang="en-US" sz="8800" b="1" i="0" dirty="0">
              <a:solidFill>
                <a:schemeClr val="bg1"/>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31</a:t>
            </a:r>
          </a:p>
        </p:txBody>
      </p:sp>
      <p:sp>
        <p:nvSpPr>
          <p:cNvPr id="2" name="Rectangle 1">
            <a:extLst>
              <a:ext uri="{FF2B5EF4-FFF2-40B4-BE49-F238E27FC236}">
                <a16:creationId xmlns:a16="http://schemas.microsoft.com/office/drawing/2014/main" id="{4FCFCC79-88E8-4272-ABB4-8E1911FF1CE1}"/>
              </a:ext>
            </a:extLst>
          </p:cNvPr>
          <p:cNvSpPr/>
          <p:nvPr/>
        </p:nvSpPr>
        <p:spPr>
          <a:xfrm>
            <a:off x="1988234" y="2459504"/>
            <a:ext cx="8215532" cy="1938992"/>
          </a:xfrm>
          <a:prstGeom prst="rect">
            <a:avLst/>
          </a:prstGeom>
        </p:spPr>
        <p:txBody>
          <a:bodyPr wrap="square">
            <a:spAutoFit/>
          </a:bodyPr>
          <a:lstStyle/>
          <a:p>
            <a:pPr algn="ctr" fontAlgn="base"/>
            <a:r>
              <a:rPr lang="en-US" sz="4000" b="1" dirty="0">
                <a:solidFill>
                  <a:schemeClr val="bg1"/>
                </a:solidFill>
                <a:latin typeface="Nirmala UI" panose="020B0502040204020203" pitchFamily="34" charset="0"/>
                <a:cs typeface="Nirmala UI" panose="020B0502040204020203" pitchFamily="34" charset="0"/>
              </a:rPr>
              <a:t>“After Sarah dies, Abraham places his servant under oath to find a suitable wife for Isaac”</a:t>
            </a:r>
            <a:endParaRPr lang="en-US" sz="4000" b="1" dirty="0">
              <a:solidFill>
                <a:schemeClr val="bg1"/>
              </a:solidFill>
              <a:effectLst/>
              <a:latin typeface="Nirmala UI" panose="020B0502040204020203" pitchFamily="34" charset="0"/>
              <a:cs typeface="Nirmala UI" panose="020B0502040204020203" pitchFamily="34" charset="0"/>
            </a:endParaRPr>
          </a:p>
        </p:txBody>
      </p:sp>
      <p:sp>
        <p:nvSpPr>
          <p:cNvPr id="4" name="Rectangle 3">
            <a:extLst>
              <a:ext uri="{FF2B5EF4-FFF2-40B4-BE49-F238E27FC236}">
                <a16:creationId xmlns:a16="http://schemas.microsoft.com/office/drawing/2014/main" id="{5FC102F4-77D6-427B-871E-7792E9C3D800}"/>
              </a:ext>
            </a:extLst>
          </p:cNvPr>
          <p:cNvSpPr/>
          <p:nvPr/>
        </p:nvSpPr>
        <p:spPr>
          <a:xfrm>
            <a:off x="1342062" y="968273"/>
            <a:ext cx="219803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23:1–24:9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9268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1812BDE-3AC1-4770-B640-80B9A5827DF8}"/>
              </a:ext>
            </a:extLst>
          </p:cNvPr>
          <p:cNvSpPr/>
          <p:nvPr/>
        </p:nvSpPr>
        <p:spPr>
          <a:xfrm>
            <a:off x="2406039" y="1736531"/>
            <a:ext cx="7565361" cy="193899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31</a:t>
            </a:r>
          </a:p>
        </p:txBody>
      </p:sp>
      <p:sp>
        <p:nvSpPr>
          <p:cNvPr id="2" name="Rectangle 1">
            <a:extLst>
              <a:ext uri="{FF2B5EF4-FFF2-40B4-BE49-F238E27FC236}">
                <a16:creationId xmlns:a16="http://schemas.microsoft.com/office/drawing/2014/main" id="{8B083588-96A7-4254-9E7E-F43D56FEB442}"/>
              </a:ext>
            </a:extLst>
          </p:cNvPr>
          <p:cNvSpPr/>
          <p:nvPr/>
        </p:nvSpPr>
        <p:spPr>
          <a:xfrm>
            <a:off x="914399" y="829773"/>
            <a:ext cx="98333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important choices this couple will need to make if they want to build a relationship that will last?</a:t>
            </a:r>
          </a:p>
        </p:txBody>
      </p:sp>
      <p:sp>
        <p:nvSpPr>
          <p:cNvPr id="4" name="Rectangle 3">
            <a:extLst>
              <a:ext uri="{FF2B5EF4-FFF2-40B4-BE49-F238E27FC236}">
                <a16:creationId xmlns:a16="http://schemas.microsoft.com/office/drawing/2014/main" id="{C1EC1E31-D6B1-4A2D-AE8C-256C7C7083F8}"/>
              </a:ext>
            </a:extLst>
          </p:cNvPr>
          <p:cNvSpPr/>
          <p:nvPr/>
        </p:nvSpPr>
        <p:spPr>
          <a:xfrm>
            <a:off x="3790992" y="1736530"/>
            <a:ext cx="6096000" cy="1938992"/>
          </a:xfrm>
          <a:prstGeom prst="rect">
            <a:avLst/>
          </a:prstGeom>
        </p:spPr>
        <p:txBody>
          <a:bodyPr>
            <a:spAutoFit/>
          </a:bodyPr>
          <a:lstStyle/>
          <a:p>
            <a:pPr algn="just" fontAlgn="base"/>
            <a:r>
              <a:rPr lang="en-US" sz="2000" dirty="0">
                <a:solidFill>
                  <a:schemeClr val="bg1"/>
                </a:solidFill>
                <a:latin typeface="Arial" panose="020B0604020202020204" pitchFamily="34" charset="0"/>
                <a:cs typeface="Arial" panose="020B0604020202020204" pitchFamily="34" charset="0"/>
              </a:rPr>
              <a:t>“A couple in love can choose a marriage of the highest quality or a lesser type that will not endure. Or they can choose neither. …</a:t>
            </a:r>
          </a:p>
          <a:p>
            <a:pPr algn="just" fontAlgn="base"/>
            <a:r>
              <a:rPr lang="en-US" sz="2000" dirty="0">
                <a:solidFill>
                  <a:schemeClr val="bg1"/>
                </a:solidFill>
                <a:latin typeface="Arial" panose="020B0604020202020204" pitchFamily="34" charset="0"/>
                <a:cs typeface="Arial" panose="020B0604020202020204" pitchFamily="34" charset="0"/>
              </a:rPr>
              <a:t>“The best choice is a celestial marriage” (Russell M. Nelson, “Celestial Marriage,” </a:t>
            </a:r>
            <a:r>
              <a:rPr lang="en-US" sz="2000" i="1" dirty="0">
                <a:solidFill>
                  <a:schemeClr val="bg1"/>
                </a:solidFill>
                <a:latin typeface="Arial" panose="020B0604020202020204" pitchFamily="34" charset="0"/>
                <a:cs typeface="Arial" panose="020B0604020202020204" pitchFamily="34" charset="0"/>
              </a:rPr>
              <a:t>Ensign </a:t>
            </a:r>
            <a:r>
              <a:rPr lang="en-US" sz="2000" dirty="0">
                <a:solidFill>
                  <a:schemeClr val="bg1"/>
                </a:solidFill>
                <a:latin typeface="Arial" panose="020B0604020202020204" pitchFamily="34" charset="0"/>
                <a:cs typeface="Arial" panose="020B0604020202020204" pitchFamily="34" charset="0"/>
              </a:rPr>
              <a:t>or </a:t>
            </a:r>
            <a:r>
              <a:rPr lang="en-US" sz="2000" i="1" dirty="0">
                <a:solidFill>
                  <a:schemeClr val="bg1"/>
                </a:solidFill>
                <a:latin typeface="Arial" panose="020B0604020202020204" pitchFamily="34" charset="0"/>
                <a:cs typeface="Arial" panose="020B0604020202020204" pitchFamily="34" charset="0"/>
              </a:rPr>
              <a:t>Liahona, </a:t>
            </a:r>
            <a:r>
              <a:rPr lang="en-US" sz="2000" dirty="0">
                <a:solidFill>
                  <a:schemeClr val="bg1"/>
                </a:solidFill>
                <a:latin typeface="Arial" panose="020B0604020202020204" pitchFamily="34" charset="0"/>
                <a:cs typeface="Arial" panose="020B0604020202020204" pitchFamily="34" charset="0"/>
              </a:rPr>
              <a:t>Nov. 2008, 92, 94). </a:t>
            </a:r>
            <a:endParaRPr lang="en-US" sz="2000" b="0" i="0" dirty="0">
              <a:solidFill>
                <a:schemeClr val="bg1"/>
              </a:solidFill>
              <a:effectLst/>
              <a:latin typeface="Arial" panose="020B0604020202020204" pitchFamily="34" charset="0"/>
              <a:cs typeface="Arial" panose="020B0604020202020204" pitchFamily="34" charset="0"/>
            </a:endParaRPr>
          </a:p>
        </p:txBody>
      </p:sp>
      <p:pic>
        <p:nvPicPr>
          <p:cNvPr id="1026" name="Picture 2" descr="Russell M. Nelson">
            <a:extLst>
              <a:ext uri="{FF2B5EF4-FFF2-40B4-BE49-F238E27FC236}">
                <a16:creationId xmlns:a16="http://schemas.microsoft.com/office/drawing/2014/main" id="{5E32E7FC-589B-49BD-9BB4-95967A3F1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168" y="1829787"/>
            <a:ext cx="952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85DE2A-9A05-4951-8A2D-3FC7711C3F4A}"/>
              </a:ext>
            </a:extLst>
          </p:cNvPr>
          <p:cNvSpPr txBox="1"/>
          <p:nvPr/>
        </p:nvSpPr>
        <p:spPr>
          <a:xfrm>
            <a:off x="2435607" y="3096612"/>
            <a:ext cx="1335622" cy="415498"/>
          </a:xfrm>
          <a:prstGeom prst="rect">
            <a:avLst/>
          </a:prstGeom>
          <a:noFill/>
        </p:spPr>
        <p:txBody>
          <a:bodyPr wrap="none" rtlCol="0">
            <a:spAutoFit/>
          </a:bodyPr>
          <a:lstStyle/>
          <a:p>
            <a:pPr algn="ctr"/>
            <a:r>
              <a:rPr lang="en-US" sz="1050" b="1" dirty="0">
                <a:solidFill>
                  <a:schemeClr val="bg1"/>
                </a:solidFill>
                <a:latin typeface="Arial" panose="020B0604020202020204" pitchFamily="34" charset="0"/>
                <a:cs typeface="Arial" panose="020B0604020202020204" pitchFamily="34" charset="0"/>
              </a:rPr>
              <a:t>President </a:t>
            </a:r>
          </a:p>
          <a:p>
            <a:pPr algn="ctr"/>
            <a:r>
              <a:rPr lang="en-US" sz="1050" b="1" dirty="0">
                <a:solidFill>
                  <a:schemeClr val="bg1"/>
                </a:solidFill>
                <a:latin typeface="Arial" panose="020B0604020202020204" pitchFamily="34" charset="0"/>
                <a:cs typeface="Arial" panose="020B0604020202020204" pitchFamily="34" charset="0"/>
              </a:rPr>
              <a:t>Russell M. Nelson</a:t>
            </a:r>
          </a:p>
        </p:txBody>
      </p:sp>
      <p:sp>
        <p:nvSpPr>
          <p:cNvPr id="6" name="Rectangle 5">
            <a:extLst>
              <a:ext uri="{FF2B5EF4-FFF2-40B4-BE49-F238E27FC236}">
                <a16:creationId xmlns:a16="http://schemas.microsoft.com/office/drawing/2014/main" id="{E05AAB49-E793-413A-BF18-8E08DB092C4B}"/>
              </a:ext>
            </a:extLst>
          </p:cNvPr>
          <p:cNvSpPr/>
          <p:nvPr/>
        </p:nvSpPr>
        <p:spPr>
          <a:xfrm>
            <a:off x="981372" y="4132604"/>
            <a:ext cx="95131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celestial marriage in the temple—or eternal marriage—the best kind of marriage?</a:t>
            </a:r>
          </a:p>
        </p:txBody>
      </p:sp>
      <p:sp>
        <p:nvSpPr>
          <p:cNvPr id="7" name="Rectangle 6">
            <a:extLst>
              <a:ext uri="{FF2B5EF4-FFF2-40B4-BE49-F238E27FC236}">
                <a16:creationId xmlns:a16="http://schemas.microsoft.com/office/drawing/2014/main" id="{9A045463-7146-469E-AD61-454E9794A614}"/>
              </a:ext>
            </a:extLst>
          </p:cNvPr>
          <p:cNvSpPr/>
          <p:nvPr/>
        </p:nvSpPr>
        <p:spPr>
          <a:xfrm>
            <a:off x="914398" y="4972864"/>
            <a:ext cx="77653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Isaac need to do in order for these promises to be fulfilled?</a:t>
            </a:r>
          </a:p>
        </p:txBody>
      </p:sp>
    </p:spTree>
    <p:extLst>
      <p:ext uri="{BB962C8B-B14F-4D97-AF65-F5344CB8AC3E}">
        <p14:creationId xmlns:p14="http://schemas.microsoft.com/office/powerpoint/2010/main" val="9694297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1500"/>
                                        <p:tgtEl>
                                          <p:spTgt spid="102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1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1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3FC97B6-981D-4A78-BB68-A88A2A567C12}"/>
              </a:ext>
            </a:extLst>
          </p:cNvPr>
          <p:cNvSpPr/>
          <p:nvPr/>
        </p:nvSpPr>
        <p:spPr>
          <a:xfrm>
            <a:off x="1064456" y="4013706"/>
            <a:ext cx="1608133" cy="5331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7632447-033B-45F8-BA4D-D29A4E63C586}"/>
              </a:ext>
            </a:extLst>
          </p:cNvPr>
          <p:cNvSpPr/>
          <p:nvPr/>
        </p:nvSpPr>
        <p:spPr>
          <a:xfrm>
            <a:off x="1064456" y="4358228"/>
            <a:ext cx="9458639" cy="53313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8BA16EF-16FF-49FA-AEE8-BD37DAED8860}"/>
              </a:ext>
            </a:extLst>
          </p:cNvPr>
          <p:cNvSpPr/>
          <p:nvPr/>
        </p:nvSpPr>
        <p:spPr>
          <a:xfrm>
            <a:off x="2983558" y="2063624"/>
            <a:ext cx="491249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did Abraham not want Isaac to marry?</a:t>
            </a:r>
          </a:p>
        </p:txBody>
      </p:sp>
      <p:sp>
        <p:nvSpPr>
          <p:cNvPr id="10" name="Rectangle 9">
            <a:extLst>
              <a:ext uri="{FF2B5EF4-FFF2-40B4-BE49-F238E27FC236}">
                <a16:creationId xmlns:a16="http://schemas.microsoft.com/office/drawing/2014/main" id="{BFAF4D68-BB89-4943-B6C7-5484287447DA}"/>
              </a:ext>
            </a:extLst>
          </p:cNvPr>
          <p:cNvSpPr/>
          <p:nvPr/>
        </p:nvSpPr>
        <p:spPr>
          <a:xfrm>
            <a:off x="1064456" y="768000"/>
            <a:ext cx="1813317"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85D3842-CBDC-44E9-8BDD-E9B228337CFB}"/>
              </a:ext>
            </a:extLst>
          </p:cNvPr>
          <p:cNvSpPr/>
          <p:nvPr/>
        </p:nvSpPr>
        <p:spPr>
          <a:xfrm>
            <a:off x="1064456" y="1107969"/>
            <a:ext cx="9725464" cy="2151466"/>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31</a:t>
            </a:r>
          </a:p>
        </p:txBody>
      </p:sp>
      <p:sp>
        <p:nvSpPr>
          <p:cNvPr id="2" name="Rectangle 1">
            <a:extLst>
              <a:ext uri="{FF2B5EF4-FFF2-40B4-BE49-F238E27FC236}">
                <a16:creationId xmlns:a16="http://schemas.microsoft.com/office/drawing/2014/main" id="{41C65693-3644-4007-991C-495FFCD12986}"/>
              </a:ext>
            </a:extLst>
          </p:cNvPr>
          <p:cNvSpPr/>
          <p:nvPr/>
        </p:nvSpPr>
        <p:spPr>
          <a:xfrm>
            <a:off x="1064456" y="1152939"/>
            <a:ext cx="9725464"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Abraham was old, and well stricken in age: and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had blessed Abraham in all things.</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Abraham said unto his eldest servant of his house, that ruled over all that he had, Put, I pray thee, thy hand under my thigh:</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I will make thee swear by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 God of heaven, and the God of the earth, that thou shalt not take a wife unto my son of the daughters of the Canaanites, among whom I dwell:</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7101558-F322-451A-8DA7-D3405A40260E}"/>
              </a:ext>
            </a:extLst>
          </p:cNvPr>
          <p:cNvSpPr/>
          <p:nvPr/>
        </p:nvSpPr>
        <p:spPr>
          <a:xfrm>
            <a:off x="1064456" y="783607"/>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24:1-3</a:t>
            </a:r>
          </a:p>
        </p:txBody>
      </p:sp>
      <p:sp>
        <p:nvSpPr>
          <p:cNvPr id="6" name="Rectangle 5">
            <a:extLst>
              <a:ext uri="{FF2B5EF4-FFF2-40B4-BE49-F238E27FC236}">
                <a16:creationId xmlns:a16="http://schemas.microsoft.com/office/drawing/2014/main" id="{C32BA81F-D836-4609-A438-BC5F4E2F7D1A}"/>
              </a:ext>
            </a:extLst>
          </p:cNvPr>
          <p:cNvSpPr/>
          <p:nvPr/>
        </p:nvSpPr>
        <p:spPr>
          <a:xfrm>
            <a:off x="1250292" y="4418770"/>
            <a:ext cx="9247162"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thou shalt go unto my country, and to my kindred, and take a wife unto my son Isaac.</a:t>
            </a:r>
          </a:p>
        </p:txBody>
      </p:sp>
      <p:sp>
        <p:nvSpPr>
          <p:cNvPr id="7" name="Rectangle 6">
            <a:extLst>
              <a:ext uri="{FF2B5EF4-FFF2-40B4-BE49-F238E27FC236}">
                <a16:creationId xmlns:a16="http://schemas.microsoft.com/office/drawing/2014/main" id="{E0119419-B86F-4EC7-9912-79C2098D9175}"/>
              </a:ext>
            </a:extLst>
          </p:cNvPr>
          <p:cNvSpPr/>
          <p:nvPr/>
        </p:nvSpPr>
        <p:spPr>
          <a:xfrm>
            <a:off x="1064456" y="4021590"/>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24:4</a:t>
            </a:r>
          </a:p>
        </p:txBody>
      </p:sp>
      <p:sp>
        <p:nvSpPr>
          <p:cNvPr id="8" name="Rectangle 7">
            <a:extLst>
              <a:ext uri="{FF2B5EF4-FFF2-40B4-BE49-F238E27FC236}">
                <a16:creationId xmlns:a16="http://schemas.microsoft.com/office/drawing/2014/main" id="{09832B81-42CA-4379-9AA1-F8C2BF09F62C}"/>
              </a:ext>
            </a:extLst>
          </p:cNvPr>
          <p:cNvSpPr/>
          <p:nvPr/>
        </p:nvSpPr>
        <p:spPr>
          <a:xfrm>
            <a:off x="1064456" y="5129345"/>
            <a:ext cx="579299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assignment did Abraham give to his servant?</a:t>
            </a:r>
          </a:p>
        </p:txBody>
      </p:sp>
      <p:sp>
        <p:nvSpPr>
          <p:cNvPr id="11" name="Rectangle 10">
            <a:extLst>
              <a:ext uri="{FF2B5EF4-FFF2-40B4-BE49-F238E27FC236}">
                <a16:creationId xmlns:a16="http://schemas.microsoft.com/office/drawing/2014/main" id="{D3D0F141-108F-4C86-A678-8D5DE8A9D5CB}"/>
              </a:ext>
            </a:extLst>
          </p:cNvPr>
          <p:cNvSpPr/>
          <p:nvPr/>
        </p:nvSpPr>
        <p:spPr>
          <a:xfrm>
            <a:off x="12440221" y="3692917"/>
            <a:ext cx="491249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did Abraham not want Isaac to marry?</a:t>
            </a:r>
          </a:p>
        </p:txBody>
      </p:sp>
    </p:spTree>
    <p:extLst>
      <p:ext uri="{BB962C8B-B14F-4D97-AF65-F5344CB8AC3E}">
        <p14:creationId xmlns:p14="http://schemas.microsoft.com/office/powerpoint/2010/main" val="676959387"/>
      </p:ext>
    </p:extLst>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afterEffect">
                                  <p:stCondLst>
                                    <p:cond delay="0"/>
                                  </p:stCondLst>
                                  <p:childTnLst>
                                    <p:animMotion origin="layout" path="M -3.75E-6 2.22222E-6 L 0.34818 -0.39121 " pathEditMode="relative" rAng="0" ptsTypes="AA">
                                      <p:cBhvr>
                                        <p:cTn id="6" dur="2000" fill="hold"/>
                                        <p:tgtEl>
                                          <p:spTgt spid="5"/>
                                        </p:tgtEl>
                                        <p:attrNameLst>
                                          <p:attrName>ppt_x</p:attrName>
                                          <p:attrName>ppt_y</p:attrName>
                                        </p:attrNameLst>
                                      </p:cBhvr>
                                      <p:rCtr x="17409" y="-19560"/>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4.79167E-6 2.22222E-6 L -0.93164 -0.01111 " pathEditMode="relative" rAng="0" ptsTypes="AA">
                                      <p:cBhvr>
                                        <p:cTn id="9" dur="2000" fill="hold"/>
                                        <p:tgtEl>
                                          <p:spTgt spid="11"/>
                                        </p:tgtEl>
                                        <p:attrNameLst>
                                          <p:attrName>ppt_x</p:attrName>
                                          <p:attrName>ppt_y</p:attrName>
                                        </p:attrNameLst>
                                      </p:cBhvr>
                                      <p:rCtr x="-46589" y="-556"/>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5" grpId="0"/>
      <p:bldP spid="6" grpId="0"/>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0940F2A-8A4A-4367-A198-0CD7C8079902}"/>
              </a:ext>
            </a:extLst>
          </p:cNvPr>
          <p:cNvSpPr/>
          <p:nvPr/>
        </p:nvSpPr>
        <p:spPr>
          <a:xfrm>
            <a:off x="2326347" y="3628518"/>
            <a:ext cx="7851973" cy="2301962"/>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31</a:t>
            </a:r>
          </a:p>
        </p:txBody>
      </p:sp>
      <p:sp>
        <p:nvSpPr>
          <p:cNvPr id="2" name="Rectangle 1">
            <a:extLst>
              <a:ext uri="{FF2B5EF4-FFF2-40B4-BE49-F238E27FC236}">
                <a16:creationId xmlns:a16="http://schemas.microsoft.com/office/drawing/2014/main" id="{A3CC2E03-D57C-4605-BC79-2FB4DA94FDB8}"/>
              </a:ext>
            </a:extLst>
          </p:cNvPr>
          <p:cNvSpPr/>
          <p:nvPr/>
        </p:nvSpPr>
        <p:spPr>
          <a:xfrm>
            <a:off x="1120727" y="927520"/>
            <a:ext cx="962699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Abraham’s instructions to his servant teach us about the importance of obtaining the blessings of eternal marriage? </a:t>
            </a:r>
          </a:p>
        </p:txBody>
      </p:sp>
      <p:sp>
        <p:nvSpPr>
          <p:cNvPr id="4" name="Rectangle 3">
            <a:extLst>
              <a:ext uri="{FF2B5EF4-FFF2-40B4-BE49-F238E27FC236}">
                <a16:creationId xmlns:a16="http://schemas.microsoft.com/office/drawing/2014/main" id="{DF2362C7-9509-4E90-AD6B-47F648CA53E9}"/>
              </a:ext>
            </a:extLst>
          </p:cNvPr>
          <p:cNvSpPr/>
          <p:nvPr/>
        </p:nvSpPr>
        <p:spPr>
          <a:xfrm>
            <a:off x="1120727" y="1771777"/>
            <a:ext cx="8712590" cy="369332"/>
          </a:xfrm>
          <a:prstGeom prst="rect">
            <a:avLst/>
          </a:prstGeom>
        </p:spPr>
        <p:txBody>
          <a:bodyPr wrap="square">
            <a:spAutoFit/>
          </a:bodyPr>
          <a:lstStyle/>
          <a:p>
            <a:pPr algn="just"/>
            <a:r>
              <a:rPr lang="en-US"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is worth great effort and sacrifice to obtain the blessings of eternal marriage.</a:t>
            </a:r>
          </a:p>
        </p:txBody>
      </p:sp>
      <p:sp>
        <p:nvSpPr>
          <p:cNvPr id="5" name="Rectangle 4">
            <a:extLst>
              <a:ext uri="{FF2B5EF4-FFF2-40B4-BE49-F238E27FC236}">
                <a16:creationId xmlns:a16="http://schemas.microsoft.com/office/drawing/2014/main" id="{455189EF-DEAB-48D5-8638-B543E3876715}"/>
              </a:ext>
            </a:extLst>
          </p:cNvPr>
          <p:cNvSpPr/>
          <p:nvPr/>
        </p:nvSpPr>
        <p:spPr>
          <a:xfrm>
            <a:off x="1120727" y="2339035"/>
            <a:ext cx="962699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efforts and sacrifices might today’s youth have to make in order to obtain the blessings of eternal marriage?</a:t>
            </a:r>
          </a:p>
        </p:txBody>
      </p:sp>
      <p:sp>
        <p:nvSpPr>
          <p:cNvPr id="6" name="Rectangle 5">
            <a:extLst>
              <a:ext uri="{FF2B5EF4-FFF2-40B4-BE49-F238E27FC236}">
                <a16:creationId xmlns:a16="http://schemas.microsoft.com/office/drawing/2014/main" id="{7BA8E585-33E3-4EEB-AC57-88CA949BF945}"/>
              </a:ext>
            </a:extLst>
          </p:cNvPr>
          <p:cNvSpPr/>
          <p:nvPr/>
        </p:nvSpPr>
        <p:spPr>
          <a:xfrm>
            <a:off x="3940893" y="3628518"/>
            <a:ext cx="6096000" cy="2246769"/>
          </a:xfrm>
          <a:prstGeom prst="rect">
            <a:avLst/>
          </a:prstGeom>
        </p:spPr>
        <p:txBody>
          <a:bodyPr>
            <a:spAutoFit/>
          </a:bodyPr>
          <a:lstStyle/>
          <a:p>
            <a:pPr algn="just"/>
            <a:r>
              <a:rPr lang="en-US" sz="2000" dirty="0">
                <a:solidFill>
                  <a:schemeClr val="bg1"/>
                </a:solidFill>
                <a:latin typeface="Arial" panose="020B0604020202020204" pitchFamily="34" charset="0"/>
                <a:cs typeface="Arial" panose="020B0604020202020204" pitchFamily="34" charset="0"/>
              </a:rPr>
              <a:t>“There is no substitute for marrying in the temple. It is the only place under the heavens where marriage can be solemnized for eternity. Don’t cheat yourself. Don’t cheat your companion. Don’t shortchange your lives. Marry the right person in the right place at the right time” (Gordon B. Hinckley, “Life’s Obligations,” </a:t>
            </a:r>
            <a:r>
              <a:rPr lang="en-US" sz="2000" i="1" dirty="0">
                <a:solidFill>
                  <a:schemeClr val="bg1"/>
                </a:solidFill>
                <a:latin typeface="Arial" panose="020B0604020202020204" pitchFamily="34" charset="0"/>
                <a:cs typeface="Arial" panose="020B0604020202020204" pitchFamily="34" charset="0"/>
              </a:rPr>
              <a:t>Ensign,</a:t>
            </a:r>
            <a:r>
              <a:rPr lang="en-US" sz="2000" dirty="0">
                <a:solidFill>
                  <a:schemeClr val="bg1"/>
                </a:solidFill>
                <a:latin typeface="Arial" panose="020B0604020202020204" pitchFamily="34" charset="0"/>
                <a:cs typeface="Arial" panose="020B0604020202020204" pitchFamily="34" charset="0"/>
              </a:rPr>
              <a:t> Feb. 1999, 2).</a:t>
            </a:r>
          </a:p>
        </p:txBody>
      </p:sp>
      <p:pic>
        <p:nvPicPr>
          <p:cNvPr id="2050" name="Picture 2" descr="President Gordon B. Hinckley">
            <a:extLst>
              <a:ext uri="{FF2B5EF4-FFF2-40B4-BE49-F238E27FC236}">
                <a16:creationId xmlns:a16="http://schemas.microsoft.com/office/drawing/2014/main" id="{D6A2861D-76B8-4D65-A2D6-9681C5C76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490" y="3750550"/>
            <a:ext cx="1156188" cy="15377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F21C7E5-1379-45DC-9489-1647DABD55A9}"/>
              </a:ext>
            </a:extLst>
          </p:cNvPr>
          <p:cNvSpPr/>
          <p:nvPr/>
        </p:nvSpPr>
        <p:spPr>
          <a:xfrm>
            <a:off x="2326348" y="5288280"/>
            <a:ext cx="1614545"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Gordon B. Hinckley</a:t>
            </a:r>
            <a:endParaRPr lang="en-US" sz="1200" b="1" dirty="0">
              <a:solidFill>
                <a:schemeClr val="bg1"/>
              </a:solidFill>
            </a:endParaRPr>
          </a:p>
        </p:txBody>
      </p:sp>
    </p:spTree>
    <p:extLst>
      <p:ext uri="{BB962C8B-B14F-4D97-AF65-F5344CB8AC3E}">
        <p14:creationId xmlns:p14="http://schemas.microsoft.com/office/powerpoint/2010/main" val="351176264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
                                        </p:tgtEl>
                                        <p:attrNameLst>
                                          <p:attrName>ppt_y</p:attrName>
                                        </p:attrNameLst>
                                      </p:cBhvr>
                                      <p:tavLst>
                                        <p:tav tm="0">
                                          <p:val>
                                            <p:strVal val="#ppt_y"/>
                                          </p:val>
                                        </p:tav>
                                        <p:tav tm="100000">
                                          <p:val>
                                            <p:strVal val="#ppt_y"/>
                                          </p:val>
                                        </p:tav>
                                      </p:tavLst>
                                    </p:anim>
                                    <p:anim calcmode="lin" valueType="num">
                                      <p:cBhvr>
                                        <p:cTn id="9"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strVal val="#ppt_w+.3"/>
                                          </p:val>
                                        </p:tav>
                                        <p:tav tm="100000">
                                          <p:val>
                                            <p:strVal val="#ppt_w"/>
                                          </p:val>
                                        </p:tav>
                                      </p:tavLst>
                                    </p:anim>
                                    <p:anim calcmode="lin" valueType="num">
                                      <p:cBhvr>
                                        <p:cTn id="22" dur="2000" fill="hold"/>
                                        <p:tgtEl>
                                          <p:spTgt spid="6"/>
                                        </p:tgtEl>
                                        <p:attrNameLst>
                                          <p:attrName>ppt_h</p:attrName>
                                        </p:attrNameLst>
                                      </p:cBhvr>
                                      <p:tavLst>
                                        <p:tav tm="0">
                                          <p:val>
                                            <p:strVal val="#ppt_h"/>
                                          </p:val>
                                        </p:tav>
                                        <p:tav tm="100000">
                                          <p:val>
                                            <p:strVal val="#ppt_h"/>
                                          </p:val>
                                        </p:tav>
                                      </p:tavLst>
                                    </p:anim>
                                    <p:animEffect transition="in" filter="fade">
                                      <p:cBhvr>
                                        <p:cTn id="23" dur="2000"/>
                                        <p:tgtEl>
                                          <p:spTgt spid="6"/>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2000" fill="hold"/>
                                        <p:tgtEl>
                                          <p:spTgt spid="2050"/>
                                        </p:tgtEl>
                                        <p:attrNameLst>
                                          <p:attrName>ppt_w</p:attrName>
                                        </p:attrNameLst>
                                      </p:cBhvr>
                                      <p:tavLst>
                                        <p:tav tm="0">
                                          <p:val>
                                            <p:strVal val="#ppt_w+.3"/>
                                          </p:val>
                                        </p:tav>
                                        <p:tav tm="100000">
                                          <p:val>
                                            <p:strVal val="#ppt_w"/>
                                          </p:val>
                                        </p:tav>
                                      </p:tavLst>
                                    </p:anim>
                                    <p:anim calcmode="lin" valueType="num">
                                      <p:cBhvr>
                                        <p:cTn id="27" dur="2000" fill="hold"/>
                                        <p:tgtEl>
                                          <p:spTgt spid="2050"/>
                                        </p:tgtEl>
                                        <p:attrNameLst>
                                          <p:attrName>ppt_h</p:attrName>
                                        </p:attrNameLst>
                                      </p:cBhvr>
                                      <p:tavLst>
                                        <p:tav tm="0">
                                          <p:val>
                                            <p:strVal val="#ppt_h"/>
                                          </p:val>
                                        </p:tav>
                                        <p:tav tm="100000">
                                          <p:val>
                                            <p:strVal val="#ppt_h"/>
                                          </p:val>
                                        </p:tav>
                                      </p:tavLst>
                                    </p:anim>
                                    <p:animEffect transition="in" filter="fade">
                                      <p:cBhvr>
                                        <p:cTn id="28" dur="2000"/>
                                        <p:tgtEl>
                                          <p:spTgt spid="2050"/>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strVal val="#ppt_w+.3"/>
                                          </p:val>
                                        </p:tav>
                                        <p:tav tm="100000">
                                          <p:val>
                                            <p:strVal val="#ppt_w"/>
                                          </p:val>
                                        </p:tav>
                                      </p:tavLst>
                                    </p:anim>
                                    <p:anim calcmode="lin" valueType="num">
                                      <p:cBhvr>
                                        <p:cTn id="32" dur="2000" fill="hold"/>
                                        <p:tgtEl>
                                          <p:spTgt spid="7"/>
                                        </p:tgtEl>
                                        <p:attrNameLst>
                                          <p:attrName>ppt_h</p:attrName>
                                        </p:attrNameLst>
                                      </p:cBhvr>
                                      <p:tavLst>
                                        <p:tav tm="0">
                                          <p:val>
                                            <p:strVal val="#ppt_h"/>
                                          </p:val>
                                        </p:tav>
                                        <p:tav tm="100000">
                                          <p:val>
                                            <p:strVal val="#ppt_h"/>
                                          </p:val>
                                        </p:tav>
                                      </p:tavLst>
                                    </p:anim>
                                    <p:animEffect transition="in" filter="fade">
                                      <p:cBhvr>
                                        <p:cTn id="33" dur="2000"/>
                                        <p:tgtEl>
                                          <p:spTgt spid="7"/>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000" fill="hold"/>
                                        <p:tgtEl>
                                          <p:spTgt spid="8"/>
                                        </p:tgtEl>
                                        <p:attrNameLst>
                                          <p:attrName>ppt_w</p:attrName>
                                        </p:attrNameLst>
                                      </p:cBhvr>
                                      <p:tavLst>
                                        <p:tav tm="0">
                                          <p:val>
                                            <p:strVal val="#ppt_w+.3"/>
                                          </p:val>
                                        </p:tav>
                                        <p:tav tm="100000">
                                          <p:val>
                                            <p:strVal val="#ppt_w"/>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animEffect transition="in" filter="fade">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31</a:t>
            </a:r>
          </a:p>
        </p:txBody>
      </p:sp>
      <p:sp>
        <p:nvSpPr>
          <p:cNvPr id="2" name="Rectangle 1">
            <a:extLst>
              <a:ext uri="{FF2B5EF4-FFF2-40B4-BE49-F238E27FC236}">
                <a16:creationId xmlns:a16="http://schemas.microsoft.com/office/drawing/2014/main" id="{45C60C5B-4C82-4DFF-8948-2721C50F097E}"/>
              </a:ext>
            </a:extLst>
          </p:cNvPr>
          <p:cNvSpPr/>
          <p:nvPr/>
        </p:nvSpPr>
        <p:spPr>
          <a:xfrm>
            <a:off x="1650712" y="2767280"/>
            <a:ext cx="8890575" cy="1323439"/>
          </a:xfrm>
          <a:prstGeom prst="rect">
            <a:avLst/>
          </a:prstGeom>
        </p:spPr>
        <p:txBody>
          <a:bodyPr wrap="none">
            <a:spAutoFit/>
          </a:bodyPr>
          <a:lstStyle/>
          <a:p>
            <a:pPr algn="ctr" fontAlgn="base"/>
            <a:r>
              <a:rPr lang="en-US" sz="4000" b="1" dirty="0">
                <a:solidFill>
                  <a:schemeClr val="bg1"/>
                </a:solidFill>
                <a:latin typeface="Nirmala UI" panose="020B0502040204020203" pitchFamily="34" charset="0"/>
                <a:cs typeface="Nirmala UI" panose="020B0502040204020203" pitchFamily="34" charset="0"/>
              </a:rPr>
              <a:t>“Abraham’s servant meets Rebekah </a:t>
            </a:r>
          </a:p>
          <a:p>
            <a:pPr algn="ctr" fontAlgn="base"/>
            <a:r>
              <a:rPr lang="en-US" sz="4000" b="1" dirty="0">
                <a:solidFill>
                  <a:schemeClr val="bg1"/>
                </a:solidFill>
                <a:latin typeface="Nirmala UI" panose="020B0502040204020203" pitchFamily="34" charset="0"/>
                <a:cs typeface="Nirmala UI" panose="020B0502040204020203" pitchFamily="34" charset="0"/>
              </a:rPr>
              <a:t>and her family”</a:t>
            </a:r>
            <a:endParaRPr lang="en-US" sz="4000" b="1" dirty="0">
              <a:solidFill>
                <a:schemeClr val="bg1"/>
              </a:solidFill>
              <a:effectLst/>
              <a:latin typeface="Nirmala UI" panose="020B0502040204020203" pitchFamily="34" charset="0"/>
              <a:cs typeface="Nirmala UI" panose="020B0502040204020203" pitchFamily="34" charset="0"/>
            </a:endParaRPr>
          </a:p>
        </p:txBody>
      </p:sp>
      <p:sp>
        <p:nvSpPr>
          <p:cNvPr id="4" name="Rectangle 3">
            <a:extLst>
              <a:ext uri="{FF2B5EF4-FFF2-40B4-BE49-F238E27FC236}">
                <a16:creationId xmlns:a16="http://schemas.microsoft.com/office/drawing/2014/main" id="{C8863D94-F4B8-4DB4-B24B-17615608C23E}"/>
              </a:ext>
            </a:extLst>
          </p:cNvPr>
          <p:cNvSpPr/>
          <p:nvPr/>
        </p:nvSpPr>
        <p:spPr>
          <a:xfrm>
            <a:off x="1342062" y="96827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24:10-60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6872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B9A01C-7B85-4963-B044-81E695E1928F}"/>
              </a:ext>
            </a:extLst>
          </p:cNvPr>
          <p:cNvSpPr/>
          <p:nvPr/>
        </p:nvSpPr>
        <p:spPr>
          <a:xfrm>
            <a:off x="909710" y="4943401"/>
            <a:ext cx="46901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was the servant’s prayer answered?</a:t>
            </a:r>
          </a:p>
        </p:txBody>
      </p:sp>
      <p:sp>
        <p:nvSpPr>
          <p:cNvPr id="7" name="Rectangle 6">
            <a:extLst>
              <a:ext uri="{FF2B5EF4-FFF2-40B4-BE49-F238E27FC236}">
                <a16:creationId xmlns:a16="http://schemas.microsoft.com/office/drawing/2014/main" id="{88FAF57A-6414-4909-9C55-AE756C69453A}"/>
              </a:ext>
            </a:extLst>
          </p:cNvPr>
          <p:cNvSpPr/>
          <p:nvPr/>
        </p:nvSpPr>
        <p:spPr>
          <a:xfrm>
            <a:off x="719528" y="965868"/>
            <a:ext cx="2259979" cy="94873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D6B0EF4-77B5-4C11-AB7E-A86723C5094A}"/>
              </a:ext>
            </a:extLst>
          </p:cNvPr>
          <p:cNvSpPr/>
          <p:nvPr/>
        </p:nvSpPr>
        <p:spPr>
          <a:xfrm>
            <a:off x="704538" y="1337605"/>
            <a:ext cx="10313232" cy="3418725"/>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31</a:t>
            </a:r>
          </a:p>
        </p:txBody>
      </p:sp>
      <p:sp>
        <p:nvSpPr>
          <p:cNvPr id="2" name="Rectangle 1">
            <a:extLst>
              <a:ext uri="{FF2B5EF4-FFF2-40B4-BE49-F238E27FC236}">
                <a16:creationId xmlns:a16="http://schemas.microsoft.com/office/drawing/2014/main" id="{8EB536F1-C360-41B1-98C2-55AE2F9BB13B}"/>
              </a:ext>
            </a:extLst>
          </p:cNvPr>
          <p:cNvSpPr/>
          <p:nvPr/>
        </p:nvSpPr>
        <p:spPr>
          <a:xfrm>
            <a:off x="909710" y="1340010"/>
            <a:ext cx="9992751"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 And the servant took ten camels of the camels of his master, and departed; for all the goods of his master were in his hand: and he arose, and went to Mesopotamia, unto the city of Nahor.</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he made his camels to kneel down without the city by a well of water at the time of the evening, even the time that women go out to draw water.</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he said, O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my master Abraham, I pray thee, send me good speed this day, and shew kindness unto my master Abraham.</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Behold, I stand here by the well of water; and the daughters of the men of the city come out to draw water:</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let it come to pass, that the damsel to whom I shall say, Let down thy pitcher, I pray thee, that I may drink; and she shall say, Drink, and I will give thy camels drink also: let the same be she that thou hast appointed for thy servant Isaac; and thereby shall I know that thou hast shewed kindness unto my master.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F7EF63C-3259-493E-B74B-AA0F09A7A7A5}"/>
              </a:ext>
            </a:extLst>
          </p:cNvPr>
          <p:cNvSpPr/>
          <p:nvPr/>
        </p:nvSpPr>
        <p:spPr>
          <a:xfrm>
            <a:off x="909710" y="96827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24:10-14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537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31</a:t>
            </a:r>
          </a:p>
        </p:txBody>
      </p:sp>
      <p:pic>
        <p:nvPicPr>
          <p:cNvPr id="3074" name="Picture 2" descr="https://www.lds.org/bc/content/shared/content/images/gospel-library/manual/PD60004368/0001121alt2.jpg">
            <a:extLst>
              <a:ext uri="{FF2B5EF4-FFF2-40B4-BE49-F238E27FC236}">
                <a16:creationId xmlns:a16="http://schemas.microsoft.com/office/drawing/2014/main" id="{0D17AC99-06B9-4C0B-9BA6-CF930BA22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87" y="1517779"/>
            <a:ext cx="3443800" cy="46102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7E4DF30-21E0-40C1-9004-4D33B6E2B1A2}"/>
              </a:ext>
            </a:extLst>
          </p:cNvPr>
          <p:cNvSpPr/>
          <p:nvPr/>
        </p:nvSpPr>
        <p:spPr>
          <a:xfrm>
            <a:off x="1089395" y="968273"/>
            <a:ext cx="33137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Character Traits of Rebekah</a:t>
            </a:r>
          </a:p>
        </p:txBody>
      </p:sp>
      <p:sp>
        <p:nvSpPr>
          <p:cNvPr id="4" name="Rectangle 3">
            <a:extLst>
              <a:ext uri="{FF2B5EF4-FFF2-40B4-BE49-F238E27FC236}">
                <a16:creationId xmlns:a16="http://schemas.microsoft.com/office/drawing/2014/main" id="{390240EA-5A86-4944-B5F9-E04CF03825B2}"/>
              </a:ext>
            </a:extLst>
          </p:cNvPr>
          <p:cNvSpPr/>
          <p:nvPr/>
        </p:nvSpPr>
        <p:spPr>
          <a:xfrm>
            <a:off x="5432789" y="2583151"/>
            <a:ext cx="490390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impresses you most about Rebekah?</a:t>
            </a:r>
          </a:p>
        </p:txBody>
      </p:sp>
      <p:sp>
        <p:nvSpPr>
          <p:cNvPr id="5" name="Rectangle 4">
            <a:extLst>
              <a:ext uri="{FF2B5EF4-FFF2-40B4-BE49-F238E27FC236}">
                <a16:creationId xmlns:a16="http://schemas.microsoft.com/office/drawing/2014/main" id="{DB3EDF1D-7F01-430E-B526-2B13DE3BBBD8}"/>
              </a:ext>
            </a:extLst>
          </p:cNvPr>
          <p:cNvSpPr/>
          <p:nvPr/>
        </p:nvSpPr>
        <p:spPr>
          <a:xfrm>
            <a:off x="5291335" y="1517779"/>
            <a:ext cx="5357557" cy="369332"/>
          </a:xfrm>
          <a:prstGeom prst="rect">
            <a:avLst/>
          </a:prstGeom>
        </p:spPr>
        <p:txBody>
          <a:bodyPr wrap="none">
            <a:spAutoFit/>
          </a:bodyPr>
          <a:lstStyle/>
          <a:p>
            <a:r>
              <a:rPr lang="en-US" i="1">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”virtuous</a:t>
            </a:r>
            <a:r>
              <a:rPr lang="en-US" i="1"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eager to serve, generous</a:t>
            </a:r>
            <a:r>
              <a:rPr lang="en-US" i="1">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hardworking”</a:t>
            </a:r>
            <a:endParaRPr lang="en-US" i="1"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08852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524</Words>
  <Application>Microsoft Office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Ebrima</vt:lpstr>
      <vt:lpstr>Microsoft Tai Le</vt:lpstr>
      <vt:lpstr>Microsoft Yi Baiti</vt:lpstr>
      <vt:lpstr>Nirmala UI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3909</cp:revision>
  <dcterms:created xsi:type="dcterms:W3CDTF">2018-08-29T04:26:39Z</dcterms:created>
  <dcterms:modified xsi:type="dcterms:W3CDTF">2019-02-28T03:04:37Z</dcterms:modified>
</cp:coreProperties>
</file>