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5"/>
  </p:notesMasterIdLst>
  <p:sldIdLst>
    <p:sldId id="296" r:id="rId2"/>
    <p:sldId id="377" r:id="rId3"/>
    <p:sldId id="378" r:id="rId4"/>
    <p:sldId id="379" r:id="rId5"/>
    <p:sldId id="380" r:id="rId6"/>
    <p:sldId id="381" r:id="rId7"/>
    <p:sldId id="382" r:id="rId8"/>
    <p:sldId id="383" r:id="rId9"/>
    <p:sldId id="384" r:id="rId10"/>
    <p:sldId id="385" r:id="rId11"/>
    <p:sldId id="386" r:id="rId12"/>
    <p:sldId id="387" r:id="rId13"/>
    <p:sldId id="38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757"/>
    <a:srgbClr val="333399"/>
    <a:srgbClr val="E6E6E6"/>
    <a:srgbClr val="CC0000"/>
    <a:srgbClr val="D88028"/>
    <a:srgbClr val="D6E513"/>
    <a:srgbClr val="13BD23"/>
    <a:srgbClr val="B9B93A"/>
    <a:srgbClr val="FF6600"/>
    <a:srgbClr val="A789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2/14/2019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2/14/2019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78000"/>
            <a:duotone>
              <a:schemeClr val="bg2">
                <a:shade val="88000"/>
                <a:hueMod val="106000"/>
                <a:satMod val="140000"/>
                <a:lumMod val="54000"/>
              </a:schemeClr>
              <a:schemeClr val="bg2">
                <a:tint val="98000"/>
                <a:hueMod val="92000"/>
                <a:satMod val="150000"/>
                <a:lumMod val="150000"/>
              </a:schemeClr>
            </a:duotone>
            <a:lum/>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2/14/2019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ideo" Target="https://www.youtube.com/embed/M8ztQaxGmWw"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3</a:t>
            </a:r>
          </a:p>
        </p:txBody>
      </p:sp>
      <p:sp>
        <p:nvSpPr>
          <p:cNvPr id="2" name="Rectangle 1">
            <a:extLst>
              <a:ext uri="{FF2B5EF4-FFF2-40B4-BE49-F238E27FC236}">
                <a16:creationId xmlns:a16="http://schemas.microsoft.com/office/drawing/2014/main" id="{BCAF9459-21F8-405F-B953-2BEAA2BE407C}"/>
              </a:ext>
            </a:extLst>
          </p:cNvPr>
          <p:cNvSpPr/>
          <p:nvPr/>
        </p:nvSpPr>
        <p:spPr>
          <a:xfrm>
            <a:off x="3623207" y="2820264"/>
            <a:ext cx="5299849" cy="769441"/>
          </a:xfrm>
          <a:prstGeom prst="rect">
            <a:avLst/>
          </a:prstGeom>
        </p:spPr>
        <p:txBody>
          <a:bodyPr wrap="none">
            <a:spAutoFit/>
          </a:bodyPr>
          <a:lstStyle/>
          <a:p>
            <a:pPr fontAlgn="base"/>
            <a:r>
              <a:rPr lang="en-US" sz="4400" b="1" dirty="0">
                <a:solidFill>
                  <a:schemeClr val="bg1"/>
                </a:solidFill>
                <a:latin typeface="Bahnschrift SemiBold SemiConden" panose="020B0502040204020203" pitchFamily="34" charset="0"/>
              </a:rPr>
              <a:t>“The role of the learner”</a:t>
            </a:r>
            <a:endParaRPr lang="en-US" sz="4400" b="1" dirty="0">
              <a:solidFill>
                <a:schemeClr val="bg1"/>
              </a:solidFill>
              <a:effectLst/>
              <a:latin typeface="Bahnschrift SemiBold SemiConden" panose="020B0502040204020203" pitchFamily="34" charset="0"/>
            </a:endParaRPr>
          </a:p>
        </p:txBody>
      </p:sp>
    </p:spTree>
    <p:extLst>
      <p:ext uri="{BB962C8B-B14F-4D97-AF65-F5344CB8AC3E}">
        <p14:creationId xmlns:p14="http://schemas.microsoft.com/office/powerpoint/2010/main" val="2469768318"/>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88C4254-1A38-4A44-9710-9A643EEEB027}"/>
              </a:ext>
            </a:extLst>
          </p:cNvPr>
          <p:cNvSpPr/>
          <p:nvPr/>
        </p:nvSpPr>
        <p:spPr>
          <a:xfrm>
            <a:off x="1948070" y="1656521"/>
            <a:ext cx="8123582" cy="24103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3</a:t>
            </a:r>
          </a:p>
        </p:txBody>
      </p:sp>
      <p:sp>
        <p:nvSpPr>
          <p:cNvPr id="2" name="Rectangle 1">
            <a:extLst>
              <a:ext uri="{FF2B5EF4-FFF2-40B4-BE49-F238E27FC236}">
                <a16:creationId xmlns:a16="http://schemas.microsoft.com/office/drawing/2014/main" id="{61767A5C-C93E-4705-AA0B-94BE93D07A02}"/>
              </a:ext>
            </a:extLst>
          </p:cNvPr>
          <p:cNvSpPr/>
          <p:nvPr/>
        </p:nvSpPr>
        <p:spPr>
          <a:xfrm>
            <a:off x="914399" y="972235"/>
            <a:ext cx="864041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this example relate to gaining gospel knowledge and testimony?</a:t>
            </a:r>
          </a:p>
        </p:txBody>
      </p:sp>
      <p:sp>
        <p:nvSpPr>
          <p:cNvPr id="4" name="Rectangle 3">
            <a:extLst>
              <a:ext uri="{FF2B5EF4-FFF2-40B4-BE49-F238E27FC236}">
                <a16:creationId xmlns:a16="http://schemas.microsoft.com/office/drawing/2014/main" id="{B0BCA0A4-A3A3-4330-AA2B-48D0BE75F819}"/>
              </a:ext>
            </a:extLst>
          </p:cNvPr>
          <p:cNvSpPr/>
          <p:nvPr/>
        </p:nvSpPr>
        <p:spPr>
          <a:xfrm>
            <a:off x="3723861" y="1718746"/>
            <a:ext cx="6096000" cy="2308324"/>
          </a:xfrm>
          <a:prstGeom prst="rect">
            <a:avLst/>
          </a:prstGeom>
        </p:spPr>
        <p:txBody>
          <a:bodyPr>
            <a:spAutoFit/>
          </a:bodyPr>
          <a:lstStyle/>
          <a:p>
            <a:pPr algn="just" fontAlgn="base"/>
            <a:r>
              <a:rPr lang="en-US" dirty="0">
                <a:solidFill>
                  <a:schemeClr val="bg1"/>
                </a:solidFill>
                <a:latin typeface="Open Sans"/>
              </a:rPr>
              <a:t>“A learner exercising agency by acting in accordance with correct principles opens his or her heart to the Holy Ghost and invites His teaching, testifying power, and confirming witness. Learning by faith requires spiritual, mental, and physical exertion and not just passive reception. …</a:t>
            </a:r>
          </a:p>
          <a:p>
            <a:pPr algn="just" fontAlgn="base"/>
            <a:r>
              <a:rPr lang="en-US" dirty="0">
                <a:solidFill>
                  <a:schemeClr val="bg1"/>
                </a:solidFill>
                <a:latin typeface="Open Sans"/>
              </a:rPr>
              <a:t>“… A student must exercise faith and act in order to obtain the knowledge for himself or herself” (David A. Bednar, “Seek Learning by Faith,” </a:t>
            </a:r>
            <a:r>
              <a:rPr lang="en-US" i="1" dirty="0">
                <a:solidFill>
                  <a:schemeClr val="bg1"/>
                </a:solidFill>
                <a:latin typeface="Georgia" panose="02040502050405020303" pitchFamily="18" charset="0"/>
              </a:rPr>
              <a:t>Ensign, </a:t>
            </a:r>
            <a:r>
              <a:rPr lang="en-US" dirty="0">
                <a:solidFill>
                  <a:schemeClr val="bg1"/>
                </a:solidFill>
                <a:latin typeface="Open Sans"/>
              </a:rPr>
              <a:t>Sept. 2007, 64).</a:t>
            </a:r>
            <a:endParaRPr lang="en-US" b="0" i="0" dirty="0">
              <a:solidFill>
                <a:schemeClr val="bg1"/>
              </a:solidFill>
              <a:effectLst/>
              <a:latin typeface="Open Sans"/>
            </a:endParaRPr>
          </a:p>
        </p:txBody>
      </p:sp>
      <p:pic>
        <p:nvPicPr>
          <p:cNvPr id="2050" name="Picture 2" descr="David A. Bednar">
            <a:extLst>
              <a:ext uri="{FF2B5EF4-FFF2-40B4-BE49-F238E27FC236}">
                <a16:creationId xmlns:a16="http://schemas.microsoft.com/office/drawing/2014/main" id="{DA1A0664-D59F-4933-A9FB-93AE64957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139" y="1854366"/>
            <a:ext cx="1192696" cy="15862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5035810-3847-4247-9D2B-8A5454DF46EA}"/>
              </a:ext>
            </a:extLst>
          </p:cNvPr>
          <p:cNvSpPr txBox="1"/>
          <p:nvPr/>
        </p:nvSpPr>
        <p:spPr>
          <a:xfrm>
            <a:off x="2277564" y="3429000"/>
            <a:ext cx="1366784" cy="461665"/>
          </a:xfrm>
          <a:prstGeom prst="rect">
            <a:avLst/>
          </a:prstGeom>
          <a:noFill/>
        </p:spPr>
        <p:txBody>
          <a:bodyPr wrap="none" rtlCol="0">
            <a:spAutoFit/>
          </a:bodyPr>
          <a:lstStyle/>
          <a:p>
            <a:pPr algn="ctr"/>
            <a:r>
              <a:rPr lang="en-US" sz="1200" b="1" dirty="0">
                <a:solidFill>
                  <a:schemeClr val="bg1"/>
                </a:solidFill>
                <a:latin typeface="Arial" panose="020B0604020202020204" pitchFamily="34" charset="0"/>
                <a:cs typeface="Arial" panose="020B0604020202020204" pitchFamily="34" charset="0"/>
              </a:rPr>
              <a:t>Elder </a:t>
            </a:r>
          </a:p>
          <a:p>
            <a:pPr algn="ctr"/>
            <a:r>
              <a:rPr lang="en-US" sz="1200" b="1" dirty="0">
                <a:solidFill>
                  <a:schemeClr val="bg1"/>
                </a:solidFill>
                <a:latin typeface="Arial" panose="020B0604020202020204" pitchFamily="34" charset="0"/>
                <a:cs typeface="Arial" panose="020B0604020202020204" pitchFamily="34" charset="0"/>
              </a:rPr>
              <a:t>David A. Bednar</a:t>
            </a:r>
          </a:p>
        </p:txBody>
      </p:sp>
      <p:sp>
        <p:nvSpPr>
          <p:cNvPr id="7" name="Rectangle 6">
            <a:extLst>
              <a:ext uri="{FF2B5EF4-FFF2-40B4-BE49-F238E27FC236}">
                <a16:creationId xmlns:a16="http://schemas.microsoft.com/office/drawing/2014/main" id="{6FEB27E2-11BE-4A87-821B-83C203675D42}"/>
              </a:ext>
            </a:extLst>
          </p:cNvPr>
          <p:cNvSpPr/>
          <p:nvPr/>
        </p:nvSpPr>
        <p:spPr>
          <a:xfrm>
            <a:off x="914398" y="4381780"/>
            <a:ext cx="915725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this statement teach about your role in obtaining spiritual knowledge?</a:t>
            </a:r>
          </a:p>
        </p:txBody>
      </p:sp>
      <p:sp>
        <p:nvSpPr>
          <p:cNvPr id="8" name="Rectangle 7">
            <a:extLst>
              <a:ext uri="{FF2B5EF4-FFF2-40B4-BE49-F238E27FC236}">
                <a16:creationId xmlns:a16="http://schemas.microsoft.com/office/drawing/2014/main" id="{9F1DEE7A-0140-450B-82B1-DDF9FB2E52AF}"/>
              </a:ext>
            </a:extLst>
          </p:cNvPr>
          <p:cNvSpPr/>
          <p:nvPr/>
        </p:nvSpPr>
        <p:spPr>
          <a:xfrm>
            <a:off x="914398" y="4741704"/>
            <a:ext cx="6096000" cy="369332"/>
          </a:xfrm>
          <a:prstGeom prst="rect">
            <a:avLst/>
          </a:prstGeom>
        </p:spPr>
        <p:txBody>
          <a:bodyPr>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Obtaining spiritual knowledge requires effort on our part.</a:t>
            </a:r>
          </a:p>
        </p:txBody>
      </p:sp>
      <p:sp>
        <p:nvSpPr>
          <p:cNvPr id="9" name="Rectangle 8">
            <a:extLst>
              <a:ext uri="{FF2B5EF4-FFF2-40B4-BE49-F238E27FC236}">
                <a16:creationId xmlns:a16="http://schemas.microsoft.com/office/drawing/2014/main" id="{4D170727-E688-4F9D-AE3D-C7AE599C29EB}"/>
              </a:ext>
            </a:extLst>
          </p:cNvPr>
          <p:cNvSpPr/>
          <p:nvPr/>
        </p:nvSpPr>
        <p:spPr>
          <a:xfrm>
            <a:off x="914397" y="5192974"/>
            <a:ext cx="980661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spiritual, mental, or physical efforts we can make to obtain spiritual knowledge? </a:t>
            </a:r>
          </a:p>
        </p:txBody>
      </p:sp>
    </p:spTree>
    <p:extLst>
      <p:ext uri="{BB962C8B-B14F-4D97-AF65-F5344CB8AC3E}">
        <p14:creationId xmlns:p14="http://schemas.microsoft.com/office/powerpoint/2010/main" val="269570274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80">
                                          <p:stCondLst>
                                            <p:cond delay="0"/>
                                          </p:stCondLst>
                                        </p:cTn>
                                        <p:tgtEl>
                                          <p:spTgt spid="7"/>
                                        </p:tgtEl>
                                      </p:cBhvr>
                                    </p:animEffect>
                                    <p:anim calcmode="lin" valueType="num">
                                      <p:cBhvr>
                                        <p:cTn id="2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7" dur="26">
                                          <p:stCondLst>
                                            <p:cond delay="650"/>
                                          </p:stCondLst>
                                        </p:cTn>
                                        <p:tgtEl>
                                          <p:spTgt spid="7"/>
                                        </p:tgtEl>
                                      </p:cBhvr>
                                      <p:to x="100000" y="60000"/>
                                    </p:animScale>
                                    <p:animScale>
                                      <p:cBhvr>
                                        <p:cTn id="28" dur="166" decel="50000">
                                          <p:stCondLst>
                                            <p:cond delay="676"/>
                                          </p:stCondLst>
                                        </p:cTn>
                                        <p:tgtEl>
                                          <p:spTgt spid="7"/>
                                        </p:tgtEl>
                                      </p:cBhvr>
                                      <p:to x="100000" y="100000"/>
                                    </p:animScale>
                                    <p:animScale>
                                      <p:cBhvr>
                                        <p:cTn id="29" dur="26">
                                          <p:stCondLst>
                                            <p:cond delay="1312"/>
                                          </p:stCondLst>
                                        </p:cTn>
                                        <p:tgtEl>
                                          <p:spTgt spid="7"/>
                                        </p:tgtEl>
                                      </p:cBhvr>
                                      <p:to x="100000" y="80000"/>
                                    </p:animScale>
                                    <p:animScale>
                                      <p:cBhvr>
                                        <p:cTn id="30" dur="166" decel="50000">
                                          <p:stCondLst>
                                            <p:cond delay="1338"/>
                                          </p:stCondLst>
                                        </p:cTn>
                                        <p:tgtEl>
                                          <p:spTgt spid="7"/>
                                        </p:tgtEl>
                                      </p:cBhvr>
                                      <p:to x="100000" y="100000"/>
                                    </p:animScale>
                                    <p:animScale>
                                      <p:cBhvr>
                                        <p:cTn id="31" dur="26">
                                          <p:stCondLst>
                                            <p:cond delay="1642"/>
                                          </p:stCondLst>
                                        </p:cTn>
                                        <p:tgtEl>
                                          <p:spTgt spid="7"/>
                                        </p:tgtEl>
                                      </p:cBhvr>
                                      <p:to x="100000" y="90000"/>
                                    </p:animScale>
                                    <p:animScale>
                                      <p:cBhvr>
                                        <p:cTn id="32" dur="166" decel="50000">
                                          <p:stCondLst>
                                            <p:cond delay="1668"/>
                                          </p:stCondLst>
                                        </p:cTn>
                                        <p:tgtEl>
                                          <p:spTgt spid="7"/>
                                        </p:tgtEl>
                                      </p:cBhvr>
                                      <p:to x="100000" y="100000"/>
                                    </p:animScale>
                                    <p:animScale>
                                      <p:cBhvr>
                                        <p:cTn id="33" dur="26">
                                          <p:stCondLst>
                                            <p:cond delay="1808"/>
                                          </p:stCondLst>
                                        </p:cTn>
                                        <p:tgtEl>
                                          <p:spTgt spid="7"/>
                                        </p:tgtEl>
                                      </p:cBhvr>
                                      <p:to x="100000" y="95000"/>
                                    </p:animScale>
                                    <p:animScale>
                                      <p:cBhvr>
                                        <p:cTn id="34" dur="166" decel="50000">
                                          <p:stCondLst>
                                            <p:cond delay="1834"/>
                                          </p:stCondLst>
                                        </p:cTn>
                                        <p:tgtEl>
                                          <p:spTgt spid="7"/>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down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3</a:t>
            </a:r>
          </a:p>
        </p:txBody>
      </p:sp>
      <p:sp>
        <p:nvSpPr>
          <p:cNvPr id="2" name="Rectangle 1">
            <a:extLst>
              <a:ext uri="{FF2B5EF4-FFF2-40B4-BE49-F238E27FC236}">
                <a16:creationId xmlns:a16="http://schemas.microsoft.com/office/drawing/2014/main" id="{D34B01DE-4542-4C9B-938F-D4F9BFDBF7FB}"/>
              </a:ext>
            </a:extLst>
          </p:cNvPr>
          <p:cNvSpPr/>
          <p:nvPr/>
        </p:nvSpPr>
        <p:spPr>
          <a:xfrm>
            <a:off x="914400" y="783607"/>
            <a:ext cx="3697357"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Doctrine and Covenants 88:122</a:t>
            </a:r>
          </a:p>
        </p:txBody>
      </p:sp>
      <p:sp>
        <p:nvSpPr>
          <p:cNvPr id="4" name="Rectangle 3">
            <a:extLst>
              <a:ext uri="{FF2B5EF4-FFF2-40B4-BE49-F238E27FC236}">
                <a16:creationId xmlns:a16="http://schemas.microsoft.com/office/drawing/2014/main" id="{1D238F06-7041-4681-9D1E-406673330960}"/>
              </a:ext>
            </a:extLst>
          </p:cNvPr>
          <p:cNvSpPr/>
          <p:nvPr/>
        </p:nvSpPr>
        <p:spPr>
          <a:xfrm>
            <a:off x="907775" y="1060175"/>
            <a:ext cx="9561442"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Appoint among yourselves a teacher, and let not all be spokesmen at once; but let one speak at a time and let all listen unto his sayings, that when all have spoken that all may be edified of all, and that every man may have an equal privilege.</a:t>
            </a:r>
          </a:p>
        </p:txBody>
      </p:sp>
      <p:sp>
        <p:nvSpPr>
          <p:cNvPr id="5" name="Rectangle 4">
            <a:extLst>
              <a:ext uri="{FF2B5EF4-FFF2-40B4-BE49-F238E27FC236}">
                <a16:creationId xmlns:a16="http://schemas.microsoft.com/office/drawing/2014/main" id="{15C36A8C-5FA3-4373-9B8D-F5EB8E90622D}"/>
              </a:ext>
            </a:extLst>
          </p:cNvPr>
          <p:cNvSpPr/>
          <p:nvPr/>
        </p:nvSpPr>
        <p:spPr>
          <a:xfrm>
            <a:off x="907775" y="2221504"/>
            <a:ext cx="956144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the relationship is between students fulfilling their role in the learning process and the Holy Ghost being able to fulfill His role? </a:t>
            </a:r>
          </a:p>
        </p:txBody>
      </p:sp>
      <p:sp>
        <p:nvSpPr>
          <p:cNvPr id="6" name="Rectangle 5">
            <a:extLst>
              <a:ext uri="{FF2B5EF4-FFF2-40B4-BE49-F238E27FC236}">
                <a16:creationId xmlns:a16="http://schemas.microsoft.com/office/drawing/2014/main" id="{7850447B-A38D-4B82-8692-B94E3196BF7D}"/>
              </a:ext>
            </a:extLst>
          </p:cNvPr>
          <p:cNvSpPr/>
          <p:nvPr/>
        </p:nvSpPr>
        <p:spPr>
          <a:xfrm>
            <a:off x="921022" y="3105834"/>
            <a:ext cx="9554818"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make an effort to fulfill our role as learners, we open our hearts to the teachings of the Holy Ghost.</a:t>
            </a:r>
          </a:p>
        </p:txBody>
      </p:sp>
    </p:spTree>
    <p:extLst>
      <p:ext uri="{BB962C8B-B14F-4D97-AF65-F5344CB8AC3E}">
        <p14:creationId xmlns:p14="http://schemas.microsoft.com/office/powerpoint/2010/main" val="24892741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250" fill="hold"/>
                                        <p:tgtEl>
                                          <p:spTgt spid="6"/>
                                        </p:tgtEl>
                                        <p:attrNameLst>
                                          <p:attrName>ppt_y</p:attrName>
                                        </p:attrNameLst>
                                      </p:cBhvr>
                                      <p:tavLst>
                                        <p:tav tm="0">
                                          <p:val>
                                            <p:strVal val="#ppt_y"/>
                                          </p:val>
                                        </p:tav>
                                        <p:tav tm="100000">
                                          <p:val>
                                            <p:strVal val="#ppt_y"/>
                                          </p:val>
                                        </p:tav>
                                      </p:tavLst>
                                    </p:anim>
                                    <p:anim calcmode="lin" valueType="num">
                                      <p:cBhvr>
                                        <p:cTn id="15"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2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3</a:t>
            </a:r>
          </a:p>
        </p:txBody>
      </p:sp>
      <p:sp>
        <p:nvSpPr>
          <p:cNvPr id="4" name="TextBox 3">
            <a:extLst>
              <a:ext uri="{FF2B5EF4-FFF2-40B4-BE49-F238E27FC236}">
                <a16:creationId xmlns:a16="http://schemas.microsoft.com/office/drawing/2014/main" id="{4A1EE192-F97B-4960-BDB7-7359485E5E2E}"/>
              </a:ext>
            </a:extLst>
          </p:cNvPr>
          <p:cNvSpPr txBox="1"/>
          <p:nvPr/>
        </p:nvSpPr>
        <p:spPr>
          <a:xfrm>
            <a:off x="965980" y="918523"/>
            <a:ext cx="2057038"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2 Kings 19:11-13 </a:t>
            </a:r>
          </a:p>
        </p:txBody>
      </p:sp>
      <p:sp>
        <p:nvSpPr>
          <p:cNvPr id="2" name="Rectangle 1">
            <a:extLst>
              <a:ext uri="{FF2B5EF4-FFF2-40B4-BE49-F238E27FC236}">
                <a16:creationId xmlns:a16="http://schemas.microsoft.com/office/drawing/2014/main" id="{B6556A54-6136-4801-BF0D-8595A78B9811}"/>
              </a:ext>
            </a:extLst>
          </p:cNvPr>
          <p:cNvSpPr/>
          <p:nvPr/>
        </p:nvSpPr>
        <p:spPr>
          <a:xfrm>
            <a:off x="965980" y="1209205"/>
            <a:ext cx="9887550" cy="378565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So Naaman came with his horses and with his chariot, and stood at the door of the house of Elisha.</a:t>
            </a:r>
          </a:p>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And Elisha sent a messenger unto him, saying, Go and wash in Jordan seven times, and thy flesh shall come again to thee, and thou shalt be clean.</a:t>
            </a:r>
          </a:p>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But Naaman was wroth, and went away, and said, Behold, I thought, He will surely come out to me, and stand, and call on the name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his God, and strike his hand over the place, and recover the leper.</a:t>
            </a:r>
          </a:p>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Are not Abana and Pharpar, rivers of Damascus, better than all the waters of Israel? may I not wash in them, and be clean? So he turned and went away in a rage.</a:t>
            </a:r>
          </a:p>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And his servants came near, and spake unto him, and said, My father, if the prophet had bid thee do some great thing, wouldest thou not have done it? how much rather then, when he saith to thee, Wash, and be clean?</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Then went he down, and dipped himself seven times in Jordan, according to the saying of the man of God: and his flesh came again like unto the flesh of a little child, and he was clean.</a:t>
            </a:r>
          </a:p>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 And he returned to the man of God, he and all his company, and came, and stood before him: and he said, Behold, now I know that there is no God in all the earth, but in Israel: now therefore, I pray thee, take a blessing of thy servant.</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4EB8B6D-743C-4BBE-8F82-F39980A3B0F9}"/>
              </a:ext>
            </a:extLst>
          </p:cNvPr>
          <p:cNvSpPr/>
          <p:nvPr/>
        </p:nvSpPr>
        <p:spPr>
          <a:xfrm>
            <a:off x="965980" y="5051123"/>
            <a:ext cx="471577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effects did Naaman’s actions have?</a:t>
            </a:r>
          </a:p>
        </p:txBody>
      </p:sp>
      <p:sp>
        <p:nvSpPr>
          <p:cNvPr id="6" name="Rectangle 5">
            <a:extLst>
              <a:ext uri="{FF2B5EF4-FFF2-40B4-BE49-F238E27FC236}">
                <a16:creationId xmlns:a16="http://schemas.microsoft.com/office/drawing/2014/main" id="{A0683C17-D4DE-43A9-A9DB-2F83F390A812}"/>
              </a:ext>
            </a:extLst>
          </p:cNvPr>
          <p:cNvSpPr/>
          <p:nvPr/>
        </p:nvSpPr>
        <p:spPr>
          <a:xfrm>
            <a:off x="945447" y="5476721"/>
            <a:ext cx="537839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filled the role of a teacher in this account?</a:t>
            </a:r>
          </a:p>
        </p:txBody>
      </p:sp>
      <p:sp>
        <p:nvSpPr>
          <p:cNvPr id="7" name="Rectangle 6">
            <a:extLst>
              <a:ext uri="{FF2B5EF4-FFF2-40B4-BE49-F238E27FC236}">
                <a16:creationId xmlns:a16="http://schemas.microsoft.com/office/drawing/2014/main" id="{F979FE68-B214-42AC-977E-67388C79E041}"/>
              </a:ext>
            </a:extLst>
          </p:cNvPr>
          <p:cNvSpPr/>
          <p:nvPr/>
        </p:nvSpPr>
        <p:spPr>
          <a:xfrm>
            <a:off x="945447" y="5846053"/>
            <a:ext cx="977556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the Holy Ghost might have played a role in Naaman’s experience?</a:t>
            </a:r>
          </a:p>
        </p:txBody>
      </p:sp>
    </p:spTree>
    <p:extLst>
      <p:ext uri="{BB962C8B-B14F-4D97-AF65-F5344CB8AC3E}">
        <p14:creationId xmlns:p14="http://schemas.microsoft.com/office/powerpoint/2010/main" val="198653355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
                                        </p:tgtEl>
                                        <p:attrNameLst>
                                          <p:attrName>ppt_y</p:attrName>
                                        </p:attrNameLst>
                                      </p:cBhvr>
                                      <p:tavLst>
                                        <p:tav tm="0">
                                          <p:val>
                                            <p:strVal val="#ppt_y"/>
                                          </p:val>
                                        </p:tav>
                                        <p:tav tm="100000">
                                          <p:val>
                                            <p:strVal val="#ppt_y"/>
                                          </p:val>
                                        </p:tav>
                                      </p:tavLst>
                                    </p:anim>
                                    <p:anim calcmode="lin" valueType="num">
                                      <p:cBhvr>
                                        <p:cTn id="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6"/>
                                        </p:tgtEl>
                                        <p:attrNameLst>
                                          <p:attrName>ppt_y</p:attrName>
                                        </p:attrNameLst>
                                      </p:cBhvr>
                                      <p:tavLst>
                                        <p:tav tm="0">
                                          <p:val>
                                            <p:strVal val="#ppt_y"/>
                                          </p:val>
                                        </p:tav>
                                        <p:tav tm="100000">
                                          <p:val>
                                            <p:strVal val="#ppt_y"/>
                                          </p:val>
                                        </p:tav>
                                      </p:tavLst>
                                    </p:anim>
                                    <p:anim calcmode="lin" valueType="num">
                                      <p:cBhvr>
                                        <p:cTn id="18"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250" fill="hold"/>
                                        <p:tgtEl>
                                          <p:spTgt spid="7"/>
                                        </p:tgtEl>
                                        <p:attrNameLst>
                                          <p:attrName>ppt_y</p:attrName>
                                        </p:attrNameLst>
                                      </p:cBhvr>
                                      <p:tavLst>
                                        <p:tav tm="0">
                                          <p:val>
                                            <p:strVal val="#ppt_y"/>
                                          </p:val>
                                        </p:tav>
                                        <p:tav tm="100000">
                                          <p:val>
                                            <p:strVal val="#ppt_y"/>
                                          </p:val>
                                        </p:tav>
                                      </p:tavLst>
                                    </p:anim>
                                    <p:anim calcmode="lin" valueType="num">
                                      <p:cBhvr>
                                        <p:cTn id="27"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5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3</a:t>
            </a:r>
          </a:p>
        </p:txBody>
      </p:sp>
      <p:sp>
        <p:nvSpPr>
          <p:cNvPr id="4" name="Rectangle 3">
            <a:extLst>
              <a:ext uri="{FF2B5EF4-FFF2-40B4-BE49-F238E27FC236}">
                <a16:creationId xmlns:a16="http://schemas.microsoft.com/office/drawing/2014/main" id="{E848B292-A518-418F-91A5-D81008F0EA0B}"/>
              </a:ext>
            </a:extLst>
          </p:cNvPr>
          <p:cNvSpPr/>
          <p:nvPr/>
        </p:nvSpPr>
        <p:spPr>
          <a:xfrm>
            <a:off x="2947541" y="2967335"/>
            <a:ext cx="6732933" cy="923330"/>
          </a:xfrm>
          <a:prstGeom prst="rect">
            <a:avLst/>
          </a:prstGeom>
        </p:spPr>
        <p:txBody>
          <a:bodyPr wrap="none">
            <a:spAutoFit/>
          </a:bodyPr>
          <a:lstStyle/>
          <a:p>
            <a:pPr fontAlgn="base"/>
            <a:r>
              <a:rPr lang="en-US" sz="5400" dirty="0">
                <a:solidFill>
                  <a:schemeClr val="bg1"/>
                </a:solidFill>
                <a:latin typeface="Bahnschrift SemiBold SemiConden" panose="020B0502040204020203" pitchFamily="34" charset="0"/>
              </a:rPr>
              <a:t>“The Role of the Learner”</a:t>
            </a:r>
            <a:endParaRPr lang="en-US" sz="5400" b="0" i="0" dirty="0">
              <a:solidFill>
                <a:schemeClr val="bg1"/>
              </a:solidFill>
              <a:effectLst/>
              <a:latin typeface="Bahnschrift SemiBold SemiConden" panose="020B0502040204020203" pitchFamily="34" charset="0"/>
            </a:endParaRPr>
          </a:p>
        </p:txBody>
      </p:sp>
    </p:spTree>
    <p:extLst>
      <p:ext uri="{BB962C8B-B14F-4D97-AF65-F5344CB8AC3E}">
        <p14:creationId xmlns:p14="http://schemas.microsoft.com/office/powerpoint/2010/main" val="152755347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3</a:t>
            </a:r>
          </a:p>
        </p:txBody>
      </p:sp>
      <p:sp>
        <p:nvSpPr>
          <p:cNvPr id="2" name="Rectangle 1">
            <a:extLst>
              <a:ext uri="{FF2B5EF4-FFF2-40B4-BE49-F238E27FC236}">
                <a16:creationId xmlns:a16="http://schemas.microsoft.com/office/drawing/2014/main" id="{E1251C75-E75D-4E53-A549-BA1E130F1773}"/>
              </a:ext>
            </a:extLst>
          </p:cNvPr>
          <p:cNvSpPr/>
          <p:nvPr/>
        </p:nvSpPr>
        <p:spPr>
          <a:xfrm>
            <a:off x="4082468" y="779683"/>
            <a:ext cx="4027064" cy="461665"/>
          </a:xfrm>
          <a:prstGeom prst="rect">
            <a:avLst/>
          </a:prstGeom>
        </p:spPr>
        <p:txBody>
          <a:bodyPr wrap="none">
            <a:spAutoFit/>
          </a:bodyPr>
          <a:lstStyle/>
          <a:p>
            <a:pPr fontAlgn="base"/>
            <a:r>
              <a:rPr lang="en-US" sz="2400" b="1" dirty="0">
                <a:solidFill>
                  <a:schemeClr val="bg1"/>
                </a:solidFill>
                <a:latin typeface="Arial" panose="020B0604020202020204" pitchFamily="34" charset="0"/>
                <a:cs typeface="Arial" panose="020B0604020202020204" pitchFamily="34" charset="0"/>
              </a:rPr>
              <a:t>The role of the Holy Ghost</a:t>
            </a:r>
            <a:endParaRPr lang="en-US" sz="2400"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B9DBFD5-F034-46AB-BF88-F3F859D8241F}"/>
              </a:ext>
            </a:extLst>
          </p:cNvPr>
          <p:cNvSpPr/>
          <p:nvPr/>
        </p:nvSpPr>
        <p:spPr>
          <a:xfrm>
            <a:off x="923777" y="1389577"/>
            <a:ext cx="696819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the Holy Ghost essential to our seminary experience?</a:t>
            </a:r>
          </a:p>
        </p:txBody>
      </p:sp>
      <p:sp>
        <p:nvSpPr>
          <p:cNvPr id="5" name="Rectangle 4">
            <a:extLst>
              <a:ext uri="{FF2B5EF4-FFF2-40B4-BE49-F238E27FC236}">
                <a16:creationId xmlns:a16="http://schemas.microsoft.com/office/drawing/2014/main" id="{4C17891F-46BF-4356-A705-AD033783238B}"/>
              </a:ext>
            </a:extLst>
          </p:cNvPr>
          <p:cNvSpPr/>
          <p:nvPr/>
        </p:nvSpPr>
        <p:spPr>
          <a:xfrm>
            <a:off x="951911" y="2243697"/>
            <a:ext cx="9739534"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now I, Nephi, cannot write all the things which were taught among my people; neither am I mighty in writing, like unto speaking; for when a man speaketh by the power of the Holy Ghost the power of the Holy Ghost carrieth it unto the hearts of the children of men.</a:t>
            </a:r>
          </a:p>
        </p:txBody>
      </p:sp>
      <p:sp>
        <p:nvSpPr>
          <p:cNvPr id="6" name="TextBox 5">
            <a:extLst>
              <a:ext uri="{FF2B5EF4-FFF2-40B4-BE49-F238E27FC236}">
                <a16:creationId xmlns:a16="http://schemas.microsoft.com/office/drawing/2014/main" id="{F68AE620-49EF-4B6E-B2B8-7F5F3873DE5A}"/>
              </a:ext>
            </a:extLst>
          </p:cNvPr>
          <p:cNvSpPr txBox="1"/>
          <p:nvPr/>
        </p:nvSpPr>
        <p:spPr>
          <a:xfrm>
            <a:off x="951911" y="1902501"/>
            <a:ext cx="1479892"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2Nephi 33:1</a:t>
            </a:r>
          </a:p>
        </p:txBody>
      </p:sp>
      <p:sp>
        <p:nvSpPr>
          <p:cNvPr id="7" name="Rectangle 6">
            <a:extLst>
              <a:ext uri="{FF2B5EF4-FFF2-40B4-BE49-F238E27FC236}">
                <a16:creationId xmlns:a16="http://schemas.microsoft.com/office/drawing/2014/main" id="{EEAABA31-6CFB-419E-9231-71E6F5A7D6F4}"/>
              </a:ext>
            </a:extLst>
          </p:cNvPr>
          <p:cNvSpPr/>
          <p:nvPr/>
        </p:nvSpPr>
        <p:spPr>
          <a:xfrm>
            <a:off x="951911" y="3373623"/>
            <a:ext cx="490390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the Holy Ghost do for students?</a:t>
            </a:r>
          </a:p>
        </p:txBody>
      </p:sp>
      <p:sp>
        <p:nvSpPr>
          <p:cNvPr id="8" name="Rectangle 7">
            <a:extLst>
              <a:ext uri="{FF2B5EF4-FFF2-40B4-BE49-F238E27FC236}">
                <a16:creationId xmlns:a16="http://schemas.microsoft.com/office/drawing/2014/main" id="{4735C7D4-1E76-4314-A80F-B8E4E582FDD8}"/>
              </a:ext>
            </a:extLst>
          </p:cNvPr>
          <p:cNvSpPr/>
          <p:nvPr/>
        </p:nvSpPr>
        <p:spPr>
          <a:xfrm>
            <a:off x="951911" y="3764885"/>
            <a:ext cx="4791761"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Holy Ghost carries the truth to our hearts</a:t>
            </a:r>
          </a:p>
        </p:txBody>
      </p:sp>
      <p:sp>
        <p:nvSpPr>
          <p:cNvPr id="9" name="Rectangle 8">
            <a:extLst>
              <a:ext uri="{FF2B5EF4-FFF2-40B4-BE49-F238E27FC236}">
                <a16:creationId xmlns:a16="http://schemas.microsoft.com/office/drawing/2014/main" id="{129F0609-B61C-454F-AD04-085206967FFB}"/>
              </a:ext>
            </a:extLst>
          </p:cNvPr>
          <p:cNvSpPr/>
          <p:nvPr/>
        </p:nvSpPr>
        <p:spPr>
          <a:xfrm>
            <a:off x="923777" y="4257785"/>
            <a:ext cx="971140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will happen if we do not invite or welcome the Holy Ghost into our classroom?</a:t>
            </a:r>
          </a:p>
        </p:txBody>
      </p:sp>
      <p:sp>
        <p:nvSpPr>
          <p:cNvPr id="11" name="Rectangle 10">
            <a:extLst>
              <a:ext uri="{FF2B5EF4-FFF2-40B4-BE49-F238E27FC236}">
                <a16:creationId xmlns:a16="http://schemas.microsoft.com/office/drawing/2014/main" id="{6BA39504-A629-4C5C-8A13-B60D5B5DF6E8}"/>
              </a:ext>
            </a:extLst>
          </p:cNvPr>
          <p:cNvSpPr/>
          <p:nvPr/>
        </p:nvSpPr>
        <p:spPr>
          <a:xfrm>
            <a:off x="2798462" y="3310619"/>
            <a:ext cx="6595075" cy="707886"/>
          </a:xfrm>
          <a:prstGeom prst="rect">
            <a:avLst/>
          </a:prstGeom>
        </p:spPr>
        <p:txBody>
          <a:bodyPr wrap="none">
            <a:spAutoFit/>
          </a:bodyPr>
          <a:lstStyle/>
          <a:p>
            <a:pPr fontAlgn="base"/>
            <a:r>
              <a:rPr lang="en-US" sz="4000" b="1" dirty="0">
                <a:solidFill>
                  <a:schemeClr val="bg1"/>
                </a:solidFill>
                <a:latin typeface="Arial" panose="020B0604020202020204" pitchFamily="34" charset="0"/>
                <a:cs typeface="Arial" panose="020B0604020202020204" pitchFamily="34" charset="0"/>
              </a:rPr>
              <a:t>The role of the Holy Ghost</a:t>
            </a:r>
            <a:endParaRPr lang="en-US" sz="4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72464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grpId="0" nodeType="afterEffect">
                                  <p:stCondLst>
                                    <p:cond delay="0"/>
                                  </p:stCondLst>
                                  <p:childTnLst>
                                    <p:anim calcmode="lin" valueType="num">
                                      <p:cBhvr>
                                        <p:cTn id="6" dur="1000"/>
                                        <p:tgtEl>
                                          <p:spTgt spid="11"/>
                                        </p:tgtEl>
                                        <p:attrNameLst>
                                          <p:attrName>ppt_w</p:attrName>
                                        </p:attrNameLst>
                                      </p:cBhvr>
                                      <p:tavLst>
                                        <p:tav tm="0">
                                          <p:val>
                                            <p:strVal val="ppt_w"/>
                                          </p:val>
                                        </p:tav>
                                        <p:tav tm="100000">
                                          <p:val>
                                            <p:fltVal val="0"/>
                                          </p:val>
                                        </p:tav>
                                      </p:tavLst>
                                    </p:anim>
                                    <p:anim calcmode="lin" valueType="num">
                                      <p:cBhvr>
                                        <p:cTn id="7" dur="1000"/>
                                        <p:tgtEl>
                                          <p:spTgt spid="11"/>
                                        </p:tgtEl>
                                        <p:attrNameLst>
                                          <p:attrName>ppt_h</p:attrName>
                                        </p:attrNameLst>
                                      </p:cBhvr>
                                      <p:tavLst>
                                        <p:tav tm="0">
                                          <p:val>
                                            <p:strVal val="ppt_h"/>
                                          </p:val>
                                        </p:tav>
                                        <p:tav tm="100000">
                                          <p:val>
                                            <p:fltVal val="0"/>
                                          </p:val>
                                        </p:tav>
                                      </p:tavLst>
                                    </p:anim>
                                    <p:anim calcmode="lin" valueType="num">
                                      <p:cBhvr>
                                        <p:cTn id="8" dur="1000"/>
                                        <p:tgtEl>
                                          <p:spTgt spid="11"/>
                                        </p:tgtEl>
                                        <p:attrNameLst>
                                          <p:attrName>style.rotation</p:attrName>
                                        </p:attrNameLst>
                                      </p:cBhvr>
                                      <p:tavLst>
                                        <p:tav tm="0">
                                          <p:val>
                                            <p:fltVal val="0"/>
                                          </p:val>
                                        </p:tav>
                                        <p:tav tm="100000">
                                          <p:val>
                                            <p:fltVal val="90"/>
                                          </p:val>
                                        </p:tav>
                                      </p:tavLst>
                                    </p:anim>
                                    <p:animEffect transition="out" filter="fade">
                                      <p:cBhvr>
                                        <p:cTn id="9" dur="1000"/>
                                        <p:tgtEl>
                                          <p:spTgt spid="11"/>
                                        </p:tgtEl>
                                      </p:cBhvr>
                                    </p:animEffect>
                                    <p:set>
                                      <p:cBhvr>
                                        <p:cTn id="10" dur="1" fill="hold">
                                          <p:stCondLst>
                                            <p:cond delay="999"/>
                                          </p:stCondLst>
                                        </p:cTn>
                                        <p:tgtEl>
                                          <p:spTgt spid="11"/>
                                        </p:tgtEl>
                                        <p:attrNameLst>
                                          <p:attrName>style.visibility</p:attrName>
                                        </p:attrNameLst>
                                      </p:cBhvr>
                                      <p:to>
                                        <p:strVal val="hidden"/>
                                      </p:to>
                                    </p:set>
                                  </p:childTnLst>
                                </p:cTn>
                              </p:par>
                            </p:childTnLst>
                          </p:cTn>
                        </p:par>
                        <p:par>
                          <p:cTn id="11" fill="hold">
                            <p:stCondLst>
                              <p:cond delay="1000"/>
                            </p:stCondLst>
                            <p:childTnLst>
                              <p:par>
                                <p:cTn id="12" presetID="31" presetClass="entr" presetSubtype="0" fill="hold" grpId="1"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p:cTn id="22"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3" dur="250" fill="hold"/>
                                        <p:tgtEl>
                                          <p:spTgt spid="4"/>
                                        </p:tgtEl>
                                        <p:attrNameLst>
                                          <p:attrName>ppt_y</p:attrName>
                                        </p:attrNameLst>
                                      </p:cBhvr>
                                      <p:tavLst>
                                        <p:tav tm="0">
                                          <p:val>
                                            <p:strVal val="#ppt_y"/>
                                          </p:val>
                                        </p:tav>
                                        <p:tav tm="100000">
                                          <p:val>
                                            <p:strVal val="#ppt_y"/>
                                          </p:val>
                                        </p:tav>
                                      </p:tavLst>
                                    </p:anim>
                                    <p:anim calcmode="lin" valueType="num">
                                      <p:cBhvr>
                                        <p:cTn id="24"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5"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250" tmFilter="0,0; .5, 1; 1, 1"/>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strVal val="#ppt_w*0.70"/>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Effect transition="in" filter="fade">
                                      <p:cBhvr>
                                        <p:cTn id="33" dur="1000"/>
                                        <p:tgtEl>
                                          <p:spTgt spid="6"/>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strVal val="#ppt_w*0.70"/>
                                          </p:val>
                                        </p:tav>
                                        <p:tav tm="100000">
                                          <p:val>
                                            <p:strVal val="#ppt_w"/>
                                          </p:val>
                                        </p:tav>
                                      </p:tavLst>
                                    </p:anim>
                                    <p:anim calcmode="lin" valueType="num">
                                      <p:cBhvr>
                                        <p:cTn id="37" dur="1000" fill="hold"/>
                                        <p:tgtEl>
                                          <p:spTgt spid="5"/>
                                        </p:tgtEl>
                                        <p:attrNameLst>
                                          <p:attrName>ppt_h</p:attrName>
                                        </p:attrNameLst>
                                      </p:cBhvr>
                                      <p:tavLst>
                                        <p:tav tm="0">
                                          <p:val>
                                            <p:strVal val="#ppt_h"/>
                                          </p:val>
                                        </p:tav>
                                        <p:tav tm="100000">
                                          <p:val>
                                            <p:strVal val="#ppt_h"/>
                                          </p:val>
                                        </p:tav>
                                      </p:tavLst>
                                    </p:anim>
                                    <p:animEffect transition="in" filter="fade">
                                      <p:cBhvr>
                                        <p:cTn id="38" dur="1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6" presetClass="entr" presetSubtype="0" fill="hold" grpId="0" nodeType="clickEffect">
                                  <p:stCondLst>
                                    <p:cond delay="0"/>
                                  </p:stCondLst>
                                  <p:iterate type="lt">
                                    <p:tmPct val="10000"/>
                                  </p:iterate>
                                  <p:childTnLst>
                                    <p:set>
                                      <p:cBhvr>
                                        <p:cTn id="49" dur="1" fill="hold">
                                          <p:stCondLst>
                                            <p:cond delay="0"/>
                                          </p:stCondLst>
                                        </p:cTn>
                                        <p:tgtEl>
                                          <p:spTgt spid="8"/>
                                        </p:tgtEl>
                                        <p:attrNameLst>
                                          <p:attrName>style.visibility</p:attrName>
                                        </p:attrNameLst>
                                      </p:cBhvr>
                                      <p:to>
                                        <p:strVal val="visible"/>
                                      </p:to>
                                    </p:set>
                                    <p:anim by="(-#ppt_w*2)" calcmode="lin" valueType="num">
                                      <p:cBhvr rctx="PPT">
                                        <p:cTn id="50" dur="125" autoRev="1" fill="hold">
                                          <p:stCondLst>
                                            <p:cond delay="0"/>
                                          </p:stCondLst>
                                        </p:cTn>
                                        <p:tgtEl>
                                          <p:spTgt spid="8"/>
                                        </p:tgtEl>
                                        <p:attrNameLst>
                                          <p:attrName>ppt_w</p:attrName>
                                        </p:attrNameLst>
                                      </p:cBhvr>
                                    </p:anim>
                                    <p:anim by="(#ppt_w*0.50)" calcmode="lin" valueType="num">
                                      <p:cBhvr>
                                        <p:cTn id="51" dur="125" decel="50000" autoRev="1" fill="hold">
                                          <p:stCondLst>
                                            <p:cond delay="0"/>
                                          </p:stCondLst>
                                        </p:cTn>
                                        <p:tgtEl>
                                          <p:spTgt spid="8"/>
                                        </p:tgtEl>
                                        <p:attrNameLst>
                                          <p:attrName>ppt_x</p:attrName>
                                        </p:attrNameLst>
                                      </p:cBhvr>
                                    </p:anim>
                                    <p:anim from="(-#ppt_h/2)" to="(#ppt_y)" calcmode="lin" valueType="num">
                                      <p:cBhvr>
                                        <p:cTn id="52" dur="250" fill="hold">
                                          <p:stCondLst>
                                            <p:cond delay="0"/>
                                          </p:stCondLst>
                                        </p:cTn>
                                        <p:tgtEl>
                                          <p:spTgt spid="8"/>
                                        </p:tgtEl>
                                        <p:attrNameLst>
                                          <p:attrName>ppt_y</p:attrName>
                                        </p:attrNameLst>
                                      </p:cBhvr>
                                    </p:anim>
                                    <p:animRot by="21600000">
                                      <p:cBhvr>
                                        <p:cTn id="53" dur="250" fill="hold">
                                          <p:stCondLst>
                                            <p:cond delay="0"/>
                                          </p:stCondLst>
                                        </p:cTn>
                                        <p:tgtEl>
                                          <p:spTgt spid="8"/>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1000" fill="hold"/>
                                        <p:tgtEl>
                                          <p:spTgt spid="9"/>
                                        </p:tgtEl>
                                        <p:attrNameLst>
                                          <p:attrName>ppt_w</p:attrName>
                                        </p:attrNameLst>
                                      </p:cBhvr>
                                      <p:tavLst>
                                        <p:tav tm="0">
                                          <p:val>
                                            <p:strVal val="#ppt_w*0.70"/>
                                          </p:val>
                                        </p:tav>
                                        <p:tav tm="100000">
                                          <p:val>
                                            <p:strVal val="#ppt_w"/>
                                          </p:val>
                                        </p:tav>
                                      </p:tavLst>
                                    </p:anim>
                                    <p:anim calcmode="lin" valueType="num">
                                      <p:cBhvr>
                                        <p:cTn id="59" dur="1000" fill="hold"/>
                                        <p:tgtEl>
                                          <p:spTgt spid="9"/>
                                        </p:tgtEl>
                                        <p:attrNameLst>
                                          <p:attrName>ppt_h</p:attrName>
                                        </p:attrNameLst>
                                      </p:cBhvr>
                                      <p:tavLst>
                                        <p:tav tm="0">
                                          <p:val>
                                            <p:strVal val="#ppt_h"/>
                                          </p:val>
                                        </p:tav>
                                        <p:tav tm="100000">
                                          <p:val>
                                            <p:strVal val="#ppt_h"/>
                                          </p:val>
                                        </p:tav>
                                      </p:tavLst>
                                    </p:anim>
                                    <p:animEffect transition="in" filter="fade">
                                      <p:cBhvr>
                                        <p:cTn id="6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4" grpId="0"/>
      <p:bldP spid="5" grpId="0"/>
      <p:bldP spid="6" grpId="0"/>
      <p:bldP spid="7" grpId="0"/>
      <p:bldP spid="8"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3</a:t>
            </a:r>
          </a:p>
        </p:txBody>
      </p:sp>
      <p:sp>
        <p:nvSpPr>
          <p:cNvPr id="2" name="Rectangle 1">
            <a:extLst>
              <a:ext uri="{FF2B5EF4-FFF2-40B4-BE49-F238E27FC236}">
                <a16:creationId xmlns:a16="http://schemas.microsoft.com/office/drawing/2014/main" id="{4E7C8BDB-6686-44A9-83D4-C484F6CFEC83}"/>
              </a:ext>
            </a:extLst>
          </p:cNvPr>
          <p:cNvSpPr/>
          <p:nvPr/>
        </p:nvSpPr>
        <p:spPr>
          <a:xfrm>
            <a:off x="965980" y="1369144"/>
            <a:ext cx="9725465"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he said, Go forth, and stand upon the mount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behold,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passed by, and a great and strong wind rent the mountains, and brake in pieces the rocks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but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was not in the wind: and after the wind an earthquake; but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was not in the earthquake:</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after the earthquake a fire; but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was not in the fire: and after the fire a still small voice.</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it was so, when Elijah heard it, that he wrapped his face in his mantle, and went out, and stood in the entering in of the cave. And, behold, there came a voice unto him, and said, What doest thou here, Elijah?</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7D4D94B-45EF-4B38-8806-AA127A63C121}"/>
              </a:ext>
            </a:extLst>
          </p:cNvPr>
          <p:cNvSpPr txBox="1"/>
          <p:nvPr/>
        </p:nvSpPr>
        <p:spPr>
          <a:xfrm>
            <a:off x="965980" y="1011287"/>
            <a:ext cx="2057038"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1 Kings 19:11-13 </a:t>
            </a:r>
          </a:p>
        </p:txBody>
      </p:sp>
      <p:sp>
        <p:nvSpPr>
          <p:cNvPr id="5" name="Rectangle 4">
            <a:extLst>
              <a:ext uri="{FF2B5EF4-FFF2-40B4-BE49-F238E27FC236}">
                <a16:creationId xmlns:a16="http://schemas.microsoft.com/office/drawing/2014/main" id="{2C50CB9E-0FD7-4169-8A51-74E4A59A105F}"/>
              </a:ext>
            </a:extLst>
          </p:cNvPr>
          <p:cNvSpPr/>
          <p:nvPr/>
        </p:nvSpPr>
        <p:spPr>
          <a:xfrm>
            <a:off x="965980" y="3954467"/>
            <a:ext cx="972546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knowing that the Lord communicates with us through the Holy Ghost help you as you strive to learn by the power of the Holy Ghost?</a:t>
            </a:r>
          </a:p>
        </p:txBody>
      </p:sp>
      <p:sp>
        <p:nvSpPr>
          <p:cNvPr id="6" name="Rectangle 5">
            <a:extLst>
              <a:ext uri="{FF2B5EF4-FFF2-40B4-BE49-F238E27FC236}">
                <a16:creationId xmlns:a16="http://schemas.microsoft.com/office/drawing/2014/main" id="{D642B906-D02C-4793-9E5B-36652DEC34D7}"/>
              </a:ext>
            </a:extLst>
          </p:cNvPr>
          <p:cNvSpPr/>
          <p:nvPr/>
        </p:nvSpPr>
        <p:spPr>
          <a:xfrm>
            <a:off x="965980" y="4735709"/>
            <a:ext cx="65069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does knowing how the Holy Ghost speaks help you?</a:t>
            </a:r>
          </a:p>
        </p:txBody>
      </p:sp>
    </p:spTree>
    <p:extLst>
      <p:ext uri="{BB962C8B-B14F-4D97-AF65-F5344CB8AC3E}">
        <p14:creationId xmlns:p14="http://schemas.microsoft.com/office/powerpoint/2010/main" val="326569557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C780A6D-DCFF-420F-A6AA-0B8BFAEDE6C2}"/>
              </a:ext>
            </a:extLst>
          </p:cNvPr>
          <p:cNvSpPr/>
          <p:nvPr/>
        </p:nvSpPr>
        <p:spPr>
          <a:xfrm>
            <a:off x="1967132" y="1948916"/>
            <a:ext cx="8257736" cy="24699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3</a:t>
            </a:r>
          </a:p>
        </p:txBody>
      </p:sp>
      <p:pic>
        <p:nvPicPr>
          <p:cNvPr id="1026" name="Picture 2" descr="Ãlder Jeffrey R. Holland">
            <a:extLst>
              <a:ext uri="{FF2B5EF4-FFF2-40B4-BE49-F238E27FC236}">
                <a16:creationId xmlns:a16="http://schemas.microsoft.com/office/drawing/2014/main" id="{DFE40BC7-7639-4D59-8C6D-3E766F1DA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323" y="2145495"/>
            <a:ext cx="1121329" cy="1491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CBAA10C-3916-46E2-BC63-263074B9B0A8}"/>
              </a:ext>
            </a:extLst>
          </p:cNvPr>
          <p:cNvSpPr/>
          <p:nvPr/>
        </p:nvSpPr>
        <p:spPr>
          <a:xfrm>
            <a:off x="3622219" y="2162622"/>
            <a:ext cx="6297033" cy="2031325"/>
          </a:xfrm>
          <a:prstGeom prst="rect">
            <a:avLst/>
          </a:prstGeom>
        </p:spPr>
        <p:txBody>
          <a:bodyPr wrap="square">
            <a:spAutoFit/>
          </a:bodyPr>
          <a:lstStyle/>
          <a:p>
            <a:pPr algn="just"/>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“Please know that your Father in Heaven loves you and so does His Only Begotten Son. When They speak to you—and They will—it will not be in the wind, nor in the earthquake, nor in the fire, but it will be with a voice still and small, a voice tender and kind [see 1 Kings 19:11–12]” (Jeffrey R. Holland, “The Tongue of Angels,”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Ensign</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or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Liahona,</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May 2007, 18).</a:t>
            </a:r>
          </a:p>
        </p:txBody>
      </p:sp>
      <p:sp>
        <p:nvSpPr>
          <p:cNvPr id="5" name="TextBox 4">
            <a:extLst>
              <a:ext uri="{FF2B5EF4-FFF2-40B4-BE49-F238E27FC236}">
                <a16:creationId xmlns:a16="http://schemas.microsoft.com/office/drawing/2014/main" id="{58F50377-CEC7-433C-854E-D8C1953B5984}"/>
              </a:ext>
            </a:extLst>
          </p:cNvPr>
          <p:cNvSpPr txBox="1"/>
          <p:nvPr/>
        </p:nvSpPr>
        <p:spPr>
          <a:xfrm>
            <a:off x="2079921" y="3636863"/>
            <a:ext cx="1492716" cy="461665"/>
          </a:xfrm>
          <a:prstGeom prst="rect">
            <a:avLst/>
          </a:prstGeom>
          <a:noFill/>
        </p:spPr>
        <p:txBody>
          <a:bodyPr wrap="none" rtlCol="0">
            <a:spAutoFit/>
          </a:bodyPr>
          <a:lstStyle/>
          <a:p>
            <a:pPr algn="ctr"/>
            <a:r>
              <a:rPr lang="en-US" sz="1200" b="1" dirty="0">
                <a:solidFill>
                  <a:schemeClr val="bg1"/>
                </a:solidFill>
                <a:latin typeface="Arial" panose="020B0604020202020204" pitchFamily="34" charset="0"/>
                <a:cs typeface="Arial" panose="020B0604020202020204" pitchFamily="34" charset="0"/>
              </a:rPr>
              <a:t>Elder </a:t>
            </a:r>
          </a:p>
          <a:p>
            <a:pPr algn="ctr"/>
            <a:r>
              <a:rPr lang="en-US" sz="1200" b="1" dirty="0">
                <a:solidFill>
                  <a:schemeClr val="bg1"/>
                </a:solidFill>
                <a:latin typeface="Arial" panose="020B0604020202020204" pitchFamily="34" charset="0"/>
                <a:cs typeface="Arial" panose="020B0604020202020204" pitchFamily="34" charset="0"/>
              </a:rPr>
              <a:t>Jeffrey R. Holland</a:t>
            </a:r>
          </a:p>
        </p:txBody>
      </p:sp>
    </p:spTree>
    <p:extLst>
      <p:ext uri="{BB962C8B-B14F-4D97-AF65-F5344CB8AC3E}">
        <p14:creationId xmlns:p14="http://schemas.microsoft.com/office/powerpoint/2010/main" val="424908055"/>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3</a:t>
            </a:r>
          </a:p>
        </p:txBody>
      </p:sp>
      <p:pic>
        <p:nvPicPr>
          <p:cNvPr id="2" name="Online Media 1" title="The Tongue of Angels">
            <a:hlinkClick r:id="" action="ppaction://media"/>
            <a:extLst>
              <a:ext uri="{FF2B5EF4-FFF2-40B4-BE49-F238E27FC236}">
                <a16:creationId xmlns:a16="http://schemas.microsoft.com/office/drawing/2014/main" id="{DED33AD5-8AD7-44FF-9D07-A010F4AA31AD}"/>
              </a:ext>
            </a:extLst>
          </p:cNvPr>
          <p:cNvPicPr>
            <a:picLocks noRot="1" noChangeAspect="1"/>
          </p:cNvPicPr>
          <p:nvPr>
            <a:videoFile r:link="rId1"/>
          </p:nvPr>
        </p:nvPicPr>
        <p:blipFill>
          <a:blip r:embed="rId3"/>
          <a:stretch>
            <a:fillRect/>
          </a:stretch>
        </p:blipFill>
        <p:spPr>
          <a:xfrm>
            <a:off x="2336409" y="1420225"/>
            <a:ext cx="7519182" cy="42295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3362478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3</a:t>
            </a:r>
          </a:p>
        </p:txBody>
      </p:sp>
      <p:sp>
        <p:nvSpPr>
          <p:cNvPr id="2" name="Rectangle 1">
            <a:extLst>
              <a:ext uri="{FF2B5EF4-FFF2-40B4-BE49-F238E27FC236}">
                <a16:creationId xmlns:a16="http://schemas.microsoft.com/office/drawing/2014/main" id="{7DE60041-74D4-4FBE-BFA0-5D9FA011CA48}"/>
              </a:ext>
            </a:extLst>
          </p:cNvPr>
          <p:cNvSpPr/>
          <p:nvPr/>
        </p:nvSpPr>
        <p:spPr>
          <a:xfrm>
            <a:off x="3162344" y="2659559"/>
            <a:ext cx="5357557" cy="769441"/>
          </a:xfrm>
          <a:prstGeom prst="rect">
            <a:avLst/>
          </a:prstGeom>
        </p:spPr>
        <p:txBody>
          <a:bodyPr wrap="none">
            <a:spAutoFit/>
          </a:bodyPr>
          <a:lstStyle/>
          <a:p>
            <a:pPr fontAlgn="base"/>
            <a:r>
              <a:rPr lang="en-US" sz="4400" dirty="0">
                <a:solidFill>
                  <a:schemeClr val="bg1"/>
                </a:solidFill>
                <a:latin typeface="Bahnschrift SemiBold SemiConden" panose="020B0502040204020203" pitchFamily="34" charset="0"/>
                <a:cs typeface="Arial" panose="020B0604020202020204" pitchFamily="34" charset="0"/>
              </a:rPr>
              <a:t>“The role of the teacher”</a:t>
            </a:r>
            <a:endParaRPr lang="en-US" sz="4400" b="0" dirty="0">
              <a:solidFill>
                <a:schemeClr val="bg1"/>
              </a:solidFill>
              <a:effectLst/>
              <a:latin typeface="Bahnschrift SemiBold SemiConden" panose="020B0502040204020203" pitchFamily="34" charset="0"/>
              <a:cs typeface="Arial" panose="020B0604020202020204" pitchFamily="34" charset="0"/>
            </a:endParaRPr>
          </a:p>
        </p:txBody>
      </p:sp>
    </p:spTree>
    <p:extLst>
      <p:ext uri="{BB962C8B-B14F-4D97-AF65-F5344CB8AC3E}">
        <p14:creationId xmlns:p14="http://schemas.microsoft.com/office/powerpoint/2010/main" val="89269308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3</a:t>
            </a:r>
          </a:p>
        </p:txBody>
      </p:sp>
      <p:sp>
        <p:nvSpPr>
          <p:cNvPr id="2" name="Rectangle 1">
            <a:extLst>
              <a:ext uri="{FF2B5EF4-FFF2-40B4-BE49-F238E27FC236}">
                <a16:creationId xmlns:a16="http://schemas.microsoft.com/office/drawing/2014/main" id="{132A860D-6411-4B32-9588-669224B748CB}"/>
              </a:ext>
            </a:extLst>
          </p:cNvPr>
          <p:cNvSpPr/>
          <p:nvPr/>
        </p:nvSpPr>
        <p:spPr>
          <a:xfrm>
            <a:off x="1037901" y="968273"/>
            <a:ext cx="586570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the teacher’s role is in seminary?</a:t>
            </a:r>
          </a:p>
        </p:txBody>
      </p:sp>
      <p:sp>
        <p:nvSpPr>
          <p:cNvPr id="4" name="TextBox 3">
            <a:extLst>
              <a:ext uri="{FF2B5EF4-FFF2-40B4-BE49-F238E27FC236}">
                <a16:creationId xmlns:a16="http://schemas.microsoft.com/office/drawing/2014/main" id="{7705FFA4-40D8-4A19-90C7-6688AE5A87E3}"/>
              </a:ext>
            </a:extLst>
          </p:cNvPr>
          <p:cNvSpPr txBox="1"/>
          <p:nvPr/>
        </p:nvSpPr>
        <p:spPr>
          <a:xfrm>
            <a:off x="1051152" y="1457740"/>
            <a:ext cx="3971422"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Doctrine and Covenants 42:12-14</a:t>
            </a:r>
          </a:p>
        </p:txBody>
      </p:sp>
      <p:sp>
        <p:nvSpPr>
          <p:cNvPr id="5" name="Rectangle 4">
            <a:extLst>
              <a:ext uri="{FF2B5EF4-FFF2-40B4-BE49-F238E27FC236}">
                <a16:creationId xmlns:a16="http://schemas.microsoft.com/office/drawing/2014/main" id="{E3C2E5C3-C6AA-4B16-843A-906544554D0B}"/>
              </a:ext>
            </a:extLst>
          </p:cNvPr>
          <p:cNvSpPr/>
          <p:nvPr/>
        </p:nvSpPr>
        <p:spPr>
          <a:xfrm>
            <a:off x="1037901" y="1712509"/>
            <a:ext cx="9948152"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again, the elders, priests and teachers of this church shall teach the principles of my gospel, which are in the Bible and the Book of Mormon, in the which is the fulness of the gospel.</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they shall observe the covenants and church articles to do them, and these shall be their teachings, as they shall be directed by the Spirit.</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the Spirit shall be given unto you by the prayer of faith; and if ye receive not the Spirit ye shall not teach.</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8F0A95E-65CC-4162-ADEC-68969D7B0A4D}"/>
              </a:ext>
            </a:extLst>
          </p:cNvPr>
          <p:cNvSpPr txBox="1"/>
          <p:nvPr/>
        </p:nvSpPr>
        <p:spPr>
          <a:xfrm>
            <a:off x="1037900" y="3511028"/>
            <a:ext cx="3971422"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Doctrine and Covenants 50:13-14</a:t>
            </a:r>
          </a:p>
        </p:txBody>
      </p:sp>
      <p:sp>
        <p:nvSpPr>
          <p:cNvPr id="7" name="Rectangle 6">
            <a:extLst>
              <a:ext uri="{FF2B5EF4-FFF2-40B4-BE49-F238E27FC236}">
                <a16:creationId xmlns:a16="http://schemas.microsoft.com/office/drawing/2014/main" id="{37362D7F-58FB-4371-9938-538B10CE64DD}"/>
              </a:ext>
            </a:extLst>
          </p:cNvPr>
          <p:cNvSpPr/>
          <p:nvPr/>
        </p:nvSpPr>
        <p:spPr>
          <a:xfrm>
            <a:off x="1024649" y="3814100"/>
            <a:ext cx="9948152" cy="64633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Wherefore, I the Lord ask you this question—unto what were ye ordained?</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To preach my gospel by the Spirit, even the Comforter which was sent forth to teach the truth.</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CEC9CAF-AF6C-40C4-B5A6-9B4572B6605B}"/>
              </a:ext>
            </a:extLst>
          </p:cNvPr>
          <p:cNvSpPr/>
          <p:nvPr/>
        </p:nvSpPr>
        <p:spPr>
          <a:xfrm>
            <a:off x="1051152" y="4663569"/>
            <a:ext cx="931204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what these passages teach about the teacher’s role? </a:t>
            </a:r>
          </a:p>
        </p:txBody>
      </p:sp>
      <p:sp>
        <p:nvSpPr>
          <p:cNvPr id="9" name="Rectangle 8">
            <a:extLst>
              <a:ext uri="{FF2B5EF4-FFF2-40B4-BE49-F238E27FC236}">
                <a16:creationId xmlns:a16="http://schemas.microsoft.com/office/drawing/2014/main" id="{4C98F114-2DA3-455E-9AEE-C773363E6B56}"/>
              </a:ext>
            </a:extLst>
          </p:cNvPr>
          <p:cNvSpPr/>
          <p:nvPr/>
        </p:nvSpPr>
        <p:spPr>
          <a:xfrm>
            <a:off x="1037900" y="5077094"/>
            <a:ext cx="6767629"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commands teachers to teach the gospel by the Spirit. </a:t>
            </a:r>
          </a:p>
        </p:txBody>
      </p:sp>
    </p:spTree>
    <p:extLst>
      <p:ext uri="{BB962C8B-B14F-4D97-AF65-F5344CB8AC3E}">
        <p14:creationId xmlns:p14="http://schemas.microsoft.com/office/powerpoint/2010/main" val="183855479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3</a:t>
            </a:r>
          </a:p>
        </p:txBody>
      </p:sp>
      <p:sp>
        <p:nvSpPr>
          <p:cNvPr id="4" name="TextBox 3">
            <a:extLst>
              <a:ext uri="{FF2B5EF4-FFF2-40B4-BE49-F238E27FC236}">
                <a16:creationId xmlns:a16="http://schemas.microsoft.com/office/drawing/2014/main" id="{21CC9CBB-AA8A-41DF-AFC6-720154AAEAEB}"/>
              </a:ext>
            </a:extLst>
          </p:cNvPr>
          <p:cNvSpPr txBox="1"/>
          <p:nvPr/>
        </p:nvSpPr>
        <p:spPr>
          <a:xfrm>
            <a:off x="848140" y="796859"/>
            <a:ext cx="2385391"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Deuteronomy 6:4-7</a:t>
            </a:r>
          </a:p>
        </p:txBody>
      </p:sp>
      <p:sp>
        <p:nvSpPr>
          <p:cNvPr id="2" name="Rectangle 1">
            <a:extLst>
              <a:ext uri="{FF2B5EF4-FFF2-40B4-BE49-F238E27FC236}">
                <a16:creationId xmlns:a16="http://schemas.microsoft.com/office/drawing/2014/main" id="{8BDBE621-E9E2-4CEC-82FE-F22AFE3DF55F}"/>
              </a:ext>
            </a:extLst>
          </p:cNvPr>
          <p:cNvSpPr/>
          <p:nvPr/>
        </p:nvSpPr>
        <p:spPr>
          <a:xfrm>
            <a:off x="834886" y="1152939"/>
            <a:ext cx="9819861"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Hear, O Israel: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our God is one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thou shalt love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with all thine heart, and with all thy soul, and with all thy might.</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these words, which I command thee this day, shall be in thine heart:</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thou shalt teach them diligently unto thy children, and shalt talk of them when thou sittest in thine house, and when thou walkest by the way, and when thou liest down, and when thou risest up.</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E2E72D6-43F1-4862-87C1-A4D24A39325E}"/>
              </a:ext>
            </a:extLst>
          </p:cNvPr>
          <p:cNvSpPr/>
          <p:nvPr/>
        </p:nvSpPr>
        <p:spPr>
          <a:xfrm>
            <a:off x="848139" y="3337452"/>
            <a:ext cx="817659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expect of those who taught their children God’s word?</a:t>
            </a:r>
          </a:p>
        </p:txBody>
      </p:sp>
      <p:sp>
        <p:nvSpPr>
          <p:cNvPr id="6" name="Rectangle 5">
            <a:extLst>
              <a:ext uri="{FF2B5EF4-FFF2-40B4-BE49-F238E27FC236}">
                <a16:creationId xmlns:a16="http://schemas.microsoft.com/office/drawing/2014/main" id="{2525AC3A-C8D6-4D4C-950C-0763CEA89EB4}"/>
              </a:ext>
            </a:extLst>
          </p:cNvPr>
          <p:cNvSpPr/>
          <p:nvPr/>
        </p:nvSpPr>
        <p:spPr>
          <a:xfrm>
            <a:off x="848138" y="3753956"/>
            <a:ext cx="889220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verse 7 affect your understanding of the role of your gospel teacher?</a:t>
            </a:r>
          </a:p>
        </p:txBody>
      </p:sp>
      <p:sp>
        <p:nvSpPr>
          <p:cNvPr id="7" name="Rectangle 6">
            <a:extLst>
              <a:ext uri="{FF2B5EF4-FFF2-40B4-BE49-F238E27FC236}">
                <a16:creationId xmlns:a16="http://schemas.microsoft.com/office/drawing/2014/main" id="{5736D6B6-0E96-41D5-8E03-BC3BD83C3423}"/>
              </a:ext>
            </a:extLst>
          </p:cNvPr>
          <p:cNvSpPr/>
          <p:nvPr/>
        </p:nvSpPr>
        <p:spPr>
          <a:xfrm>
            <a:off x="834885" y="1152939"/>
            <a:ext cx="9819861"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Hear, O Israel: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our God is one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thou shalt love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with all thine heart, and with all thy soul, and with all thy might.</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these words, which I command thee this day, shall be in thine heart:</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rgbClr val="FFFF00"/>
                </a:solidFill>
                <a:latin typeface="Arial" panose="020B0604020202020204" pitchFamily="34" charset="0"/>
                <a:cs typeface="Arial" panose="020B0604020202020204" pitchFamily="34" charset="0"/>
              </a:rPr>
              <a:t>And thou shalt teach them diligently unto thy children, and shalt talk of them when thou sittest in thine house, and when thou walkest by the way, and when thou liest down, and when thou risest up.</a:t>
            </a:r>
            <a:endParaRPr lang="en-US" b="0" i="0" dirty="0">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14871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
                                        </p:tgtEl>
                                        <p:attrNameLst>
                                          <p:attrName>ppt_y</p:attrName>
                                        </p:attrNameLst>
                                      </p:cBhvr>
                                      <p:tavLst>
                                        <p:tav tm="0">
                                          <p:val>
                                            <p:strVal val="#ppt_y"/>
                                          </p:val>
                                        </p:tav>
                                        <p:tav tm="100000">
                                          <p:val>
                                            <p:strVal val="#ppt_y"/>
                                          </p:val>
                                        </p:tav>
                                      </p:tavLst>
                                    </p:anim>
                                    <p:anim calcmode="lin" valueType="num">
                                      <p:cBhvr>
                                        <p:cTn id="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
                                        </p:tgtEl>
                                      </p:cBhvr>
                                    </p:animEffect>
                                  </p:childTnLst>
                                </p:cTn>
                              </p:par>
                            </p:childTnLst>
                          </p:cTn>
                        </p:par>
                        <p:par>
                          <p:cTn id="12" fill="hold">
                            <p:stCondLst>
                              <p:cond delay="17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6"/>
                                        </p:tgtEl>
                                        <p:attrNameLst>
                                          <p:attrName>ppt_y</p:attrName>
                                        </p:attrNameLst>
                                      </p:cBhvr>
                                      <p:tavLst>
                                        <p:tav tm="0">
                                          <p:val>
                                            <p:strVal val="#ppt_y"/>
                                          </p:val>
                                        </p:tav>
                                        <p:tav tm="100000">
                                          <p:val>
                                            <p:strVal val="#ppt_y"/>
                                          </p:val>
                                        </p:tav>
                                      </p:tavLst>
                                    </p:anim>
                                    <p:anim calcmode="lin" valueType="num">
                                      <p:cBhvr>
                                        <p:cTn id="17"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6"/>
                                        </p:tgtEl>
                                      </p:cBhvr>
                                    </p:animEffect>
                                  </p:childTnLst>
                                </p:cTn>
                              </p:par>
                            </p:childTnLst>
                          </p:cTn>
                        </p:par>
                        <p:par>
                          <p:cTn id="20" fill="hold">
                            <p:stCondLst>
                              <p:cond delay="3550"/>
                            </p:stCondLst>
                            <p:childTnLst>
                              <p:par>
                                <p:cTn id="21" presetID="14"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518</Words>
  <Application>Microsoft Office PowerPoint</Application>
  <PresentationFormat>Widescreen</PresentationFormat>
  <Paragraphs>78</Paragraphs>
  <Slides>13</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Bahnschrift SemiBold SemiConden</vt:lpstr>
      <vt:lpstr>Calibri</vt:lpstr>
      <vt:lpstr>Ebrima</vt:lpstr>
      <vt:lpstr>Georgia</vt:lpstr>
      <vt:lpstr>Open Sans</vt:lpstr>
      <vt:lpstr>Palatino Linotype</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3401</cp:revision>
  <dcterms:created xsi:type="dcterms:W3CDTF">2018-08-29T04:26:39Z</dcterms:created>
  <dcterms:modified xsi:type="dcterms:W3CDTF">2019-02-14T22:05:14Z</dcterms:modified>
</cp:coreProperties>
</file>