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768" r:id="rId1"/>
  </p:sldMasterIdLst>
  <p:notesMasterIdLst>
    <p:notesMasterId r:id="rId16"/>
  </p:notesMasterIdLst>
  <p:sldIdLst>
    <p:sldId id="296" r:id="rId2"/>
    <p:sldId id="378" r:id="rId3"/>
    <p:sldId id="379" r:id="rId4"/>
    <p:sldId id="380" r:id="rId5"/>
    <p:sldId id="381" r:id="rId6"/>
    <p:sldId id="382" r:id="rId7"/>
    <p:sldId id="383" r:id="rId8"/>
    <p:sldId id="384" r:id="rId9"/>
    <p:sldId id="385" r:id="rId10"/>
    <p:sldId id="386" r:id="rId11"/>
    <p:sldId id="387" r:id="rId12"/>
    <p:sldId id="388" r:id="rId13"/>
    <p:sldId id="389" r:id="rId14"/>
    <p:sldId id="390"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BA2C5"/>
    <a:srgbClr val="B9DF63"/>
    <a:srgbClr val="FF6600"/>
    <a:srgbClr val="FFD757"/>
    <a:srgbClr val="6F7CBF"/>
    <a:srgbClr val="801A12"/>
    <a:srgbClr val="D88028"/>
    <a:srgbClr val="D6E513"/>
    <a:srgbClr val="E97159"/>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26" autoAdjust="0"/>
    <p:restoredTop sz="94660"/>
  </p:normalViewPr>
  <p:slideViewPr>
    <p:cSldViewPr snapToGrid="0">
      <p:cViewPr varScale="1">
        <p:scale>
          <a:sx n="64" d="100"/>
          <a:sy n="64" d="100"/>
        </p:scale>
        <p:origin x="90" y="258"/>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2/27/2019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5640873-EF0B-4AC7-AF11-57FEBA4985EA}" type="datetimeFigureOut">
              <a:rPr lang="en-US" smtClean="0"/>
              <a:t>2/27/2019</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50359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86858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6294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00397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857088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2/27/2019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619608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2/27/2019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3662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42692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23600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8160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2/27/2019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9609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2/27/2019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51439021"/>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2/27/2019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58374182"/>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2/27/2019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39048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2/27/2019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1683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1989192"/>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8206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www.teinteresasaber.com/2012/06/juan-de-jerusalen-el-templario.html"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36000"/>
            <a:lum/>
            <a:extLst>
              <a:ext uri="{837473B0-CC2E-450A-ABE3-18F120FF3D39}">
                <a1611:picAttrSrcUrl xmlns:a1611="http://schemas.microsoft.com/office/drawing/2016/11/main" r:id="rId20"/>
              </a:ext>
            </a:extLst>
          </a:blip>
          <a:srcRect/>
          <a:stretch>
            <a:fillRect t="-17000" b="-17000"/>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1">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5640873-EF0B-4AC7-AF11-57FEBA4985EA}" type="datetimeFigureOut">
              <a:rPr lang="en-US" smtClean="0"/>
              <a:t>2/27/2019</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2354548338"/>
      </p:ext>
    </p:extLst>
  </p:cSld>
  <p:clrMap bg1="dk1" tx1="lt1" bg2="dk2" tx2="lt2" accent1="accent1" accent2="accent2" accent3="accent3" accent4="accent4" accent5="accent5" accent6="accent6" hlink="hlink" folHlink="folHlink"/>
  <p:sldLayoutIdLst>
    <p:sldLayoutId id="2147485769" r:id="rId1"/>
    <p:sldLayoutId id="2147485770" r:id="rId2"/>
    <p:sldLayoutId id="2147485771" r:id="rId3"/>
    <p:sldLayoutId id="2147485772" r:id="rId4"/>
    <p:sldLayoutId id="2147485773" r:id="rId5"/>
    <p:sldLayoutId id="2147485774" r:id="rId6"/>
    <p:sldLayoutId id="2147485775" r:id="rId7"/>
    <p:sldLayoutId id="2147485776" r:id="rId8"/>
    <p:sldLayoutId id="2147485777" r:id="rId9"/>
    <p:sldLayoutId id="2147485778" r:id="rId10"/>
    <p:sldLayoutId id="2147485779" r:id="rId11"/>
    <p:sldLayoutId id="2147485780" r:id="rId12"/>
    <p:sldLayoutId id="2147485781" r:id="rId13"/>
    <p:sldLayoutId id="2147485782" r:id="rId14"/>
    <p:sldLayoutId id="2147485783" r:id="rId15"/>
    <p:sldLayoutId id="2147485784" r:id="rId16"/>
    <p:sldLayoutId id="214748578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561AD48-C1FF-4315-91C1-654541E58BDD}"/>
              </a:ext>
            </a:extLst>
          </p:cNvPr>
          <p:cNvSpPr txBox="1"/>
          <p:nvPr/>
        </p:nvSpPr>
        <p:spPr>
          <a:xfrm>
            <a:off x="7328454" y="2914759"/>
            <a:ext cx="3657600" cy="830997"/>
          </a:xfrm>
          <a:prstGeom prst="rect">
            <a:avLst/>
          </a:prstGeom>
          <a:noFill/>
        </p:spPr>
        <p:txBody>
          <a:bodyPr wrap="square" rtlCol="0">
            <a:spAutoFit/>
          </a:bodyPr>
          <a:lstStyle/>
          <a:p>
            <a:pPr algn="ctr"/>
            <a:r>
              <a:rPr lang="en-US" sz="4800" b="1" dirty="0">
                <a:solidFill>
                  <a:srgbClr val="0BA2C5"/>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SEMINARY</a:t>
            </a:r>
          </a:p>
        </p:txBody>
      </p:sp>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120346" cy="461665"/>
          </a:xfrm>
          <a:prstGeom prst="rect">
            <a:avLst/>
          </a:prstGeom>
          <a:noFill/>
        </p:spPr>
        <p:txBody>
          <a:bodyPr wrap="square" rtlCol="0">
            <a:spAutoFit/>
          </a:bodyPr>
          <a:lstStyle/>
          <a:p>
            <a:r>
              <a:rPr lang="en-US" sz="2400" b="1" dirty="0">
                <a:solidFill>
                  <a:schemeClr val="bg2">
                    <a:lumMod val="10000"/>
                  </a:schemeClr>
                </a:solidFill>
              </a:rPr>
              <a:t>Old Testament</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1A0D29E-1A8F-4A0E-AA10-D8FE3444DE24}"/>
              </a:ext>
            </a:extLst>
          </p:cNvPr>
          <p:cNvSpPr/>
          <p:nvPr/>
        </p:nvSpPr>
        <p:spPr>
          <a:xfrm>
            <a:off x="844061" y="885634"/>
            <a:ext cx="3443125" cy="92333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9D113470-2E25-4439-BCF1-E2CC4EA15D99}"/>
              </a:ext>
            </a:extLst>
          </p:cNvPr>
          <p:cNvSpPr/>
          <p:nvPr/>
        </p:nvSpPr>
        <p:spPr>
          <a:xfrm>
            <a:off x="824458" y="1215403"/>
            <a:ext cx="10211070" cy="314184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002060"/>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27</a:t>
            </a:r>
          </a:p>
        </p:txBody>
      </p:sp>
      <p:sp>
        <p:nvSpPr>
          <p:cNvPr id="2" name="Rectangle 1">
            <a:extLst>
              <a:ext uri="{FF2B5EF4-FFF2-40B4-BE49-F238E27FC236}">
                <a16:creationId xmlns:a16="http://schemas.microsoft.com/office/drawing/2014/main" id="{CD7700B1-861F-41F7-9E3F-D96C78196789}"/>
              </a:ext>
            </a:extLst>
          </p:cNvPr>
          <p:cNvSpPr/>
          <p:nvPr/>
        </p:nvSpPr>
        <p:spPr>
          <a:xfrm>
            <a:off x="1008184" y="1187268"/>
            <a:ext cx="9894278" cy="923330"/>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1 </a:t>
            </a:r>
            <a:r>
              <a:rPr lang="en-US" dirty="0">
                <a:solidFill>
                  <a:schemeClr val="bg1"/>
                </a:solidFill>
                <a:latin typeface="Arial" panose="020B0604020202020204" pitchFamily="34" charset="0"/>
                <a:cs typeface="Arial" panose="020B0604020202020204" pitchFamily="34" charset="0"/>
              </a:rPr>
              <a:t>And when Abram was ninety years old and nine, the </a:t>
            </a:r>
            <a:r>
              <a:rPr lang="en-US" cap="small" dirty="0">
                <a:solidFill>
                  <a:schemeClr val="bg1"/>
                </a:solidFill>
                <a:latin typeface="Arial" panose="020B0604020202020204" pitchFamily="34" charset="0"/>
                <a:cs typeface="Arial" panose="020B0604020202020204" pitchFamily="34" charset="0"/>
              </a:rPr>
              <a:t>Lord </a:t>
            </a:r>
            <a:r>
              <a:rPr lang="en-US" dirty="0">
                <a:solidFill>
                  <a:schemeClr val="bg1"/>
                </a:solidFill>
                <a:latin typeface="Arial" panose="020B0604020202020204" pitchFamily="34" charset="0"/>
                <a:cs typeface="Arial" panose="020B0604020202020204" pitchFamily="34" charset="0"/>
              </a:rPr>
              <a:t>appeared to Abram, and said unto him, I am the Almighty God; walk before me, and be thou perfect.</a:t>
            </a:r>
          </a:p>
          <a:p>
            <a:pPr algn="just" fontAlgn="base"/>
            <a:r>
              <a:rPr lang="en-US" b="1" dirty="0">
                <a:solidFill>
                  <a:schemeClr val="bg1"/>
                </a:solidFill>
                <a:latin typeface="Arial" panose="020B0604020202020204" pitchFamily="34" charset="0"/>
                <a:cs typeface="Arial" panose="020B0604020202020204" pitchFamily="34" charset="0"/>
              </a:rPr>
              <a:t>2 </a:t>
            </a:r>
            <a:r>
              <a:rPr lang="en-US" dirty="0">
                <a:solidFill>
                  <a:schemeClr val="bg1"/>
                </a:solidFill>
                <a:latin typeface="Arial" panose="020B0604020202020204" pitchFamily="34" charset="0"/>
                <a:cs typeface="Arial" panose="020B0604020202020204" pitchFamily="34" charset="0"/>
              </a:rPr>
              <a:t>And I will make my covenant between me and thee, and will multiply thee exceedingly.</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7B2ACE10-8D0F-4D51-BE27-6DCDD5C0CBCA}"/>
              </a:ext>
            </a:extLst>
          </p:cNvPr>
          <p:cNvSpPr/>
          <p:nvPr/>
        </p:nvSpPr>
        <p:spPr>
          <a:xfrm>
            <a:off x="1008184" y="885634"/>
            <a:ext cx="1992853" cy="400110"/>
          </a:xfrm>
          <a:prstGeom prst="rect">
            <a:avLst/>
          </a:prstGeom>
        </p:spPr>
        <p:txBody>
          <a:bodyPr wrap="none">
            <a:spAutoFit/>
          </a:bodyPr>
          <a:lstStyle/>
          <a:p>
            <a:r>
              <a:rPr lang="en-US" sz="2000" b="1" dirty="0">
                <a:solidFill>
                  <a:schemeClr val="bg1"/>
                </a:solidFill>
                <a:latin typeface="Arial" panose="020B0604020202020204" pitchFamily="34" charset="0"/>
                <a:cs typeface="Arial" panose="020B0604020202020204" pitchFamily="34" charset="0"/>
              </a:rPr>
              <a:t>Genesis 17:1-2</a:t>
            </a:r>
            <a:endParaRPr lang="en-US" sz="2000" dirty="0"/>
          </a:p>
        </p:txBody>
      </p:sp>
      <p:sp>
        <p:nvSpPr>
          <p:cNvPr id="5" name="Rectangle 4">
            <a:extLst>
              <a:ext uri="{FF2B5EF4-FFF2-40B4-BE49-F238E27FC236}">
                <a16:creationId xmlns:a16="http://schemas.microsoft.com/office/drawing/2014/main" id="{4CD7EBDB-F80D-4A3A-8A95-C3FA38021C15}"/>
              </a:ext>
            </a:extLst>
          </p:cNvPr>
          <p:cNvSpPr/>
          <p:nvPr/>
        </p:nvSpPr>
        <p:spPr>
          <a:xfrm>
            <a:off x="1008184" y="2005375"/>
            <a:ext cx="9894278" cy="1200329"/>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3 </a:t>
            </a:r>
            <a:r>
              <a:rPr lang="en-US" dirty="0">
                <a:solidFill>
                  <a:schemeClr val="bg1"/>
                </a:solidFill>
                <a:latin typeface="Arial" panose="020B0604020202020204" pitchFamily="34" charset="0"/>
                <a:cs typeface="Arial" panose="020B0604020202020204" pitchFamily="34" charset="0"/>
              </a:rPr>
              <a:t>And Abram fell on his face: and God talked with him, saying,</a:t>
            </a:r>
          </a:p>
          <a:p>
            <a:pPr algn="just" fontAlgn="base"/>
            <a:r>
              <a:rPr lang="en-US" b="1" dirty="0">
                <a:solidFill>
                  <a:schemeClr val="bg1"/>
                </a:solidFill>
                <a:latin typeface="Arial" panose="020B0604020202020204" pitchFamily="34" charset="0"/>
                <a:cs typeface="Arial" panose="020B0604020202020204" pitchFamily="34" charset="0"/>
              </a:rPr>
              <a:t>4 </a:t>
            </a:r>
            <a:r>
              <a:rPr lang="en-US" dirty="0">
                <a:solidFill>
                  <a:schemeClr val="bg1"/>
                </a:solidFill>
                <a:latin typeface="Arial" panose="020B0604020202020204" pitchFamily="34" charset="0"/>
                <a:cs typeface="Arial" panose="020B0604020202020204" pitchFamily="34" charset="0"/>
              </a:rPr>
              <a:t>As for me, behold, my covenant is with thee, and thou shalt be a father of many nations.</a:t>
            </a:r>
          </a:p>
          <a:p>
            <a:pPr algn="just" fontAlgn="base"/>
            <a:r>
              <a:rPr lang="en-US" b="1" dirty="0">
                <a:solidFill>
                  <a:schemeClr val="bg1"/>
                </a:solidFill>
                <a:latin typeface="Arial" panose="020B0604020202020204" pitchFamily="34" charset="0"/>
                <a:cs typeface="Arial" panose="020B0604020202020204" pitchFamily="34" charset="0"/>
              </a:rPr>
              <a:t>5 </a:t>
            </a:r>
            <a:r>
              <a:rPr lang="en-US" dirty="0">
                <a:solidFill>
                  <a:schemeClr val="bg1"/>
                </a:solidFill>
                <a:latin typeface="Arial" panose="020B0604020202020204" pitchFamily="34" charset="0"/>
                <a:cs typeface="Arial" panose="020B0604020202020204" pitchFamily="34" charset="0"/>
              </a:rPr>
              <a:t>Neither shall thy name any more be called Abram, but thy name shall be Abraham; for a father of many nations have I made thee.</a:t>
            </a:r>
            <a:endParaRPr lang="en-US" b="0" i="0" dirty="0">
              <a:solidFill>
                <a:schemeClr val="bg1"/>
              </a:solidFill>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A9F456C9-54CF-428B-B5DA-B156D5AA4657}"/>
              </a:ext>
            </a:extLst>
          </p:cNvPr>
          <p:cNvSpPr/>
          <p:nvPr/>
        </p:nvSpPr>
        <p:spPr>
          <a:xfrm>
            <a:off x="2804087" y="885634"/>
            <a:ext cx="766557" cy="400110"/>
          </a:xfrm>
          <a:prstGeom prst="rect">
            <a:avLst/>
          </a:prstGeom>
        </p:spPr>
        <p:txBody>
          <a:bodyPr wrap="none">
            <a:spAutoFit/>
          </a:bodyPr>
          <a:lstStyle/>
          <a:p>
            <a:r>
              <a:rPr lang="en-US" sz="2000" b="1" dirty="0">
                <a:solidFill>
                  <a:schemeClr val="bg1"/>
                </a:solidFill>
                <a:latin typeface="Arial" panose="020B0604020202020204" pitchFamily="34" charset="0"/>
                <a:cs typeface="Arial" panose="020B0604020202020204" pitchFamily="34" charset="0"/>
              </a:rPr>
              <a:t>, 3-5 </a:t>
            </a:r>
            <a:endParaRPr lang="en-US" sz="2000" dirty="0"/>
          </a:p>
        </p:txBody>
      </p:sp>
      <p:sp>
        <p:nvSpPr>
          <p:cNvPr id="9" name="Rectangle 8">
            <a:extLst>
              <a:ext uri="{FF2B5EF4-FFF2-40B4-BE49-F238E27FC236}">
                <a16:creationId xmlns:a16="http://schemas.microsoft.com/office/drawing/2014/main" id="{9D611ABE-7749-41D9-BCC4-E743149455D7}"/>
              </a:ext>
            </a:extLst>
          </p:cNvPr>
          <p:cNvSpPr/>
          <p:nvPr/>
        </p:nvSpPr>
        <p:spPr>
          <a:xfrm>
            <a:off x="3279344" y="885634"/>
            <a:ext cx="1051891" cy="400110"/>
          </a:xfrm>
          <a:prstGeom prst="rect">
            <a:avLst/>
          </a:prstGeom>
        </p:spPr>
        <p:txBody>
          <a:bodyPr wrap="none">
            <a:spAutoFit/>
          </a:bodyPr>
          <a:lstStyle/>
          <a:p>
            <a:r>
              <a:rPr lang="en-US" sz="2000" b="1" dirty="0">
                <a:solidFill>
                  <a:schemeClr val="bg1"/>
                </a:solidFill>
                <a:latin typeface="Arial" panose="020B0604020202020204" pitchFamily="34" charset="0"/>
                <a:cs typeface="Arial" panose="020B0604020202020204" pitchFamily="34" charset="0"/>
              </a:rPr>
              <a:t>, 15-16 </a:t>
            </a:r>
            <a:endParaRPr lang="en-US" sz="2000" dirty="0"/>
          </a:p>
        </p:txBody>
      </p:sp>
      <p:sp>
        <p:nvSpPr>
          <p:cNvPr id="10" name="Rectangle 9">
            <a:extLst>
              <a:ext uri="{FF2B5EF4-FFF2-40B4-BE49-F238E27FC236}">
                <a16:creationId xmlns:a16="http://schemas.microsoft.com/office/drawing/2014/main" id="{E3F814B1-423B-444F-A41A-E57A0EA84327}"/>
              </a:ext>
            </a:extLst>
          </p:cNvPr>
          <p:cNvSpPr/>
          <p:nvPr/>
        </p:nvSpPr>
        <p:spPr>
          <a:xfrm>
            <a:off x="903254" y="3048172"/>
            <a:ext cx="9999208" cy="1200329"/>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15 </a:t>
            </a:r>
            <a:r>
              <a:rPr lang="en-US" dirty="0">
                <a:solidFill>
                  <a:schemeClr val="bg1"/>
                </a:solidFill>
                <a:latin typeface="Arial" panose="020B0604020202020204" pitchFamily="34" charset="0"/>
                <a:cs typeface="Arial" panose="020B0604020202020204" pitchFamily="34" charset="0"/>
              </a:rPr>
              <a:t>¶ And God said unto Abraham, As for Sarai thy wife, thou shalt not call her name Sarai, but Sarah shall her name be.</a:t>
            </a:r>
          </a:p>
          <a:p>
            <a:pPr algn="just" fontAlgn="base"/>
            <a:r>
              <a:rPr lang="en-US" b="1" dirty="0">
                <a:solidFill>
                  <a:schemeClr val="bg1"/>
                </a:solidFill>
                <a:latin typeface="Arial" panose="020B0604020202020204" pitchFamily="34" charset="0"/>
                <a:cs typeface="Arial" panose="020B0604020202020204" pitchFamily="34" charset="0"/>
              </a:rPr>
              <a:t>16 </a:t>
            </a:r>
            <a:r>
              <a:rPr lang="en-US" dirty="0">
                <a:solidFill>
                  <a:schemeClr val="bg1"/>
                </a:solidFill>
                <a:latin typeface="Arial" panose="020B0604020202020204" pitchFamily="34" charset="0"/>
                <a:cs typeface="Arial" panose="020B0604020202020204" pitchFamily="34" charset="0"/>
              </a:rPr>
              <a:t>And I will bless her, and give thee a son also of her: yea, I will bless her, and she shall be a mother of nations; kings of people shall be of her.</a:t>
            </a:r>
            <a:endParaRPr lang="en-US" b="0" i="0" dirty="0">
              <a:solidFill>
                <a:schemeClr val="bg1"/>
              </a:solidFill>
              <a:effectLst/>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3FA24B53-1BAE-4309-BD65-FD10F8F81488}"/>
              </a:ext>
            </a:extLst>
          </p:cNvPr>
          <p:cNvSpPr/>
          <p:nvPr/>
        </p:nvSpPr>
        <p:spPr>
          <a:xfrm>
            <a:off x="903254" y="4500884"/>
            <a:ext cx="8492538"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the Lord do for Abram and Sarai as a reminder of the covenant?</a:t>
            </a:r>
          </a:p>
        </p:txBody>
      </p:sp>
    </p:spTree>
    <p:extLst>
      <p:ext uri="{BB962C8B-B14F-4D97-AF65-F5344CB8AC3E}">
        <p14:creationId xmlns:p14="http://schemas.microsoft.com/office/powerpoint/2010/main" val="672814022"/>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right)">
                                      <p:cBhvr>
                                        <p:cTn id="15" dur="500"/>
                                        <p:tgtEl>
                                          <p:spTgt spid="9"/>
                                        </p:tgtEl>
                                      </p:cBhvr>
                                    </p:animEffect>
                                  </p:childTnLst>
                                </p:cTn>
                              </p:par>
                              <p:par>
                                <p:cTn id="16" presetID="22" presetClass="entr" presetSubtype="2"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right)">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1000" fill="hold"/>
                                        <p:tgtEl>
                                          <p:spTgt spid="11"/>
                                        </p:tgtEl>
                                        <p:attrNameLst>
                                          <p:attrName>ppt_w</p:attrName>
                                        </p:attrNameLst>
                                      </p:cBhvr>
                                      <p:tavLst>
                                        <p:tav tm="0">
                                          <p:val>
                                            <p:fltVal val="0"/>
                                          </p:val>
                                        </p:tav>
                                        <p:tav tm="100000">
                                          <p:val>
                                            <p:strVal val="#ppt_w"/>
                                          </p:val>
                                        </p:tav>
                                      </p:tavLst>
                                    </p:anim>
                                    <p:anim calcmode="lin" valueType="num">
                                      <p:cBhvr>
                                        <p:cTn id="24" dur="1000" fill="hold"/>
                                        <p:tgtEl>
                                          <p:spTgt spid="11"/>
                                        </p:tgtEl>
                                        <p:attrNameLst>
                                          <p:attrName>ppt_h</p:attrName>
                                        </p:attrNameLst>
                                      </p:cBhvr>
                                      <p:tavLst>
                                        <p:tav tm="0">
                                          <p:val>
                                            <p:fltVal val="0"/>
                                          </p:val>
                                        </p:tav>
                                        <p:tav tm="100000">
                                          <p:val>
                                            <p:strVal val="#ppt_h"/>
                                          </p:val>
                                        </p:tav>
                                      </p:tavLst>
                                    </p:anim>
                                    <p:anim calcmode="lin" valueType="num">
                                      <p:cBhvr>
                                        <p:cTn id="25"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F9CA2BB-AE6A-435D-8B5F-55900BC9ABDD}"/>
              </a:ext>
            </a:extLst>
          </p:cNvPr>
          <p:cNvSpPr/>
          <p:nvPr/>
        </p:nvSpPr>
        <p:spPr>
          <a:xfrm>
            <a:off x="1174229" y="824459"/>
            <a:ext cx="1881808" cy="746511"/>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693C8CA8-20A0-4F88-A3A3-FDBE98F28B65}"/>
              </a:ext>
            </a:extLst>
          </p:cNvPr>
          <p:cNvSpPr/>
          <p:nvPr/>
        </p:nvSpPr>
        <p:spPr>
          <a:xfrm>
            <a:off x="1174229" y="1253119"/>
            <a:ext cx="9498768" cy="646331"/>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002060"/>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27</a:t>
            </a:r>
          </a:p>
        </p:txBody>
      </p:sp>
      <p:sp>
        <p:nvSpPr>
          <p:cNvPr id="2" name="Rectangle 1">
            <a:extLst>
              <a:ext uri="{FF2B5EF4-FFF2-40B4-BE49-F238E27FC236}">
                <a16:creationId xmlns:a16="http://schemas.microsoft.com/office/drawing/2014/main" id="{27848934-7458-43D3-BDE1-D574AFE03025}"/>
              </a:ext>
            </a:extLst>
          </p:cNvPr>
          <p:cNvSpPr/>
          <p:nvPr/>
        </p:nvSpPr>
        <p:spPr>
          <a:xfrm>
            <a:off x="1084288" y="2182081"/>
            <a:ext cx="10023423"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would we need to do in order to receive the same blessings promised to Abraham?</a:t>
            </a:r>
          </a:p>
        </p:txBody>
      </p:sp>
      <p:sp>
        <p:nvSpPr>
          <p:cNvPr id="4" name="Rectangle 3">
            <a:extLst>
              <a:ext uri="{FF2B5EF4-FFF2-40B4-BE49-F238E27FC236}">
                <a16:creationId xmlns:a16="http://schemas.microsoft.com/office/drawing/2014/main" id="{4B6B540B-E797-4B00-B136-1F2672F78C2F}"/>
              </a:ext>
            </a:extLst>
          </p:cNvPr>
          <p:cNvSpPr/>
          <p:nvPr/>
        </p:nvSpPr>
        <p:spPr>
          <a:xfrm>
            <a:off x="1174229" y="1256780"/>
            <a:ext cx="9483778" cy="646331"/>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And I will make thee exceeding fruitful, and I will make nations of thee, and kings shall come out of thee.</a:t>
            </a:r>
          </a:p>
        </p:txBody>
      </p:sp>
      <p:sp>
        <p:nvSpPr>
          <p:cNvPr id="5" name="Rectangle 4">
            <a:extLst>
              <a:ext uri="{FF2B5EF4-FFF2-40B4-BE49-F238E27FC236}">
                <a16:creationId xmlns:a16="http://schemas.microsoft.com/office/drawing/2014/main" id="{6F15FF04-07DA-4689-83F0-1239973E9EE3}"/>
              </a:ext>
            </a:extLst>
          </p:cNvPr>
          <p:cNvSpPr/>
          <p:nvPr/>
        </p:nvSpPr>
        <p:spPr>
          <a:xfrm>
            <a:off x="1174229" y="892924"/>
            <a:ext cx="1765227" cy="400110"/>
          </a:xfrm>
          <a:prstGeom prst="rect">
            <a:avLst/>
          </a:prstGeom>
        </p:spPr>
        <p:txBody>
          <a:bodyPr wrap="none">
            <a:spAutoFit/>
          </a:bodyPr>
          <a:lstStyle/>
          <a:p>
            <a:r>
              <a:rPr lang="en-US" sz="2000" b="1" dirty="0">
                <a:solidFill>
                  <a:schemeClr val="bg1"/>
                </a:solidFill>
                <a:latin typeface="Arial" panose="020B0604020202020204" pitchFamily="34" charset="0"/>
                <a:cs typeface="Arial" panose="020B0604020202020204" pitchFamily="34" charset="0"/>
              </a:rPr>
              <a:t>Genesis 17:6</a:t>
            </a:r>
            <a:endParaRPr lang="en-US" sz="2000" dirty="0"/>
          </a:p>
        </p:txBody>
      </p:sp>
      <p:sp>
        <p:nvSpPr>
          <p:cNvPr id="8" name="Rectangle 7">
            <a:extLst>
              <a:ext uri="{FF2B5EF4-FFF2-40B4-BE49-F238E27FC236}">
                <a16:creationId xmlns:a16="http://schemas.microsoft.com/office/drawing/2014/main" id="{13DDEB0A-4C4A-4ECE-A12E-F7E25281E76A}"/>
              </a:ext>
            </a:extLst>
          </p:cNvPr>
          <p:cNvSpPr/>
          <p:nvPr/>
        </p:nvSpPr>
        <p:spPr>
          <a:xfrm>
            <a:off x="2648261" y="2672614"/>
            <a:ext cx="6895475" cy="1815882"/>
          </a:xfrm>
          <a:prstGeom prst="rect">
            <a:avLst/>
          </a:prstGeom>
        </p:spPr>
        <p:txBody>
          <a:bodyPr wrap="square">
            <a:spAutoFit/>
          </a:bodyPr>
          <a:lstStyle/>
          <a:p>
            <a:pPr algn="ctr"/>
            <a:r>
              <a:rPr lang="en-US" sz="2800" i="1" dirty="0">
                <a:solidFill>
                  <a:schemeClr val="tx2">
                    <a:lumMod val="75000"/>
                  </a:schemeClr>
                </a:solidFill>
                <a:effectLst>
                  <a:outerShdw blurRad="38100" dist="38100" dir="2700000" algn="tl">
                    <a:srgbClr val="000000">
                      <a:alpha val="43137"/>
                    </a:srgbClr>
                  </a:outerShdw>
                </a:effectLst>
                <a:latin typeface="MS Mincho" panose="02020609040205080304" pitchFamily="49" charset="-128"/>
                <a:ea typeface="MS Mincho" panose="02020609040205080304" pitchFamily="49" charset="-128"/>
              </a:rPr>
              <a:t>As we make and keep covenants with the Lord, we become heirs to the responsibilities and blessings given to Abraham.</a:t>
            </a:r>
          </a:p>
        </p:txBody>
      </p:sp>
    </p:spTree>
    <p:extLst>
      <p:ext uri="{BB962C8B-B14F-4D97-AF65-F5344CB8AC3E}">
        <p14:creationId xmlns:p14="http://schemas.microsoft.com/office/powerpoint/2010/main" val="1789398455"/>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strVal val="#ppt_w+.3"/>
                                          </p:val>
                                        </p:tav>
                                        <p:tav tm="100000">
                                          <p:val>
                                            <p:strVal val="#ppt_w"/>
                                          </p:val>
                                        </p:tav>
                                      </p:tavLst>
                                    </p:anim>
                                    <p:anim calcmode="lin" valueType="num">
                                      <p:cBhvr>
                                        <p:cTn id="13" dur="1000" fill="hold"/>
                                        <p:tgtEl>
                                          <p:spTgt spid="8"/>
                                        </p:tgtEl>
                                        <p:attrNameLst>
                                          <p:attrName>ppt_h</p:attrName>
                                        </p:attrNameLst>
                                      </p:cBhvr>
                                      <p:tavLst>
                                        <p:tav tm="0">
                                          <p:val>
                                            <p:strVal val="#ppt_h"/>
                                          </p:val>
                                        </p:tav>
                                        <p:tav tm="100000">
                                          <p:val>
                                            <p:strVal val="#ppt_h"/>
                                          </p:val>
                                        </p:tav>
                                      </p:tavLst>
                                    </p:anim>
                                    <p:animEffect transition="in" filter="fade">
                                      <p:cBhvr>
                                        <p:cTn id="1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05F761C0-C233-453E-8F25-1E45F5F972E4}"/>
              </a:ext>
            </a:extLst>
          </p:cNvPr>
          <p:cNvSpPr/>
          <p:nvPr/>
        </p:nvSpPr>
        <p:spPr>
          <a:xfrm>
            <a:off x="1897527" y="1033017"/>
            <a:ext cx="7498265" cy="2031325"/>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002060"/>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27</a:t>
            </a:r>
          </a:p>
        </p:txBody>
      </p:sp>
      <p:sp>
        <p:nvSpPr>
          <p:cNvPr id="2" name="Rectangle 1">
            <a:extLst>
              <a:ext uri="{FF2B5EF4-FFF2-40B4-BE49-F238E27FC236}">
                <a16:creationId xmlns:a16="http://schemas.microsoft.com/office/drawing/2014/main" id="{36DBCABA-F3CF-49EA-A861-0BF5EFE17DD0}"/>
              </a:ext>
            </a:extLst>
          </p:cNvPr>
          <p:cNvSpPr/>
          <p:nvPr/>
        </p:nvSpPr>
        <p:spPr>
          <a:xfrm>
            <a:off x="3173896" y="1033017"/>
            <a:ext cx="6096000" cy="2031325"/>
          </a:xfrm>
          <a:prstGeom prst="rect">
            <a:avLst/>
          </a:prstGeom>
        </p:spPr>
        <p:txBody>
          <a:bodyPr>
            <a:spAutoFit/>
          </a:bodyPr>
          <a:lstStyle/>
          <a:p>
            <a:pPr algn="just"/>
            <a:r>
              <a:rPr lang="en-US" dirty="0">
                <a:solidFill>
                  <a:schemeClr val="bg1"/>
                </a:solidFill>
                <a:latin typeface="Arial" panose="020B0604020202020204" pitchFamily="34" charset="0"/>
                <a:cs typeface="Arial" panose="020B0604020202020204" pitchFamily="34" charset="0"/>
              </a:rPr>
              <a:t>“The ultimate blessings of the Abrahamic covenant are conferred in holy temples. These blessings allow us to come forth in the First Resurrection and inherit thrones, kingdoms, powers, principalities, and dominions, to our ‘exaltation and glory in all things’ (D&amp;C 132:19)” (Russell M. Nelson, in “Special Witnesses of Christ,” </a:t>
            </a:r>
            <a:r>
              <a:rPr lang="en-US" i="1" dirty="0">
                <a:solidFill>
                  <a:schemeClr val="bg1"/>
                </a:solidFill>
                <a:latin typeface="Arial" panose="020B0604020202020204" pitchFamily="34" charset="0"/>
                <a:cs typeface="Arial" panose="020B0604020202020204" pitchFamily="34" charset="0"/>
              </a:rPr>
              <a:t>Ensign</a:t>
            </a:r>
            <a:r>
              <a:rPr lang="en-US" dirty="0">
                <a:solidFill>
                  <a:schemeClr val="bg1"/>
                </a:solidFill>
                <a:latin typeface="Arial" panose="020B0604020202020204" pitchFamily="34" charset="0"/>
                <a:cs typeface="Arial" panose="020B0604020202020204" pitchFamily="34" charset="0"/>
              </a:rPr>
              <a:t> or </a:t>
            </a:r>
            <a:r>
              <a:rPr lang="en-US" i="1" dirty="0">
                <a:solidFill>
                  <a:schemeClr val="bg1"/>
                </a:solidFill>
                <a:latin typeface="Arial" panose="020B0604020202020204" pitchFamily="34" charset="0"/>
                <a:cs typeface="Arial" panose="020B0604020202020204" pitchFamily="34" charset="0"/>
              </a:rPr>
              <a:t>Liahona,</a:t>
            </a:r>
            <a:r>
              <a:rPr lang="en-US" dirty="0">
                <a:solidFill>
                  <a:schemeClr val="bg1"/>
                </a:solidFill>
                <a:latin typeface="Arial" panose="020B0604020202020204" pitchFamily="34" charset="0"/>
                <a:cs typeface="Arial" panose="020B0604020202020204" pitchFamily="34" charset="0"/>
              </a:rPr>
              <a:t> Apr. 2001, 7).</a:t>
            </a:r>
          </a:p>
        </p:txBody>
      </p:sp>
      <p:pic>
        <p:nvPicPr>
          <p:cNvPr id="1026" name="Picture 2" descr="Russell M. Nelson">
            <a:extLst>
              <a:ext uri="{FF2B5EF4-FFF2-40B4-BE49-F238E27FC236}">
                <a16:creationId xmlns:a16="http://schemas.microsoft.com/office/drawing/2014/main" id="{3AD598ED-E6A9-402E-96A3-873177BD9E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500" y="1152939"/>
            <a:ext cx="952500" cy="12668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3B844E7-45B3-40E1-B340-893E4176E6FC}"/>
              </a:ext>
            </a:extLst>
          </p:cNvPr>
          <p:cNvSpPr/>
          <p:nvPr/>
        </p:nvSpPr>
        <p:spPr>
          <a:xfrm>
            <a:off x="1897527" y="2524806"/>
            <a:ext cx="1348446" cy="400110"/>
          </a:xfrm>
          <a:prstGeom prst="rect">
            <a:avLst/>
          </a:prstGeom>
        </p:spPr>
        <p:txBody>
          <a:bodyPr wrap="none">
            <a:spAutoFit/>
          </a:bodyPr>
          <a:lstStyle/>
          <a:p>
            <a:pPr algn="ctr"/>
            <a:r>
              <a:rPr lang="en-US" sz="1000" b="1" dirty="0">
                <a:solidFill>
                  <a:schemeClr val="bg1"/>
                </a:solidFill>
                <a:latin typeface="Arial" panose="020B0604020202020204" pitchFamily="34" charset="0"/>
                <a:cs typeface="Arial" panose="020B0604020202020204" pitchFamily="34" charset="0"/>
              </a:rPr>
              <a:t>President </a:t>
            </a:r>
          </a:p>
          <a:p>
            <a:pPr algn="ctr"/>
            <a:r>
              <a:rPr lang="en-US" sz="1000" b="1" dirty="0">
                <a:solidFill>
                  <a:schemeClr val="bg1"/>
                </a:solidFill>
                <a:latin typeface="Arial" panose="020B0604020202020204" pitchFamily="34" charset="0"/>
                <a:cs typeface="Arial" panose="020B0604020202020204" pitchFamily="34" charset="0"/>
              </a:rPr>
              <a:t>Russell M. Nelson, </a:t>
            </a:r>
            <a:endParaRPr lang="en-US" sz="1000" b="1" dirty="0"/>
          </a:p>
        </p:txBody>
      </p:sp>
      <p:sp>
        <p:nvSpPr>
          <p:cNvPr id="5" name="Rectangle 4">
            <a:extLst>
              <a:ext uri="{FF2B5EF4-FFF2-40B4-BE49-F238E27FC236}">
                <a16:creationId xmlns:a16="http://schemas.microsoft.com/office/drawing/2014/main" id="{A0677B0A-0F6E-46D8-87C8-352C3D4FAD70}"/>
              </a:ext>
            </a:extLst>
          </p:cNvPr>
          <p:cNvSpPr/>
          <p:nvPr/>
        </p:nvSpPr>
        <p:spPr>
          <a:xfrm>
            <a:off x="1683895" y="3286754"/>
            <a:ext cx="8854190"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blessings will we inherit if we make and keep these sacred temple covenants?</a:t>
            </a:r>
          </a:p>
        </p:txBody>
      </p:sp>
    </p:spTree>
    <p:extLst>
      <p:ext uri="{BB962C8B-B14F-4D97-AF65-F5344CB8AC3E}">
        <p14:creationId xmlns:p14="http://schemas.microsoft.com/office/powerpoint/2010/main" val="2374799460"/>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847B724-B9C4-4C5B-95D4-7954CA68FB46}"/>
              </a:ext>
            </a:extLst>
          </p:cNvPr>
          <p:cNvSpPr/>
          <p:nvPr/>
        </p:nvSpPr>
        <p:spPr>
          <a:xfrm>
            <a:off x="1304144" y="779683"/>
            <a:ext cx="2102781" cy="914206"/>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A45A5013-D031-44B7-80CD-DA577760DC26}"/>
              </a:ext>
            </a:extLst>
          </p:cNvPr>
          <p:cNvSpPr/>
          <p:nvPr/>
        </p:nvSpPr>
        <p:spPr>
          <a:xfrm>
            <a:off x="1304144" y="1152939"/>
            <a:ext cx="8964118" cy="1754326"/>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002060"/>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27</a:t>
            </a:r>
          </a:p>
        </p:txBody>
      </p:sp>
      <p:sp>
        <p:nvSpPr>
          <p:cNvPr id="2" name="Rectangle 1">
            <a:extLst>
              <a:ext uri="{FF2B5EF4-FFF2-40B4-BE49-F238E27FC236}">
                <a16:creationId xmlns:a16="http://schemas.microsoft.com/office/drawing/2014/main" id="{5A91604D-A3E2-4DA9-8F6B-662D1B048E7B}"/>
              </a:ext>
            </a:extLst>
          </p:cNvPr>
          <p:cNvSpPr/>
          <p:nvPr/>
        </p:nvSpPr>
        <p:spPr>
          <a:xfrm>
            <a:off x="1414072" y="1152939"/>
            <a:ext cx="8854190" cy="1754326"/>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7 </a:t>
            </a:r>
            <a:r>
              <a:rPr lang="en-US" dirty="0">
                <a:solidFill>
                  <a:schemeClr val="bg1"/>
                </a:solidFill>
                <a:latin typeface="Arial" panose="020B0604020202020204" pitchFamily="34" charset="0"/>
                <a:cs typeface="Arial" panose="020B0604020202020204" pitchFamily="34" charset="0"/>
              </a:rPr>
              <a:t>And I will establish my covenant between me and thee and thy seed after thee in their generations for an everlasting covenant, to be a God unto thee, and to thy seed after thee.</a:t>
            </a:r>
          </a:p>
          <a:p>
            <a:pPr algn="just" fontAlgn="base"/>
            <a:r>
              <a:rPr lang="en-US" b="1" dirty="0">
                <a:solidFill>
                  <a:schemeClr val="bg1"/>
                </a:solidFill>
                <a:latin typeface="Arial" panose="020B0604020202020204" pitchFamily="34" charset="0"/>
                <a:cs typeface="Arial" panose="020B0604020202020204" pitchFamily="34" charset="0"/>
              </a:rPr>
              <a:t>8 </a:t>
            </a:r>
            <a:r>
              <a:rPr lang="en-US" dirty="0">
                <a:solidFill>
                  <a:schemeClr val="bg1"/>
                </a:solidFill>
                <a:latin typeface="Arial" panose="020B0604020202020204" pitchFamily="34" charset="0"/>
                <a:cs typeface="Arial" panose="020B0604020202020204" pitchFamily="34" charset="0"/>
              </a:rPr>
              <a:t>And I will give unto thee, and to thy seed after thee, the land where in thou art a stranger, all the land of Canaan, for an everlasting possession; and I will be their God.</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5858C2A1-0C0A-445B-A5A7-6E4FAE746049}"/>
              </a:ext>
            </a:extLst>
          </p:cNvPr>
          <p:cNvSpPr/>
          <p:nvPr/>
        </p:nvSpPr>
        <p:spPr>
          <a:xfrm>
            <a:off x="1414072" y="824653"/>
            <a:ext cx="1992853" cy="400110"/>
          </a:xfrm>
          <a:prstGeom prst="rect">
            <a:avLst/>
          </a:prstGeom>
        </p:spPr>
        <p:txBody>
          <a:bodyPr wrap="none">
            <a:spAutoFit/>
          </a:bodyPr>
          <a:lstStyle/>
          <a:p>
            <a:r>
              <a:rPr lang="en-US" sz="2000" b="1" dirty="0">
                <a:solidFill>
                  <a:schemeClr val="bg1"/>
                </a:solidFill>
                <a:latin typeface="Arial" panose="020B0604020202020204" pitchFamily="34" charset="0"/>
                <a:cs typeface="Arial" panose="020B0604020202020204" pitchFamily="34" charset="0"/>
              </a:rPr>
              <a:t>Genesis 17:7-8</a:t>
            </a:r>
            <a:endParaRPr lang="en-US" sz="2000" dirty="0"/>
          </a:p>
        </p:txBody>
      </p:sp>
      <p:sp>
        <p:nvSpPr>
          <p:cNvPr id="7" name="Rectangle 6">
            <a:extLst>
              <a:ext uri="{FF2B5EF4-FFF2-40B4-BE49-F238E27FC236}">
                <a16:creationId xmlns:a16="http://schemas.microsoft.com/office/drawing/2014/main" id="{A33C17AD-1731-4801-84DB-FDFFCA212601}"/>
              </a:ext>
            </a:extLst>
          </p:cNvPr>
          <p:cNvSpPr/>
          <p:nvPr/>
        </p:nvSpPr>
        <p:spPr>
          <a:xfrm>
            <a:off x="1414071" y="3007445"/>
            <a:ext cx="8964117"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you think it means that the Lord will be a God to Abraham’s posterity?</a:t>
            </a:r>
          </a:p>
        </p:txBody>
      </p:sp>
      <p:sp>
        <p:nvSpPr>
          <p:cNvPr id="8" name="Rectangle 7">
            <a:extLst>
              <a:ext uri="{FF2B5EF4-FFF2-40B4-BE49-F238E27FC236}">
                <a16:creationId xmlns:a16="http://schemas.microsoft.com/office/drawing/2014/main" id="{48065C05-8291-4FCA-9ACB-138F986FBC52}"/>
              </a:ext>
            </a:extLst>
          </p:cNvPr>
          <p:cNvSpPr/>
          <p:nvPr/>
        </p:nvSpPr>
        <p:spPr>
          <a:xfrm>
            <a:off x="1414071" y="3476957"/>
            <a:ext cx="8964116"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In what ways can your decision to enter into and keep covenants with the Lord bless your future children?</a:t>
            </a:r>
          </a:p>
        </p:txBody>
      </p:sp>
      <p:sp>
        <p:nvSpPr>
          <p:cNvPr id="9" name="Rectangle 8">
            <a:extLst>
              <a:ext uri="{FF2B5EF4-FFF2-40B4-BE49-F238E27FC236}">
                <a16:creationId xmlns:a16="http://schemas.microsoft.com/office/drawing/2014/main" id="{1724148B-CCF4-431F-8A46-130EB749B8AC}"/>
              </a:ext>
            </a:extLst>
          </p:cNvPr>
          <p:cNvSpPr/>
          <p:nvPr/>
        </p:nvSpPr>
        <p:spPr>
          <a:xfrm>
            <a:off x="1414070" y="4226339"/>
            <a:ext cx="8964115"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In what ways have you seen the lives of children affected by their parents’ making and keeping covenants?</a:t>
            </a:r>
          </a:p>
        </p:txBody>
      </p:sp>
    </p:spTree>
    <p:extLst>
      <p:ext uri="{BB962C8B-B14F-4D97-AF65-F5344CB8AC3E}">
        <p14:creationId xmlns:p14="http://schemas.microsoft.com/office/powerpoint/2010/main" val="1563934882"/>
      </p:ext>
    </p:extLst>
  </p:cSld>
  <p:clrMapOvr>
    <a:masterClrMapping/>
  </p:clrMapOvr>
  <mc:AlternateContent xmlns:mc="http://schemas.openxmlformats.org/markup-compatibility/2006">
    <mc:Choice xmlns:p14="http://schemas.microsoft.com/office/powerpoint/2010/main" Requires="p14">
      <p:transition spd="slow" p14:dur="3400">
        <p14:reveal thruBlk="1"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151E599-DC65-4581-82F6-208B76F0496A}"/>
              </a:ext>
            </a:extLst>
          </p:cNvPr>
          <p:cNvSpPr/>
          <p:nvPr/>
        </p:nvSpPr>
        <p:spPr>
          <a:xfrm>
            <a:off x="554637" y="749510"/>
            <a:ext cx="2593299" cy="1259174"/>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002060"/>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27</a:t>
            </a:r>
          </a:p>
        </p:txBody>
      </p:sp>
      <p:sp>
        <p:nvSpPr>
          <p:cNvPr id="4" name="Rectangle: Rounded Corners 3">
            <a:extLst>
              <a:ext uri="{FF2B5EF4-FFF2-40B4-BE49-F238E27FC236}">
                <a16:creationId xmlns:a16="http://schemas.microsoft.com/office/drawing/2014/main" id="{2CCD439F-483C-44B9-923C-B7D0572FDCAD}"/>
              </a:ext>
            </a:extLst>
          </p:cNvPr>
          <p:cNvSpPr/>
          <p:nvPr/>
        </p:nvSpPr>
        <p:spPr>
          <a:xfrm>
            <a:off x="554637" y="1251698"/>
            <a:ext cx="10837886" cy="4354604"/>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FCAE701-AE2A-44BC-9A6F-22AACF2A1DF5}"/>
              </a:ext>
            </a:extLst>
          </p:cNvPr>
          <p:cNvSpPr/>
          <p:nvPr/>
        </p:nvSpPr>
        <p:spPr>
          <a:xfrm>
            <a:off x="979359" y="1251698"/>
            <a:ext cx="10097126" cy="4247317"/>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15 </a:t>
            </a:r>
            <a:r>
              <a:rPr lang="en-US" dirty="0">
                <a:solidFill>
                  <a:schemeClr val="bg1"/>
                </a:solidFill>
                <a:latin typeface="Arial" panose="020B0604020202020204" pitchFamily="34" charset="0"/>
                <a:cs typeface="Arial" panose="020B0604020202020204" pitchFamily="34" charset="0"/>
              </a:rPr>
              <a:t>¶ And God said unto Abraham, As for Sarai thy wife, thou shalt not call her name Sarai, but Sarah shall her name be.</a:t>
            </a:r>
          </a:p>
          <a:p>
            <a:pPr algn="just" fontAlgn="base"/>
            <a:r>
              <a:rPr lang="en-US" b="1" dirty="0">
                <a:solidFill>
                  <a:schemeClr val="bg1"/>
                </a:solidFill>
                <a:latin typeface="Arial" panose="020B0604020202020204" pitchFamily="34" charset="0"/>
                <a:cs typeface="Arial" panose="020B0604020202020204" pitchFamily="34" charset="0"/>
              </a:rPr>
              <a:t>16 </a:t>
            </a:r>
            <a:r>
              <a:rPr lang="en-US" dirty="0">
                <a:solidFill>
                  <a:schemeClr val="bg1"/>
                </a:solidFill>
                <a:latin typeface="Arial" panose="020B0604020202020204" pitchFamily="34" charset="0"/>
                <a:cs typeface="Arial" panose="020B0604020202020204" pitchFamily="34" charset="0"/>
              </a:rPr>
              <a:t>And I will bless her, and give thee a son also of her: yea, I will bless her, and she shall be a mother of nations; kings of people shall be of her.</a:t>
            </a:r>
          </a:p>
          <a:p>
            <a:pPr algn="just" fontAlgn="base"/>
            <a:r>
              <a:rPr lang="en-US" b="1" dirty="0">
                <a:solidFill>
                  <a:schemeClr val="bg1"/>
                </a:solidFill>
                <a:latin typeface="Arial" panose="020B0604020202020204" pitchFamily="34" charset="0"/>
                <a:cs typeface="Arial" panose="020B0604020202020204" pitchFamily="34" charset="0"/>
              </a:rPr>
              <a:t>17 </a:t>
            </a:r>
            <a:r>
              <a:rPr lang="en-US" dirty="0">
                <a:solidFill>
                  <a:schemeClr val="bg1"/>
                </a:solidFill>
                <a:latin typeface="Arial" panose="020B0604020202020204" pitchFamily="34" charset="0"/>
                <a:cs typeface="Arial" panose="020B0604020202020204" pitchFamily="34" charset="0"/>
              </a:rPr>
              <a:t>Then Abraham fell upon his face, and laughed, and said in his heart, Shall a child be born unto him that is an hundred years old? and shall Sarah, that is ninety years old, bear?</a:t>
            </a:r>
          </a:p>
          <a:p>
            <a:pPr algn="just" fontAlgn="base"/>
            <a:r>
              <a:rPr lang="en-US" b="1" dirty="0">
                <a:solidFill>
                  <a:schemeClr val="bg1"/>
                </a:solidFill>
                <a:latin typeface="Arial" panose="020B0604020202020204" pitchFamily="34" charset="0"/>
                <a:cs typeface="Arial" panose="020B0604020202020204" pitchFamily="34" charset="0"/>
              </a:rPr>
              <a:t>18 </a:t>
            </a:r>
            <a:r>
              <a:rPr lang="en-US" dirty="0">
                <a:solidFill>
                  <a:schemeClr val="bg1"/>
                </a:solidFill>
                <a:latin typeface="Arial" panose="020B0604020202020204" pitchFamily="34" charset="0"/>
                <a:cs typeface="Arial" panose="020B0604020202020204" pitchFamily="34" charset="0"/>
              </a:rPr>
              <a:t>And Abraham said unto God, O that Ishmael might live before thee!</a:t>
            </a:r>
          </a:p>
          <a:p>
            <a:pPr algn="just" fontAlgn="base"/>
            <a:r>
              <a:rPr lang="en-US" b="1" dirty="0">
                <a:solidFill>
                  <a:schemeClr val="bg1"/>
                </a:solidFill>
                <a:latin typeface="Arial" panose="020B0604020202020204" pitchFamily="34" charset="0"/>
                <a:cs typeface="Arial" panose="020B0604020202020204" pitchFamily="34" charset="0"/>
              </a:rPr>
              <a:t>19 </a:t>
            </a:r>
            <a:r>
              <a:rPr lang="en-US" dirty="0">
                <a:solidFill>
                  <a:schemeClr val="bg1"/>
                </a:solidFill>
                <a:latin typeface="Arial" panose="020B0604020202020204" pitchFamily="34" charset="0"/>
                <a:cs typeface="Arial" panose="020B0604020202020204" pitchFamily="34" charset="0"/>
              </a:rPr>
              <a:t>And God said, Sarah thy wife shall bear thee a son indeed; and thou shalt call his name Isaac: and I will establish my covenant with him for an everlasting covenant, and with his seed after him.</a:t>
            </a:r>
          </a:p>
          <a:p>
            <a:pPr algn="just" fontAlgn="base"/>
            <a:r>
              <a:rPr lang="en-US" b="1" dirty="0">
                <a:solidFill>
                  <a:schemeClr val="bg1"/>
                </a:solidFill>
                <a:latin typeface="Arial" panose="020B0604020202020204" pitchFamily="34" charset="0"/>
                <a:cs typeface="Arial" panose="020B0604020202020204" pitchFamily="34" charset="0"/>
              </a:rPr>
              <a:t>20 </a:t>
            </a:r>
            <a:r>
              <a:rPr lang="en-US" dirty="0">
                <a:solidFill>
                  <a:schemeClr val="bg1"/>
                </a:solidFill>
                <a:latin typeface="Arial" panose="020B0604020202020204" pitchFamily="34" charset="0"/>
                <a:cs typeface="Arial" panose="020B0604020202020204" pitchFamily="34" charset="0"/>
              </a:rPr>
              <a:t>And as for Ishmael, I have heard thee: Behold, I have blessed him, and will make him fruitful, and will multiply him exceedingly; twelve princes shall he beget, and I will make him a great nation.</a:t>
            </a:r>
          </a:p>
          <a:p>
            <a:pPr algn="just" fontAlgn="base"/>
            <a:r>
              <a:rPr lang="en-US" b="1" dirty="0">
                <a:solidFill>
                  <a:schemeClr val="bg1"/>
                </a:solidFill>
                <a:latin typeface="Arial" panose="020B0604020202020204" pitchFamily="34" charset="0"/>
                <a:cs typeface="Arial" panose="020B0604020202020204" pitchFamily="34" charset="0"/>
              </a:rPr>
              <a:t>21 </a:t>
            </a:r>
            <a:r>
              <a:rPr lang="en-US" dirty="0">
                <a:solidFill>
                  <a:schemeClr val="bg1"/>
                </a:solidFill>
                <a:latin typeface="Arial" panose="020B0604020202020204" pitchFamily="34" charset="0"/>
                <a:cs typeface="Arial" panose="020B0604020202020204" pitchFamily="34" charset="0"/>
              </a:rPr>
              <a:t>But my covenant will I establish with Isaac, which Sarah shall bear unto thee at this set time in the next year.</a:t>
            </a:r>
          </a:p>
          <a:p>
            <a:pPr algn="just" fontAlgn="base"/>
            <a:r>
              <a:rPr lang="en-US" b="1" dirty="0">
                <a:solidFill>
                  <a:schemeClr val="bg1"/>
                </a:solidFill>
                <a:latin typeface="Arial" panose="020B0604020202020204" pitchFamily="34" charset="0"/>
                <a:cs typeface="Arial" panose="020B0604020202020204" pitchFamily="34" charset="0"/>
              </a:rPr>
              <a:t>22 </a:t>
            </a:r>
            <a:r>
              <a:rPr lang="en-US" dirty="0">
                <a:solidFill>
                  <a:schemeClr val="bg1"/>
                </a:solidFill>
                <a:latin typeface="Arial" panose="020B0604020202020204" pitchFamily="34" charset="0"/>
                <a:cs typeface="Arial" panose="020B0604020202020204" pitchFamily="34" charset="0"/>
              </a:rPr>
              <a:t>And he left off talking with him, and God went up from Abraham.</a:t>
            </a:r>
          </a:p>
        </p:txBody>
      </p:sp>
      <p:sp>
        <p:nvSpPr>
          <p:cNvPr id="6" name="Rectangle 5">
            <a:extLst>
              <a:ext uri="{FF2B5EF4-FFF2-40B4-BE49-F238E27FC236}">
                <a16:creationId xmlns:a16="http://schemas.microsoft.com/office/drawing/2014/main" id="{9BC1F423-4572-4FE2-AC8E-BF460FFB0E97}"/>
              </a:ext>
            </a:extLst>
          </p:cNvPr>
          <p:cNvSpPr/>
          <p:nvPr/>
        </p:nvSpPr>
        <p:spPr>
          <a:xfrm>
            <a:off x="799477" y="851588"/>
            <a:ext cx="2278188" cy="400110"/>
          </a:xfrm>
          <a:prstGeom prst="rect">
            <a:avLst/>
          </a:prstGeom>
        </p:spPr>
        <p:txBody>
          <a:bodyPr wrap="none">
            <a:spAutoFit/>
          </a:bodyPr>
          <a:lstStyle/>
          <a:p>
            <a:r>
              <a:rPr lang="en-US" sz="2000" b="1" dirty="0">
                <a:solidFill>
                  <a:schemeClr val="bg1"/>
                </a:solidFill>
                <a:latin typeface="Arial" panose="020B0604020202020204" pitchFamily="34" charset="0"/>
                <a:cs typeface="Arial" panose="020B0604020202020204" pitchFamily="34" charset="0"/>
              </a:rPr>
              <a:t>Genesis 17:15-22</a:t>
            </a:r>
            <a:endParaRPr lang="en-US" sz="2000" dirty="0"/>
          </a:p>
        </p:txBody>
      </p:sp>
      <p:sp>
        <p:nvSpPr>
          <p:cNvPr id="7" name="Rectangle 6">
            <a:extLst>
              <a:ext uri="{FF2B5EF4-FFF2-40B4-BE49-F238E27FC236}">
                <a16:creationId xmlns:a16="http://schemas.microsoft.com/office/drawing/2014/main" id="{6409E726-BBBD-450E-AFE1-D3CAEB0B8311}"/>
              </a:ext>
            </a:extLst>
          </p:cNvPr>
          <p:cNvSpPr/>
          <p:nvPr/>
        </p:nvSpPr>
        <p:spPr>
          <a:xfrm>
            <a:off x="979359" y="5816537"/>
            <a:ext cx="359149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was Abraham’s reaction?</a:t>
            </a:r>
          </a:p>
        </p:txBody>
      </p:sp>
    </p:spTree>
    <p:extLst>
      <p:ext uri="{BB962C8B-B14F-4D97-AF65-F5344CB8AC3E}">
        <p14:creationId xmlns:p14="http://schemas.microsoft.com/office/powerpoint/2010/main" val="24974473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002060"/>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27</a:t>
            </a:r>
          </a:p>
        </p:txBody>
      </p:sp>
      <p:sp>
        <p:nvSpPr>
          <p:cNvPr id="5" name="Rectangle 4">
            <a:extLst>
              <a:ext uri="{FF2B5EF4-FFF2-40B4-BE49-F238E27FC236}">
                <a16:creationId xmlns:a16="http://schemas.microsoft.com/office/drawing/2014/main" id="{ABA51AF3-6085-4960-BBF5-B4A064086EAC}"/>
              </a:ext>
            </a:extLst>
          </p:cNvPr>
          <p:cNvSpPr/>
          <p:nvPr/>
        </p:nvSpPr>
        <p:spPr>
          <a:xfrm>
            <a:off x="3825987" y="2967335"/>
            <a:ext cx="4387740" cy="923330"/>
          </a:xfrm>
          <a:prstGeom prst="rect">
            <a:avLst/>
          </a:prstGeom>
        </p:spPr>
        <p:txBody>
          <a:bodyPr wrap="none">
            <a:spAutoFit/>
          </a:bodyPr>
          <a:lstStyle/>
          <a:p>
            <a:pPr fontAlgn="base"/>
            <a:r>
              <a:rPr lang="en-US" sz="5400" b="1" dirty="0">
                <a:solidFill>
                  <a:srgbClr val="002060"/>
                </a:solidFill>
                <a:latin typeface="Dubai" panose="020B0503030403030204" pitchFamily="34" charset="-78"/>
                <a:ea typeface="Segoe UI Emoji" panose="020B0502040204020203" pitchFamily="34" charset="0"/>
                <a:cs typeface="Dubai" panose="020B0503030403030204" pitchFamily="34" charset="-78"/>
              </a:rPr>
              <a:t>Genesis 15-17</a:t>
            </a:r>
            <a:endParaRPr lang="en-US" sz="5400" b="1" i="0" dirty="0">
              <a:solidFill>
                <a:srgbClr val="002060"/>
              </a:solidFill>
              <a:effectLst/>
              <a:latin typeface="Dubai" panose="020B0503030403030204" pitchFamily="34" charset="-78"/>
              <a:ea typeface="Segoe UI Emoji" panose="020B0502040204020203" pitchFamily="34" charset="0"/>
              <a:cs typeface="Dubai" panose="020B0503030403030204" pitchFamily="34" charset="-78"/>
            </a:endParaRPr>
          </a:p>
        </p:txBody>
      </p:sp>
    </p:spTree>
    <p:extLst>
      <p:ext uri="{BB962C8B-B14F-4D97-AF65-F5344CB8AC3E}">
        <p14:creationId xmlns:p14="http://schemas.microsoft.com/office/powerpoint/2010/main" val="1035974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BBCD3D-DEF0-4665-A478-B06D265EF318}"/>
              </a:ext>
            </a:extLst>
          </p:cNvPr>
          <p:cNvSpPr/>
          <p:nvPr/>
        </p:nvSpPr>
        <p:spPr>
          <a:xfrm>
            <a:off x="942536" y="925733"/>
            <a:ext cx="2113962" cy="804592"/>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A96CDE3C-A20D-44F4-9834-D28B7462BCA2}"/>
              </a:ext>
            </a:extLst>
          </p:cNvPr>
          <p:cNvSpPr/>
          <p:nvPr/>
        </p:nvSpPr>
        <p:spPr>
          <a:xfrm>
            <a:off x="942535" y="1351337"/>
            <a:ext cx="9678572" cy="1757624"/>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002060"/>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27</a:t>
            </a:r>
          </a:p>
        </p:txBody>
      </p:sp>
      <p:sp>
        <p:nvSpPr>
          <p:cNvPr id="2" name="Rectangle 1">
            <a:extLst>
              <a:ext uri="{FF2B5EF4-FFF2-40B4-BE49-F238E27FC236}">
                <a16:creationId xmlns:a16="http://schemas.microsoft.com/office/drawing/2014/main" id="{FCCA7762-82EE-49F6-AC48-EAE067BA63D3}"/>
              </a:ext>
            </a:extLst>
          </p:cNvPr>
          <p:cNvSpPr/>
          <p:nvPr/>
        </p:nvSpPr>
        <p:spPr>
          <a:xfrm>
            <a:off x="942535" y="3475337"/>
            <a:ext cx="9373772" cy="1200329"/>
          </a:xfrm>
          <a:prstGeom prst="rect">
            <a:avLst/>
          </a:prstGeom>
        </p:spPr>
        <p:txBody>
          <a:bodyPr wrap="square">
            <a:spAutoFit/>
          </a:bodyPr>
          <a:lstStyle/>
          <a:p>
            <a:pPr algn="just" fontAlgn="base">
              <a:buFont typeface="+mj-lt"/>
              <a:buAutoNum type="arabicPeriod"/>
            </a:pPr>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God showed Abraham only things that were organized after the Creation.</a:t>
            </a:r>
          </a:p>
          <a:p>
            <a:pPr algn="just" fontAlgn="base">
              <a:buFont typeface="+mj-lt"/>
              <a:buAutoNum type="arabicPeriod"/>
            </a:pPr>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God prepared Abraham in the premortal world so he could do great things on the earth.</a:t>
            </a:r>
          </a:p>
          <a:p>
            <a:pPr algn="just" fontAlgn="base">
              <a:buFont typeface="+mj-lt"/>
              <a:buAutoNum type="arabicPeriod"/>
            </a:pPr>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There were only a few people whom God called His “noble and great ones.”</a:t>
            </a:r>
          </a:p>
          <a:p>
            <a:pPr algn="just" fontAlgn="base">
              <a:buFont typeface="+mj-lt"/>
              <a:buAutoNum type="arabicPeriod"/>
            </a:pPr>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 lived in the presence of God as one of His spirit children before I was born.</a:t>
            </a:r>
            <a:endParaRPr lang="en-US" b="0"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35E68B21-65C5-406B-A88D-428CEF7D7F8B}"/>
              </a:ext>
            </a:extLst>
          </p:cNvPr>
          <p:cNvSpPr/>
          <p:nvPr/>
        </p:nvSpPr>
        <p:spPr>
          <a:xfrm>
            <a:off x="1003700" y="1351337"/>
            <a:ext cx="9617407" cy="1754326"/>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22 </a:t>
            </a:r>
            <a:r>
              <a:rPr lang="en-US" dirty="0">
                <a:solidFill>
                  <a:schemeClr val="bg1"/>
                </a:solidFill>
                <a:latin typeface="Arial" panose="020B0604020202020204" pitchFamily="34" charset="0"/>
                <a:cs typeface="Arial" panose="020B0604020202020204" pitchFamily="34" charset="0"/>
              </a:rPr>
              <a:t>Now the Lord had shown unto me, Abraham, the intelligences that were organized before the world was; and among all these there were many of the noble and great ones;</a:t>
            </a:r>
          </a:p>
          <a:p>
            <a:pPr algn="just" fontAlgn="base"/>
            <a:r>
              <a:rPr lang="en-US" b="1" dirty="0">
                <a:solidFill>
                  <a:schemeClr val="bg1"/>
                </a:solidFill>
                <a:latin typeface="Arial" panose="020B0604020202020204" pitchFamily="34" charset="0"/>
                <a:cs typeface="Arial" panose="020B0604020202020204" pitchFamily="34" charset="0"/>
              </a:rPr>
              <a:t>23 </a:t>
            </a:r>
            <a:r>
              <a:rPr lang="en-US" dirty="0">
                <a:solidFill>
                  <a:schemeClr val="bg1"/>
                </a:solidFill>
                <a:latin typeface="Arial" panose="020B0604020202020204" pitchFamily="34" charset="0"/>
                <a:cs typeface="Arial" panose="020B0604020202020204" pitchFamily="34" charset="0"/>
              </a:rPr>
              <a:t>And God saw these souls that they were good, and he stood in the midst of them, and he said: These I will make my rulers; for he stood among those that were spirits, and he saw that they were good; and he said unto me: Abraham, thou art one of them; thou wast chosen before thou wast born.</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3B17A80D-8481-4F2B-94AF-04BCCAE62B3C}"/>
              </a:ext>
            </a:extLst>
          </p:cNvPr>
          <p:cNvSpPr/>
          <p:nvPr/>
        </p:nvSpPr>
        <p:spPr>
          <a:xfrm>
            <a:off x="1003700" y="982005"/>
            <a:ext cx="2085827"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Abraham 3:22–23</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0972491"/>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002060"/>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27</a:t>
            </a:r>
          </a:p>
        </p:txBody>
      </p:sp>
      <p:sp>
        <p:nvSpPr>
          <p:cNvPr id="2" name="Rectangle 1">
            <a:extLst>
              <a:ext uri="{FF2B5EF4-FFF2-40B4-BE49-F238E27FC236}">
                <a16:creationId xmlns:a16="http://schemas.microsoft.com/office/drawing/2014/main" id="{B53EEC49-F3EC-4150-8D96-931B82840B8C}"/>
              </a:ext>
            </a:extLst>
          </p:cNvPr>
          <p:cNvSpPr/>
          <p:nvPr/>
        </p:nvSpPr>
        <p:spPr>
          <a:xfrm>
            <a:off x="2536874" y="2828835"/>
            <a:ext cx="7118252" cy="1200329"/>
          </a:xfrm>
          <a:prstGeom prst="rect">
            <a:avLst/>
          </a:prstGeom>
        </p:spPr>
        <p:txBody>
          <a:bodyPr wrap="square">
            <a:spAutoFit/>
          </a:bodyPr>
          <a:lstStyle/>
          <a:p>
            <a:pPr algn="ctr" fontAlgn="base"/>
            <a:r>
              <a:rPr lang="en-US" sz="3600" b="1" i="1" dirty="0">
                <a:solidFill>
                  <a:srgbClr val="002060"/>
                </a:solidFill>
                <a:latin typeface="Arial" panose="020B0604020202020204" pitchFamily="34" charset="0"/>
                <a:cs typeface="Arial" panose="020B0604020202020204" pitchFamily="34" charset="0"/>
              </a:rPr>
              <a:t>“God covenants with Abram that His words will be fulfilled”</a:t>
            </a:r>
            <a:endParaRPr lang="en-US" sz="3600" b="1" i="1" dirty="0">
              <a:solidFill>
                <a:srgbClr val="002060"/>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D82FF4CC-F890-4882-A023-E8F6D36B01AF}"/>
              </a:ext>
            </a:extLst>
          </p:cNvPr>
          <p:cNvSpPr/>
          <p:nvPr/>
        </p:nvSpPr>
        <p:spPr>
          <a:xfrm>
            <a:off x="628357" y="779683"/>
            <a:ext cx="9289366" cy="461665"/>
          </a:xfrm>
          <a:prstGeom prst="rect">
            <a:avLst/>
          </a:prstGeom>
        </p:spPr>
        <p:txBody>
          <a:bodyPr wrap="square">
            <a:spAutoFit/>
          </a:bodyPr>
          <a:lstStyle/>
          <a:p>
            <a:pPr algn="just" fontAlgn="base"/>
            <a:r>
              <a:rPr lang="en-US" sz="2400" b="1" dirty="0">
                <a:solidFill>
                  <a:schemeClr val="bg1"/>
                </a:solidFill>
                <a:latin typeface="Arial" panose="020B0604020202020204" pitchFamily="34" charset="0"/>
                <a:cs typeface="Arial" panose="020B0604020202020204" pitchFamily="34" charset="0"/>
              </a:rPr>
              <a:t>Genesis 15:1-21; Joseph Smith Translation, Genesis 15:9-12 </a:t>
            </a:r>
            <a:endParaRPr lang="en-US" sz="2400"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7615958"/>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59CE40D-F974-4BA8-8E35-5E8E7A14FCAA}"/>
              </a:ext>
            </a:extLst>
          </p:cNvPr>
          <p:cNvSpPr/>
          <p:nvPr/>
        </p:nvSpPr>
        <p:spPr>
          <a:xfrm>
            <a:off x="1478743" y="2991124"/>
            <a:ext cx="4967027" cy="461665"/>
          </a:xfrm>
          <a:prstGeom prst="rect">
            <a:avLst/>
          </a:prstGeom>
        </p:spPr>
        <p:txBody>
          <a:bodyPr wrap="square">
            <a:spAutoFit/>
          </a:bodyPr>
          <a:lstStyle/>
          <a:p>
            <a:r>
              <a:rPr lang="en-US" sz="2400" b="1" dirty="0">
                <a:solidFill>
                  <a:schemeClr val="bg1"/>
                </a:solidFill>
                <a:latin typeface="Arial" panose="020B0604020202020204" pitchFamily="34" charset="0"/>
                <a:cs typeface="Arial" panose="020B0604020202020204" pitchFamily="34" charset="0"/>
              </a:rPr>
              <a:t>What was the Lord’s response?</a:t>
            </a:r>
          </a:p>
        </p:txBody>
      </p:sp>
      <p:sp>
        <p:nvSpPr>
          <p:cNvPr id="6" name="Rectangle 5">
            <a:extLst>
              <a:ext uri="{FF2B5EF4-FFF2-40B4-BE49-F238E27FC236}">
                <a16:creationId xmlns:a16="http://schemas.microsoft.com/office/drawing/2014/main" id="{BC5869AB-C573-4832-BBB4-C01047746A6C}"/>
              </a:ext>
            </a:extLst>
          </p:cNvPr>
          <p:cNvSpPr/>
          <p:nvPr/>
        </p:nvSpPr>
        <p:spPr>
          <a:xfrm>
            <a:off x="1164775" y="779683"/>
            <a:ext cx="1881808" cy="746511"/>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FD468D2F-F2C6-4186-AA70-86CAF27604FE}"/>
              </a:ext>
            </a:extLst>
          </p:cNvPr>
          <p:cNvSpPr/>
          <p:nvPr/>
        </p:nvSpPr>
        <p:spPr>
          <a:xfrm>
            <a:off x="1167619" y="1149015"/>
            <a:ext cx="9545638" cy="2905464"/>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002060"/>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27</a:t>
            </a:r>
          </a:p>
        </p:txBody>
      </p:sp>
      <p:sp>
        <p:nvSpPr>
          <p:cNvPr id="2" name="Rectangle 1">
            <a:extLst>
              <a:ext uri="{FF2B5EF4-FFF2-40B4-BE49-F238E27FC236}">
                <a16:creationId xmlns:a16="http://schemas.microsoft.com/office/drawing/2014/main" id="{89CF4FF7-D9DB-49CD-BEBB-E3BA6A28B21A}"/>
              </a:ext>
            </a:extLst>
          </p:cNvPr>
          <p:cNvSpPr/>
          <p:nvPr/>
        </p:nvSpPr>
        <p:spPr>
          <a:xfrm>
            <a:off x="1261402" y="1152939"/>
            <a:ext cx="9415975" cy="2862322"/>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1 </a:t>
            </a:r>
            <a:r>
              <a:rPr lang="en-US" dirty="0">
                <a:solidFill>
                  <a:schemeClr val="bg1"/>
                </a:solidFill>
                <a:latin typeface="Arial" panose="020B0604020202020204" pitchFamily="34" charset="0"/>
                <a:cs typeface="Arial" panose="020B0604020202020204" pitchFamily="34" charset="0"/>
              </a:rPr>
              <a:t>After these things the word of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came unto Abram in a vision, saying, Fear not, Abram: I am thy shield, and thy exceeding great reward.</a:t>
            </a:r>
          </a:p>
          <a:p>
            <a:pPr algn="just" fontAlgn="base"/>
            <a:r>
              <a:rPr lang="en-US" b="1" dirty="0">
                <a:solidFill>
                  <a:schemeClr val="bg1"/>
                </a:solidFill>
                <a:latin typeface="Arial" panose="020B0604020202020204" pitchFamily="34" charset="0"/>
                <a:cs typeface="Arial" panose="020B0604020202020204" pitchFamily="34" charset="0"/>
              </a:rPr>
              <a:t>2 </a:t>
            </a:r>
            <a:r>
              <a:rPr lang="en-US" dirty="0">
                <a:solidFill>
                  <a:schemeClr val="bg1"/>
                </a:solidFill>
                <a:latin typeface="Arial" panose="020B0604020202020204" pitchFamily="34" charset="0"/>
                <a:cs typeface="Arial" panose="020B0604020202020204" pitchFamily="34" charset="0"/>
              </a:rPr>
              <a:t>And Abram said, Lord </a:t>
            </a:r>
            <a:r>
              <a:rPr lang="en-US" cap="small" dirty="0">
                <a:solidFill>
                  <a:schemeClr val="bg1"/>
                </a:solidFill>
                <a:latin typeface="Arial" panose="020B0604020202020204" pitchFamily="34" charset="0"/>
                <a:cs typeface="Arial" panose="020B0604020202020204" pitchFamily="34" charset="0"/>
              </a:rPr>
              <a:t>God</a:t>
            </a:r>
            <a:r>
              <a:rPr lang="en-US" dirty="0">
                <a:solidFill>
                  <a:schemeClr val="bg1"/>
                </a:solidFill>
                <a:latin typeface="Arial" panose="020B0604020202020204" pitchFamily="34" charset="0"/>
                <a:cs typeface="Arial" panose="020B0604020202020204" pitchFamily="34" charset="0"/>
              </a:rPr>
              <a:t>, what wilt thou give me, seeing I go childless, and the steward of my house is this Eliezer of Damascus?</a:t>
            </a:r>
          </a:p>
          <a:p>
            <a:pPr algn="just" fontAlgn="base"/>
            <a:r>
              <a:rPr lang="en-US" b="1" dirty="0">
                <a:solidFill>
                  <a:schemeClr val="bg1"/>
                </a:solidFill>
                <a:latin typeface="Arial" panose="020B0604020202020204" pitchFamily="34" charset="0"/>
                <a:cs typeface="Arial" panose="020B0604020202020204" pitchFamily="34" charset="0"/>
              </a:rPr>
              <a:t>3 </a:t>
            </a:r>
            <a:r>
              <a:rPr lang="en-US" dirty="0">
                <a:solidFill>
                  <a:schemeClr val="bg1"/>
                </a:solidFill>
                <a:latin typeface="Arial" panose="020B0604020202020204" pitchFamily="34" charset="0"/>
                <a:cs typeface="Arial" panose="020B0604020202020204" pitchFamily="34" charset="0"/>
              </a:rPr>
              <a:t>And Abram said, Behold, to me thou hast given no seed: and, lo, one born in my house is mine heir.</a:t>
            </a:r>
          </a:p>
          <a:p>
            <a:pPr algn="just" fontAlgn="base"/>
            <a:r>
              <a:rPr lang="en-US" b="1" dirty="0">
                <a:solidFill>
                  <a:schemeClr val="bg1"/>
                </a:solidFill>
                <a:latin typeface="Arial" panose="020B0604020202020204" pitchFamily="34" charset="0"/>
                <a:cs typeface="Arial" panose="020B0604020202020204" pitchFamily="34" charset="0"/>
              </a:rPr>
              <a:t>4 </a:t>
            </a:r>
            <a:r>
              <a:rPr lang="en-US" dirty="0">
                <a:solidFill>
                  <a:schemeClr val="bg1"/>
                </a:solidFill>
                <a:latin typeface="Arial" panose="020B0604020202020204" pitchFamily="34" charset="0"/>
                <a:cs typeface="Arial" panose="020B0604020202020204" pitchFamily="34" charset="0"/>
              </a:rPr>
              <a:t>And, behold, the word of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came unto him, saying, This shall not be thine heir; but he that shall come forth out of thine own bowels shall be thine heir.</a:t>
            </a:r>
          </a:p>
          <a:p>
            <a:pPr algn="just" fontAlgn="base"/>
            <a:r>
              <a:rPr lang="en-US" b="1" dirty="0">
                <a:solidFill>
                  <a:schemeClr val="bg1"/>
                </a:solidFill>
                <a:latin typeface="Arial" panose="020B0604020202020204" pitchFamily="34" charset="0"/>
                <a:cs typeface="Arial" panose="020B0604020202020204" pitchFamily="34" charset="0"/>
              </a:rPr>
              <a:t>5 </a:t>
            </a:r>
            <a:r>
              <a:rPr lang="en-US" dirty="0">
                <a:solidFill>
                  <a:schemeClr val="bg1"/>
                </a:solidFill>
                <a:latin typeface="Arial" panose="020B0604020202020204" pitchFamily="34" charset="0"/>
                <a:cs typeface="Arial" panose="020B0604020202020204" pitchFamily="34" charset="0"/>
              </a:rPr>
              <a:t>And he brought him forth abroad, and said, Look now toward heaven, and tell the stars, if thou be able to number them: and he said unto him, So shall thy seed be.</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71194F88-1BE6-4F70-AF27-9E9830890450}"/>
              </a:ext>
            </a:extLst>
          </p:cNvPr>
          <p:cNvSpPr/>
          <p:nvPr/>
        </p:nvSpPr>
        <p:spPr>
          <a:xfrm>
            <a:off x="1261402" y="779683"/>
            <a:ext cx="181331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Genesis 15:1-5</a:t>
            </a:r>
            <a:endParaRPr lang="en-US" dirty="0"/>
          </a:p>
        </p:txBody>
      </p:sp>
      <p:sp>
        <p:nvSpPr>
          <p:cNvPr id="7" name="Rectangle 6">
            <a:extLst>
              <a:ext uri="{FF2B5EF4-FFF2-40B4-BE49-F238E27FC236}">
                <a16:creationId xmlns:a16="http://schemas.microsoft.com/office/drawing/2014/main" id="{4353AC05-33CE-4496-ACBE-2AB90365B82C}"/>
              </a:ext>
            </a:extLst>
          </p:cNvPr>
          <p:cNvSpPr/>
          <p:nvPr/>
        </p:nvSpPr>
        <p:spPr>
          <a:xfrm>
            <a:off x="1164775" y="5252285"/>
            <a:ext cx="4368119" cy="461665"/>
          </a:xfrm>
          <a:prstGeom prst="rect">
            <a:avLst/>
          </a:prstGeom>
        </p:spPr>
        <p:txBody>
          <a:bodyPr wrap="none">
            <a:spAutoFit/>
          </a:bodyPr>
          <a:lstStyle/>
          <a:p>
            <a:r>
              <a:rPr lang="en-US" sz="2400" b="1" dirty="0">
                <a:solidFill>
                  <a:schemeClr val="bg1"/>
                </a:solidFill>
                <a:latin typeface="Arial" panose="020B0604020202020204" pitchFamily="34" charset="0"/>
                <a:cs typeface="Arial" panose="020B0604020202020204" pitchFamily="34" charset="0"/>
              </a:rPr>
              <a:t>What was Abram’s concern?</a:t>
            </a:r>
          </a:p>
        </p:txBody>
      </p:sp>
    </p:spTree>
    <p:extLst>
      <p:ext uri="{BB962C8B-B14F-4D97-AF65-F5344CB8AC3E}">
        <p14:creationId xmlns:p14="http://schemas.microsoft.com/office/powerpoint/2010/main" val="79637846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up)">
                                      <p:cBhvr>
                                        <p:cTn id="8" dur="500"/>
                                        <p:tgtEl>
                                          <p:spTgt spid="7"/>
                                        </p:tgtEl>
                                      </p:cBhvr>
                                    </p:animEffect>
                                  </p:childTnLst>
                                </p:cTn>
                              </p:par>
                            </p:childTnLst>
                          </p:cTn>
                        </p:par>
                      </p:childTnLst>
                    </p:cTn>
                  </p:par>
                  <p:par>
                    <p:cTn id="9" fill="hold">
                      <p:stCondLst>
                        <p:cond delay="indefinite"/>
                      </p:stCondLst>
                      <p:childTnLst>
                        <p:par>
                          <p:cTn id="10" fill="hold">
                            <p:stCondLst>
                              <p:cond delay="0"/>
                            </p:stCondLst>
                            <p:childTnLst>
                              <p:par>
                                <p:cTn id="11" presetID="44" presetClass="path" presetSubtype="0" accel="50000" decel="50000" fill="hold" grpId="0" nodeType="clickEffect">
                                  <p:stCondLst>
                                    <p:cond delay="0"/>
                                  </p:stCondLst>
                                  <p:childTnLst>
                                    <p:animMotion origin="layout" path="M 2.08333E-7 0.32592 L 0.09609 0.04351 C 0.11602 -0.02014 0.14609 -0.05394 0.1776 -0.05394 C 0.21341 -0.05394 0.24219 -0.02014 0.26211 0.04351 L 0.35833 0.32592 " pathEditMode="relative" rAng="0" ptsTypes="AAAAA">
                                      <p:cBhvr>
                                        <p:cTn id="12" dur="2000" fill="hold"/>
                                        <p:tgtEl>
                                          <p:spTgt spid="8"/>
                                        </p:tgtEl>
                                        <p:attrNameLst>
                                          <p:attrName>ppt_x</p:attrName>
                                          <p:attrName>ppt_y</p:attrName>
                                        </p:attrNameLst>
                                      </p:cBhvr>
                                      <p:rCtr x="17917" y="-1900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662B523-269F-4BBF-8A04-CFAED813033E}"/>
              </a:ext>
            </a:extLst>
          </p:cNvPr>
          <p:cNvSpPr/>
          <p:nvPr/>
        </p:nvSpPr>
        <p:spPr>
          <a:xfrm>
            <a:off x="1162930" y="783601"/>
            <a:ext cx="2658135" cy="848245"/>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41DDE928-EDA1-4043-B06C-00EA0E5AD0E2}"/>
              </a:ext>
            </a:extLst>
          </p:cNvPr>
          <p:cNvSpPr/>
          <p:nvPr/>
        </p:nvSpPr>
        <p:spPr>
          <a:xfrm>
            <a:off x="1167619" y="1167001"/>
            <a:ext cx="9566029" cy="2434322"/>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002060"/>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27</a:t>
            </a:r>
          </a:p>
        </p:txBody>
      </p:sp>
      <p:sp>
        <p:nvSpPr>
          <p:cNvPr id="2" name="Rectangle 1">
            <a:extLst>
              <a:ext uri="{FF2B5EF4-FFF2-40B4-BE49-F238E27FC236}">
                <a16:creationId xmlns:a16="http://schemas.microsoft.com/office/drawing/2014/main" id="{0EACB621-4BB4-47F0-96C4-51BFC4C1BB11}"/>
              </a:ext>
            </a:extLst>
          </p:cNvPr>
          <p:cNvSpPr/>
          <p:nvPr/>
        </p:nvSpPr>
        <p:spPr>
          <a:xfrm>
            <a:off x="1289538" y="1223273"/>
            <a:ext cx="9317502" cy="2308324"/>
          </a:xfrm>
          <a:prstGeom prst="rect">
            <a:avLst/>
          </a:prstGeom>
        </p:spPr>
        <p:txBody>
          <a:bodyPr wrap="square">
            <a:spAutoFit/>
          </a:bodyPr>
          <a:lstStyle/>
          <a:p>
            <a:pPr algn="just" fontAlgn="base"/>
            <a:r>
              <a:rPr lang="en-US" dirty="0">
                <a:solidFill>
                  <a:schemeClr val="bg1"/>
                </a:solidFill>
                <a:latin typeface="Arial" panose="020B0604020202020204" pitchFamily="34" charset="0"/>
                <a:cs typeface="Arial" panose="020B0604020202020204" pitchFamily="34" charset="0"/>
              </a:rPr>
              <a:t>9 </a:t>
            </a:r>
            <a:r>
              <a:rPr lang="en-US" i="1" dirty="0">
                <a:solidFill>
                  <a:schemeClr val="bg1"/>
                </a:solidFill>
                <a:latin typeface="Arial" panose="020B0604020202020204" pitchFamily="34" charset="0"/>
                <a:cs typeface="Arial" panose="020B0604020202020204" pitchFamily="34" charset="0"/>
              </a:rPr>
              <a:t>And Abram said, Lord God, how wilt thou give me this land for an everlasting inheritance?</a:t>
            </a:r>
            <a:endParaRPr lang="en-US" dirty="0">
              <a:solidFill>
                <a:schemeClr val="bg1"/>
              </a:solidFill>
              <a:latin typeface="Arial" panose="020B0604020202020204" pitchFamily="34" charset="0"/>
              <a:cs typeface="Arial" panose="020B0604020202020204" pitchFamily="34" charset="0"/>
            </a:endParaRPr>
          </a:p>
          <a:p>
            <a:pPr algn="just" fontAlgn="base"/>
            <a:r>
              <a:rPr lang="en-US" dirty="0">
                <a:solidFill>
                  <a:schemeClr val="bg1"/>
                </a:solidFill>
                <a:latin typeface="Arial" panose="020B0604020202020204" pitchFamily="34" charset="0"/>
                <a:cs typeface="Arial" panose="020B0604020202020204" pitchFamily="34" charset="0"/>
              </a:rPr>
              <a:t>10 </a:t>
            </a:r>
            <a:r>
              <a:rPr lang="en-US" i="1" dirty="0">
                <a:solidFill>
                  <a:schemeClr val="bg1"/>
                </a:solidFill>
                <a:latin typeface="Arial" panose="020B0604020202020204" pitchFamily="34" charset="0"/>
                <a:cs typeface="Arial" panose="020B0604020202020204" pitchFamily="34" charset="0"/>
              </a:rPr>
              <a:t>And the Lord said, Though thou wast dead, yet am I not able to give it thee?</a:t>
            </a:r>
            <a:endParaRPr lang="en-US" dirty="0">
              <a:solidFill>
                <a:schemeClr val="bg1"/>
              </a:solidFill>
              <a:latin typeface="Arial" panose="020B0604020202020204" pitchFamily="34" charset="0"/>
              <a:cs typeface="Arial" panose="020B0604020202020204" pitchFamily="34" charset="0"/>
            </a:endParaRPr>
          </a:p>
          <a:p>
            <a:pPr algn="just" fontAlgn="base"/>
            <a:r>
              <a:rPr lang="en-US" dirty="0">
                <a:solidFill>
                  <a:schemeClr val="bg1"/>
                </a:solidFill>
                <a:latin typeface="Arial" panose="020B0604020202020204" pitchFamily="34" charset="0"/>
                <a:cs typeface="Arial" panose="020B0604020202020204" pitchFamily="34" charset="0"/>
              </a:rPr>
              <a:t>11 </a:t>
            </a:r>
            <a:r>
              <a:rPr lang="en-US" i="1" dirty="0">
                <a:solidFill>
                  <a:schemeClr val="bg1"/>
                </a:solidFill>
                <a:latin typeface="Arial" panose="020B0604020202020204" pitchFamily="34" charset="0"/>
                <a:cs typeface="Arial" panose="020B0604020202020204" pitchFamily="34" charset="0"/>
              </a:rPr>
              <a:t>And if thou shalt die, yet thou shalt possess it, for the day cometh, that the Son of Man shall live; but how can he live if he be not dead? he must first be quickened.</a:t>
            </a:r>
            <a:endParaRPr lang="en-US" dirty="0">
              <a:solidFill>
                <a:schemeClr val="bg1"/>
              </a:solidFill>
              <a:latin typeface="Arial" panose="020B0604020202020204" pitchFamily="34" charset="0"/>
              <a:cs typeface="Arial" panose="020B0604020202020204" pitchFamily="34" charset="0"/>
            </a:endParaRPr>
          </a:p>
          <a:p>
            <a:pPr algn="just" fontAlgn="base"/>
            <a:r>
              <a:rPr lang="en-US" dirty="0">
                <a:solidFill>
                  <a:schemeClr val="bg1"/>
                </a:solidFill>
                <a:latin typeface="Arial" panose="020B0604020202020204" pitchFamily="34" charset="0"/>
                <a:cs typeface="Arial" panose="020B0604020202020204" pitchFamily="34" charset="0"/>
              </a:rPr>
              <a:t>12 </a:t>
            </a:r>
            <a:r>
              <a:rPr lang="en-US" i="1" dirty="0">
                <a:solidFill>
                  <a:schemeClr val="bg1"/>
                </a:solidFill>
                <a:latin typeface="Arial" panose="020B0604020202020204" pitchFamily="34" charset="0"/>
                <a:cs typeface="Arial" panose="020B0604020202020204" pitchFamily="34" charset="0"/>
              </a:rPr>
              <a:t>And it came to pass, that Abram looked forth and saw the days of the Son of Man, and was glad, and his soul found rest,</a:t>
            </a:r>
            <a:r>
              <a:rPr lang="en-US" dirty="0">
                <a:solidFill>
                  <a:schemeClr val="bg1"/>
                </a:solidFill>
                <a:latin typeface="Arial" panose="020B0604020202020204" pitchFamily="34" charset="0"/>
                <a:cs typeface="Arial" panose="020B0604020202020204" pitchFamily="34" charset="0"/>
              </a:rPr>
              <a:t> and he believed in the Lord; and </a:t>
            </a:r>
            <a:r>
              <a:rPr lang="en-US" i="1" dirty="0">
                <a:solidFill>
                  <a:schemeClr val="bg1"/>
                </a:solidFill>
                <a:latin typeface="Arial" panose="020B0604020202020204" pitchFamily="34" charset="0"/>
                <a:cs typeface="Arial" panose="020B0604020202020204" pitchFamily="34" charset="0"/>
              </a:rPr>
              <a:t>the Lord</a:t>
            </a:r>
            <a:r>
              <a:rPr lang="en-US" dirty="0">
                <a:solidFill>
                  <a:schemeClr val="bg1"/>
                </a:solidFill>
                <a:latin typeface="Arial" panose="020B0604020202020204" pitchFamily="34" charset="0"/>
                <a:cs typeface="Arial" panose="020B0604020202020204" pitchFamily="34" charset="0"/>
              </a:rPr>
              <a:t> counted it unto him for righteousness.</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E09B9A93-2B29-4B56-BBC2-5F8322DEBA08}"/>
              </a:ext>
            </a:extLst>
          </p:cNvPr>
          <p:cNvSpPr/>
          <p:nvPr/>
        </p:nvSpPr>
        <p:spPr>
          <a:xfrm>
            <a:off x="1289538" y="853941"/>
            <a:ext cx="2531527"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JST, Genesis 15:9-12</a:t>
            </a:r>
            <a:endParaRPr lang="en-US" b="0" dirty="0">
              <a:solidFill>
                <a:schemeClr val="bg1"/>
              </a:solidFill>
              <a:effectLst/>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FC0AAAD6-2EC5-4906-BD79-0FBAFDCF3F16}"/>
              </a:ext>
            </a:extLst>
          </p:cNvPr>
          <p:cNvSpPr/>
          <p:nvPr/>
        </p:nvSpPr>
        <p:spPr>
          <a:xfrm>
            <a:off x="1289538" y="3787771"/>
            <a:ext cx="9444110" cy="646331"/>
          </a:xfrm>
          <a:prstGeom prst="rect">
            <a:avLst/>
          </a:prstGeom>
        </p:spPr>
        <p:txBody>
          <a:bodyPr wrap="square">
            <a:spAutoFit/>
          </a:bodyPr>
          <a:lstStyle/>
          <a:p>
            <a:pPr algn="just"/>
            <a:r>
              <a:rPr lang="en-US" i="1" dirty="0">
                <a:solidFill>
                  <a:schemeClr val="bg1"/>
                </a:solidFill>
                <a:latin typeface="Arial" panose="020B0604020202020204" pitchFamily="34" charset="0"/>
                <a:cs typeface="Arial" panose="020B0604020202020204" pitchFamily="34" charset="0"/>
              </a:rPr>
              <a:t>According to this passage, the Lord told Abram that even if he were to die, God would be able to keep His promise. According to verse 11, </a:t>
            </a:r>
            <a:r>
              <a:rPr lang="en-US" b="1" i="1" dirty="0">
                <a:solidFill>
                  <a:schemeClr val="bg1"/>
                </a:solidFill>
                <a:latin typeface="Arial" panose="020B0604020202020204" pitchFamily="34" charset="0"/>
                <a:cs typeface="Arial" panose="020B0604020202020204" pitchFamily="34" charset="0"/>
              </a:rPr>
              <a:t>why is this so?</a:t>
            </a:r>
          </a:p>
        </p:txBody>
      </p:sp>
      <p:sp>
        <p:nvSpPr>
          <p:cNvPr id="8" name="Rectangle 7">
            <a:extLst>
              <a:ext uri="{FF2B5EF4-FFF2-40B4-BE49-F238E27FC236}">
                <a16:creationId xmlns:a16="http://schemas.microsoft.com/office/drawing/2014/main" id="{E89633C3-6C1E-498C-80AB-77B8D6B7DEBD}"/>
              </a:ext>
            </a:extLst>
          </p:cNvPr>
          <p:cNvSpPr/>
          <p:nvPr/>
        </p:nvSpPr>
        <p:spPr>
          <a:xfrm>
            <a:off x="1289537" y="4466200"/>
            <a:ext cx="9444109"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was Abram’s reaction when he understood this explanation and saw “the days of the Son of Man”?</a:t>
            </a:r>
          </a:p>
        </p:txBody>
      </p:sp>
      <p:sp>
        <p:nvSpPr>
          <p:cNvPr id="9" name="Rectangle 8">
            <a:extLst>
              <a:ext uri="{FF2B5EF4-FFF2-40B4-BE49-F238E27FC236}">
                <a16:creationId xmlns:a16="http://schemas.microsoft.com/office/drawing/2014/main" id="{42C2CE66-E813-4E6F-954F-609217575501}"/>
              </a:ext>
            </a:extLst>
          </p:cNvPr>
          <p:cNvSpPr/>
          <p:nvPr/>
        </p:nvSpPr>
        <p:spPr>
          <a:xfrm>
            <a:off x="1241986" y="5112531"/>
            <a:ext cx="9491661" cy="646331"/>
          </a:xfrm>
          <a:prstGeom prst="rect">
            <a:avLst/>
          </a:prstGeom>
        </p:spPr>
        <p:txBody>
          <a:bodyPr wrap="square">
            <a:spAutoFit/>
          </a:bodyPr>
          <a:lstStyle/>
          <a:p>
            <a:pPr algn="just"/>
            <a:r>
              <a:rPr lang="en-US" i="1" dirty="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When we believe that the Lord will fulfill His promises to us, whether in mortality or eternity, our souls can find peace.</a:t>
            </a:r>
          </a:p>
        </p:txBody>
      </p:sp>
      <p:sp>
        <p:nvSpPr>
          <p:cNvPr id="10" name="Rectangle 9">
            <a:extLst>
              <a:ext uri="{FF2B5EF4-FFF2-40B4-BE49-F238E27FC236}">
                <a16:creationId xmlns:a16="http://schemas.microsoft.com/office/drawing/2014/main" id="{43DF3F0C-9389-4CF5-B981-EDDEA58FB343}"/>
              </a:ext>
            </a:extLst>
          </p:cNvPr>
          <p:cNvSpPr/>
          <p:nvPr/>
        </p:nvSpPr>
        <p:spPr>
          <a:xfrm>
            <a:off x="1241986" y="5801120"/>
            <a:ext cx="9252512"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can believing this principle give you peace when you consider your future?</a:t>
            </a:r>
          </a:p>
        </p:txBody>
      </p:sp>
    </p:spTree>
    <p:extLst>
      <p:ext uri="{BB962C8B-B14F-4D97-AF65-F5344CB8AC3E}">
        <p14:creationId xmlns:p14="http://schemas.microsoft.com/office/powerpoint/2010/main" val="3286662383"/>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15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150" fill="hold"/>
                                        <p:tgtEl>
                                          <p:spTgt spid="7"/>
                                        </p:tgtEl>
                                        <p:attrNameLst>
                                          <p:attrName>ppt_y</p:attrName>
                                        </p:attrNameLst>
                                      </p:cBhvr>
                                      <p:tavLst>
                                        <p:tav tm="0">
                                          <p:val>
                                            <p:strVal val="#ppt_y"/>
                                          </p:val>
                                        </p:tav>
                                        <p:tav tm="100000">
                                          <p:val>
                                            <p:strVal val="#ppt_y"/>
                                          </p:val>
                                        </p:tav>
                                      </p:tavLst>
                                    </p:anim>
                                    <p:anim calcmode="lin" valueType="num">
                                      <p:cBhvr>
                                        <p:cTn id="9" dur="15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15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50" tmFilter="0,0; .5, 1; 1, 1"/>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12"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strips(downLef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43"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
                                        <p:tgtEl>
                                          <p:spTgt spid="9"/>
                                        </p:tgtEl>
                                      </p:cBhvr>
                                    </p:animEffect>
                                    <p:anim calcmode="lin" valueType="num">
                                      <p:cBhvr>
                                        <p:cTn id="22" dur="400" fill="hold"/>
                                        <p:tgtEl>
                                          <p:spTgt spid="9"/>
                                        </p:tgtEl>
                                        <p:attrNameLst>
                                          <p:attrName>ppt_x</p:attrName>
                                        </p:attrNameLst>
                                      </p:cBhvr>
                                      <p:tavLst>
                                        <p:tav tm="0">
                                          <p:val>
                                            <p:strVal val="#ppt_x"/>
                                          </p:val>
                                        </p:tav>
                                        <p:tav tm="100000">
                                          <p:val>
                                            <p:strVal val="#ppt_x"/>
                                          </p:val>
                                        </p:tav>
                                      </p:tavLst>
                                    </p:anim>
                                    <p:anim calcmode="lin" valueType="num">
                                      <p:cBhvr>
                                        <p:cTn id="23" dur="400" fill="hold"/>
                                        <p:tgtEl>
                                          <p:spTgt spid="9"/>
                                        </p:tgtEl>
                                        <p:attrNameLst>
                                          <p:attrName>ppt_y</p:attrName>
                                        </p:attrNameLst>
                                      </p:cBhvr>
                                      <p:tavLst>
                                        <p:tav tm="0">
                                          <p:val>
                                            <p:strVal val="#ppt_y+0.31"/>
                                          </p:val>
                                        </p:tav>
                                        <p:tav tm="100000">
                                          <p:val>
                                            <p:strVal val="#ppt_y+0.31"/>
                                          </p:val>
                                        </p:tav>
                                      </p:tavLst>
                                    </p:anim>
                                    <p:anim calcmode="lin" valueType="num">
                                      <p:cBhvr>
                                        <p:cTn id="24" dur="600" decel="50000" fill="hold">
                                          <p:stCondLst>
                                            <p:cond delay="400"/>
                                          </p:stCondLst>
                                        </p:cTn>
                                        <p:tgtEl>
                                          <p:spTgt spid="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5" dur="600" decel="50000" fill="hold">
                                          <p:stCondLst>
                                            <p:cond delay="400"/>
                                          </p:stCondLst>
                                        </p:cTn>
                                        <p:tgtEl>
                                          <p:spTgt spid="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8" presetClass="entr" presetSubtype="3"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strips(upRight)">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a:solidFill>
                  <a:srgbClr val="002060"/>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27</a:t>
            </a:r>
            <a:endParaRPr lang="en-US" sz="1800" b="1" dirty="0">
              <a:solidFill>
                <a:srgbClr val="002060"/>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endParaRPr>
          </a:p>
        </p:txBody>
      </p:sp>
      <p:sp>
        <p:nvSpPr>
          <p:cNvPr id="2" name="Rectangle 1">
            <a:extLst>
              <a:ext uri="{FF2B5EF4-FFF2-40B4-BE49-F238E27FC236}">
                <a16:creationId xmlns:a16="http://schemas.microsoft.com/office/drawing/2014/main" id="{56D13288-BDE8-4F38-9CAD-0D01609A3FAB}"/>
              </a:ext>
            </a:extLst>
          </p:cNvPr>
          <p:cNvSpPr/>
          <p:nvPr/>
        </p:nvSpPr>
        <p:spPr>
          <a:xfrm>
            <a:off x="1711569" y="2767280"/>
            <a:ext cx="8768862" cy="1323439"/>
          </a:xfrm>
          <a:prstGeom prst="rect">
            <a:avLst/>
          </a:prstGeom>
        </p:spPr>
        <p:txBody>
          <a:bodyPr wrap="square">
            <a:spAutoFit/>
          </a:bodyPr>
          <a:lstStyle/>
          <a:p>
            <a:pPr algn="ctr" fontAlgn="base"/>
            <a:r>
              <a:rPr lang="en-US" sz="4000" b="1" dirty="0">
                <a:solidFill>
                  <a:srgbClr val="002060"/>
                </a:solidFill>
                <a:latin typeface="Dubai" panose="020B0503030403030204" pitchFamily="34" charset="-78"/>
                <a:cs typeface="Dubai" panose="020B0503030403030204" pitchFamily="34" charset="-78"/>
              </a:rPr>
              <a:t>“Sarai gives Hagar to Abram as his wife, and Hagar bears a son”</a:t>
            </a:r>
            <a:endParaRPr lang="en-US" sz="4000" b="1" dirty="0">
              <a:solidFill>
                <a:srgbClr val="002060"/>
              </a:solidFill>
              <a:effectLst/>
              <a:latin typeface="Dubai" panose="020B0503030403030204" pitchFamily="34" charset="-78"/>
              <a:cs typeface="Dubai" panose="020B0503030403030204" pitchFamily="34" charset="-78"/>
            </a:endParaRPr>
          </a:p>
        </p:txBody>
      </p:sp>
      <p:sp>
        <p:nvSpPr>
          <p:cNvPr id="4" name="Rectangle 3">
            <a:extLst>
              <a:ext uri="{FF2B5EF4-FFF2-40B4-BE49-F238E27FC236}">
                <a16:creationId xmlns:a16="http://schemas.microsoft.com/office/drawing/2014/main" id="{C914508B-0E00-4C49-8E46-A315B04D587A}"/>
              </a:ext>
            </a:extLst>
          </p:cNvPr>
          <p:cNvSpPr/>
          <p:nvPr/>
        </p:nvSpPr>
        <p:spPr>
          <a:xfrm>
            <a:off x="1481689" y="968273"/>
            <a:ext cx="2135521" cy="400110"/>
          </a:xfrm>
          <a:prstGeom prst="rect">
            <a:avLst/>
          </a:prstGeom>
        </p:spPr>
        <p:txBody>
          <a:bodyPr wrap="none">
            <a:spAutoFit/>
          </a:bodyPr>
          <a:lstStyle/>
          <a:p>
            <a:r>
              <a:rPr lang="en-US" sz="2000" b="1" dirty="0">
                <a:solidFill>
                  <a:schemeClr val="bg1"/>
                </a:solidFill>
                <a:latin typeface="Arial" panose="020B0604020202020204" pitchFamily="34" charset="0"/>
                <a:cs typeface="Arial" panose="020B0604020202020204" pitchFamily="34" charset="0"/>
              </a:rPr>
              <a:t>Genesis 16:1-16</a:t>
            </a:r>
            <a:endParaRPr lang="en-US" sz="2000" dirty="0"/>
          </a:p>
        </p:txBody>
      </p:sp>
    </p:spTree>
    <p:extLst>
      <p:ext uri="{BB962C8B-B14F-4D97-AF65-F5344CB8AC3E}">
        <p14:creationId xmlns:p14="http://schemas.microsoft.com/office/powerpoint/2010/main" val="1841872355"/>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0D38155-0460-43F7-A92C-E35A27A34309}"/>
              </a:ext>
            </a:extLst>
          </p:cNvPr>
          <p:cNvSpPr/>
          <p:nvPr/>
        </p:nvSpPr>
        <p:spPr>
          <a:xfrm>
            <a:off x="1392702" y="897933"/>
            <a:ext cx="2081840" cy="930866"/>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23F22A41-5D65-4A6E-BDE3-B7CAD2ACA1DD}"/>
              </a:ext>
            </a:extLst>
          </p:cNvPr>
          <p:cNvSpPr/>
          <p:nvPr/>
        </p:nvSpPr>
        <p:spPr>
          <a:xfrm>
            <a:off x="1392702" y="1298043"/>
            <a:ext cx="9345744" cy="2031325"/>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002060"/>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27</a:t>
            </a:r>
          </a:p>
        </p:txBody>
      </p:sp>
      <p:sp>
        <p:nvSpPr>
          <p:cNvPr id="4" name="Rectangle 3">
            <a:extLst>
              <a:ext uri="{FF2B5EF4-FFF2-40B4-BE49-F238E27FC236}">
                <a16:creationId xmlns:a16="http://schemas.microsoft.com/office/drawing/2014/main" id="{F311F9AA-043F-4181-8BB2-5918BEA626BC}"/>
              </a:ext>
            </a:extLst>
          </p:cNvPr>
          <p:cNvSpPr/>
          <p:nvPr/>
        </p:nvSpPr>
        <p:spPr>
          <a:xfrm>
            <a:off x="1481689" y="968273"/>
            <a:ext cx="1992853" cy="400110"/>
          </a:xfrm>
          <a:prstGeom prst="rect">
            <a:avLst/>
          </a:prstGeom>
        </p:spPr>
        <p:txBody>
          <a:bodyPr wrap="none">
            <a:spAutoFit/>
          </a:bodyPr>
          <a:lstStyle/>
          <a:p>
            <a:r>
              <a:rPr lang="en-US" sz="2000" b="1" dirty="0">
                <a:solidFill>
                  <a:schemeClr val="bg1"/>
                </a:solidFill>
                <a:latin typeface="Arial" panose="020B0604020202020204" pitchFamily="34" charset="0"/>
                <a:cs typeface="Arial" panose="020B0604020202020204" pitchFamily="34" charset="0"/>
              </a:rPr>
              <a:t>Genesis 16:4-6</a:t>
            </a:r>
            <a:endParaRPr lang="en-US" sz="2000" dirty="0"/>
          </a:p>
        </p:txBody>
      </p:sp>
      <p:sp>
        <p:nvSpPr>
          <p:cNvPr id="2" name="Rectangle 1">
            <a:extLst>
              <a:ext uri="{FF2B5EF4-FFF2-40B4-BE49-F238E27FC236}">
                <a16:creationId xmlns:a16="http://schemas.microsoft.com/office/drawing/2014/main" id="{DB4E4BE5-5915-4320-A587-98147D92D14F}"/>
              </a:ext>
            </a:extLst>
          </p:cNvPr>
          <p:cNvSpPr/>
          <p:nvPr/>
        </p:nvSpPr>
        <p:spPr>
          <a:xfrm>
            <a:off x="1481689" y="1312111"/>
            <a:ext cx="9228622" cy="2031325"/>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4 </a:t>
            </a:r>
            <a:r>
              <a:rPr lang="en-US" dirty="0">
                <a:solidFill>
                  <a:schemeClr val="bg1"/>
                </a:solidFill>
                <a:latin typeface="Arial" panose="020B0604020202020204" pitchFamily="34" charset="0"/>
                <a:cs typeface="Arial" panose="020B0604020202020204" pitchFamily="34" charset="0"/>
              </a:rPr>
              <a:t>¶ And he went in unto Hagar, and she conceived: and when she saw that she had conceived, her mistress was despised in her eyes.</a:t>
            </a:r>
          </a:p>
          <a:p>
            <a:pPr algn="just" fontAlgn="base"/>
            <a:r>
              <a:rPr lang="en-US" b="1" dirty="0">
                <a:solidFill>
                  <a:schemeClr val="bg1"/>
                </a:solidFill>
                <a:latin typeface="Arial" panose="020B0604020202020204" pitchFamily="34" charset="0"/>
                <a:cs typeface="Arial" panose="020B0604020202020204" pitchFamily="34" charset="0"/>
              </a:rPr>
              <a:t>5 </a:t>
            </a:r>
            <a:r>
              <a:rPr lang="en-US" dirty="0">
                <a:solidFill>
                  <a:schemeClr val="bg1"/>
                </a:solidFill>
                <a:latin typeface="Arial" panose="020B0604020202020204" pitchFamily="34" charset="0"/>
                <a:cs typeface="Arial" panose="020B0604020202020204" pitchFamily="34" charset="0"/>
              </a:rPr>
              <a:t>And Sarai said unto Abram, My wrong be upon thee: I have given my maid into thy bosom; and when she saw that she had conceived, I was despised in her eyes: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judge between me and thee.</a:t>
            </a:r>
          </a:p>
          <a:p>
            <a:pPr algn="just" fontAlgn="base"/>
            <a:r>
              <a:rPr lang="en-US" b="1" dirty="0">
                <a:solidFill>
                  <a:schemeClr val="bg1"/>
                </a:solidFill>
                <a:latin typeface="Arial" panose="020B0604020202020204" pitchFamily="34" charset="0"/>
                <a:cs typeface="Arial" panose="020B0604020202020204" pitchFamily="34" charset="0"/>
              </a:rPr>
              <a:t>6 </a:t>
            </a:r>
            <a:r>
              <a:rPr lang="en-US" dirty="0">
                <a:solidFill>
                  <a:schemeClr val="bg1"/>
                </a:solidFill>
                <a:latin typeface="Arial" panose="020B0604020202020204" pitchFamily="34" charset="0"/>
                <a:cs typeface="Arial" panose="020B0604020202020204" pitchFamily="34" charset="0"/>
              </a:rPr>
              <a:t>But Abram said unto Sarai, Behold, thy maid is in thy hand; do to her as it pleaseth thee. And when Sarai dealt hardly with her, she fled from her face.</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4C987B7D-E6AA-43D0-802C-C3C9CD3DAEB5}"/>
              </a:ext>
            </a:extLst>
          </p:cNvPr>
          <p:cNvSpPr/>
          <p:nvPr/>
        </p:nvSpPr>
        <p:spPr>
          <a:xfrm>
            <a:off x="1481688" y="3502608"/>
            <a:ext cx="9228621"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would you feel if you had been in Sarai’s position? How would you feel if you had been in Hagar’s position?</a:t>
            </a:r>
          </a:p>
        </p:txBody>
      </p:sp>
    </p:spTree>
    <p:extLst>
      <p:ext uri="{BB962C8B-B14F-4D97-AF65-F5344CB8AC3E}">
        <p14:creationId xmlns:p14="http://schemas.microsoft.com/office/powerpoint/2010/main" val="2667644323"/>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002060"/>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27</a:t>
            </a:r>
          </a:p>
        </p:txBody>
      </p:sp>
      <p:sp>
        <p:nvSpPr>
          <p:cNvPr id="2" name="Rectangle 1">
            <a:extLst>
              <a:ext uri="{FF2B5EF4-FFF2-40B4-BE49-F238E27FC236}">
                <a16:creationId xmlns:a16="http://schemas.microsoft.com/office/drawing/2014/main" id="{804D93E1-9393-4F33-8BA2-B071A502B4CE}"/>
              </a:ext>
            </a:extLst>
          </p:cNvPr>
          <p:cNvSpPr/>
          <p:nvPr/>
        </p:nvSpPr>
        <p:spPr>
          <a:xfrm>
            <a:off x="2288643" y="3105834"/>
            <a:ext cx="8088433" cy="646331"/>
          </a:xfrm>
          <a:prstGeom prst="rect">
            <a:avLst/>
          </a:prstGeom>
        </p:spPr>
        <p:txBody>
          <a:bodyPr wrap="none">
            <a:spAutoFit/>
          </a:bodyPr>
          <a:lstStyle/>
          <a:p>
            <a:pPr fontAlgn="base"/>
            <a:r>
              <a:rPr lang="en-US" sz="3600" b="1" dirty="0">
                <a:solidFill>
                  <a:srgbClr val="002060"/>
                </a:solidFill>
                <a:latin typeface="Open Sans"/>
              </a:rPr>
              <a:t>“The Lord covenants with Abraham”</a:t>
            </a:r>
            <a:endParaRPr lang="en-US" sz="3600" b="1" dirty="0">
              <a:solidFill>
                <a:srgbClr val="002060"/>
              </a:solidFill>
              <a:effectLst/>
              <a:latin typeface="Open Sans"/>
            </a:endParaRPr>
          </a:p>
        </p:txBody>
      </p:sp>
      <p:sp>
        <p:nvSpPr>
          <p:cNvPr id="4" name="Rectangle 3">
            <a:extLst>
              <a:ext uri="{FF2B5EF4-FFF2-40B4-BE49-F238E27FC236}">
                <a16:creationId xmlns:a16="http://schemas.microsoft.com/office/drawing/2014/main" id="{2D86607C-4465-46E5-A917-B8B3DF811462}"/>
              </a:ext>
            </a:extLst>
          </p:cNvPr>
          <p:cNvSpPr/>
          <p:nvPr/>
        </p:nvSpPr>
        <p:spPr>
          <a:xfrm>
            <a:off x="1481689" y="968273"/>
            <a:ext cx="2135521" cy="400110"/>
          </a:xfrm>
          <a:prstGeom prst="rect">
            <a:avLst/>
          </a:prstGeom>
        </p:spPr>
        <p:txBody>
          <a:bodyPr wrap="none">
            <a:spAutoFit/>
          </a:bodyPr>
          <a:lstStyle/>
          <a:p>
            <a:r>
              <a:rPr lang="en-US" sz="2000" b="1" dirty="0">
                <a:solidFill>
                  <a:schemeClr val="bg1"/>
                </a:solidFill>
                <a:latin typeface="Arial" panose="020B0604020202020204" pitchFamily="34" charset="0"/>
                <a:cs typeface="Arial" panose="020B0604020202020204" pitchFamily="34" charset="0"/>
              </a:rPr>
              <a:t>Genesis 16:1-27</a:t>
            </a:r>
            <a:endParaRPr lang="en-US" sz="2000" dirty="0"/>
          </a:p>
        </p:txBody>
      </p:sp>
    </p:spTree>
    <p:extLst>
      <p:ext uri="{BB962C8B-B14F-4D97-AF65-F5344CB8AC3E}">
        <p14:creationId xmlns:p14="http://schemas.microsoft.com/office/powerpoint/2010/main" val="399296607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0</TotalTime>
  <Words>398</Words>
  <Application>Microsoft Office PowerPoint</Application>
  <PresentationFormat>Widescreen</PresentationFormat>
  <Paragraphs>86</Paragraphs>
  <Slides>14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MS Mincho</vt:lpstr>
      <vt:lpstr>Arial</vt:lpstr>
      <vt:lpstr>Calibri</vt:lpstr>
      <vt:lpstr>Dubai</vt:lpstr>
      <vt:lpstr>Ebrima</vt:lpstr>
      <vt:lpstr>Microsoft Tai Le</vt:lpstr>
      <vt:lpstr>Open Sans</vt:lpstr>
      <vt:lpstr>Tw Cen MT</vt:lpstr>
      <vt:lpstr>Wingdings 3</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3827</cp:revision>
  <dcterms:created xsi:type="dcterms:W3CDTF">2018-08-29T04:26:39Z</dcterms:created>
  <dcterms:modified xsi:type="dcterms:W3CDTF">2019-02-27T07:38:51Z</dcterms:modified>
</cp:coreProperties>
</file>