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93" r:id="rId3"/>
    <p:sldId id="404" r:id="rId4"/>
    <p:sldId id="394" r:id="rId5"/>
    <p:sldId id="396" r:id="rId6"/>
    <p:sldId id="395" r:id="rId7"/>
    <p:sldId id="405" r:id="rId8"/>
    <p:sldId id="397" r:id="rId9"/>
    <p:sldId id="398" r:id="rId10"/>
    <p:sldId id="399" r:id="rId11"/>
    <p:sldId id="406" r:id="rId12"/>
    <p:sldId id="400" r:id="rId13"/>
    <p:sldId id="401" r:id="rId14"/>
    <p:sldId id="402" r:id="rId15"/>
    <p:sldId id="40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FFD757"/>
    <a:srgbClr val="6F7CBF"/>
    <a:srgbClr val="801A12"/>
    <a:srgbClr val="D88028"/>
    <a:srgbClr val="D6E513"/>
    <a:srgbClr val="E97159"/>
    <a:srgbClr val="0BA2C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8" d="100"/>
          <a:sy n="68" d="100"/>
        </p:scale>
        <p:origin x="96"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3/4/2019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HzwQyFPlbK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bg2">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2" name="Rectangle 1">
            <a:extLst>
              <a:ext uri="{FF2B5EF4-FFF2-40B4-BE49-F238E27FC236}">
                <a16:creationId xmlns:a16="http://schemas.microsoft.com/office/drawing/2014/main" id="{5BD5D22D-16D8-4279-9962-2554D8D7F01D}"/>
              </a:ext>
            </a:extLst>
          </p:cNvPr>
          <p:cNvSpPr/>
          <p:nvPr/>
        </p:nvSpPr>
        <p:spPr>
          <a:xfrm>
            <a:off x="1272207" y="1152939"/>
            <a:ext cx="93162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Elder Christofferson teach about the connection between our progression and the use of our moral agency?</a:t>
            </a:r>
          </a:p>
        </p:txBody>
      </p:sp>
      <p:sp>
        <p:nvSpPr>
          <p:cNvPr id="4" name="Rectangle 3">
            <a:extLst>
              <a:ext uri="{FF2B5EF4-FFF2-40B4-BE49-F238E27FC236}">
                <a16:creationId xmlns:a16="http://schemas.microsoft.com/office/drawing/2014/main" id="{F8F3DCD0-833B-4FE9-83E3-905AEAF5C6D6}"/>
              </a:ext>
            </a:extLst>
          </p:cNvPr>
          <p:cNvSpPr/>
          <p:nvPr/>
        </p:nvSpPr>
        <p:spPr>
          <a:xfrm>
            <a:off x="1272206" y="2037084"/>
            <a:ext cx="93162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is using our agency to choose God’s will different than robotically keeping rules?</a:t>
            </a:r>
          </a:p>
        </p:txBody>
      </p:sp>
      <p:sp>
        <p:nvSpPr>
          <p:cNvPr id="5" name="Rectangle 4">
            <a:extLst>
              <a:ext uri="{FF2B5EF4-FFF2-40B4-BE49-F238E27FC236}">
                <a16:creationId xmlns:a16="http://schemas.microsoft.com/office/drawing/2014/main" id="{783CEDF4-A494-408C-84A5-776DAEBD71E7}"/>
              </a:ext>
            </a:extLst>
          </p:cNvPr>
          <p:cNvSpPr/>
          <p:nvPr/>
        </p:nvSpPr>
        <p:spPr>
          <a:xfrm>
            <a:off x="1272205" y="2921229"/>
            <a:ext cx="931627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used your moral agency in a way that helped you to progress and become more like God?</a:t>
            </a:r>
          </a:p>
        </p:txBody>
      </p:sp>
    </p:spTree>
    <p:extLst>
      <p:ext uri="{BB962C8B-B14F-4D97-AF65-F5344CB8AC3E}">
        <p14:creationId xmlns:p14="http://schemas.microsoft.com/office/powerpoint/2010/main" val="4493682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5" name="Rectangle 4">
            <a:extLst>
              <a:ext uri="{FF2B5EF4-FFF2-40B4-BE49-F238E27FC236}">
                <a16:creationId xmlns:a16="http://schemas.microsoft.com/office/drawing/2014/main" id="{6320BDDC-4B00-4D58-A392-185093EC84C3}"/>
              </a:ext>
            </a:extLst>
          </p:cNvPr>
          <p:cNvSpPr/>
          <p:nvPr/>
        </p:nvSpPr>
        <p:spPr>
          <a:xfrm>
            <a:off x="3410104" y="3105834"/>
            <a:ext cx="5371792" cy="646331"/>
          </a:xfrm>
          <a:prstGeom prst="rect">
            <a:avLst/>
          </a:prstGeom>
        </p:spPr>
        <p:txBody>
          <a:bodyPr wrap="none">
            <a:spAutoFit/>
          </a:bodyPr>
          <a:lstStyle/>
          <a:p>
            <a:pPr fontAlgn="base"/>
            <a:r>
              <a:rPr lang="en-US" sz="3600" b="1" dirty="0">
                <a:solidFill>
                  <a:schemeClr val="bg1"/>
                </a:solidFill>
                <a:latin typeface="Open Sans"/>
              </a:rPr>
              <a:t>Segment 3 (15 minutes)</a:t>
            </a:r>
            <a:endParaRPr lang="en-US" sz="3600" b="1" dirty="0">
              <a:solidFill>
                <a:schemeClr val="bg1"/>
              </a:solidFill>
              <a:effectLst/>
              <a:latin typeface="Open Sans"/>
            </a:endParaRPr>
          </a:p>
        </p:txBody>
      </p:sp>
    </p:spTree>
    <p:extLst>
      <p:ext uri="{BB962C8B-B14F-4D97-AF65-F5344CB8AC3E}">
        <p14:creationId xmlns:p14="http://schemas.microsoft.com/office/powerpoint/2010/main" val="376482074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426625-8641-47D3-822D-1BFD3227FB18}"/>
              </a:ext>
            </a:extLst>
          </p:cNvPr>
          <p:cNvSpPr/>
          <p:nvPr/>
        </p:nvSpPr>
        <p:spPr>
          <a:xfrm>
            <a:off x="1391476" y="2460800"/>
            <a:ext cx="1577011" cy="92844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3695757-61AC-41BC-BF23-7FF23FFA35FB}"/>
              </a:ext>
            </a:extLst>
          </p:cNvPr>
          <p:cNvSpPr/>
          <p:nvPr/>
        </p:nvSpPr>
        <p:spPr>
          <a:xfrm>
            <a:off x="1404727" y="2869889"/>
            <a:ext cx="9316279" cy="1200330"/>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2" name="Rectangle 1">
            <a:extLst>
              <a:ext uri="{FF2B5EF4-FFF2-40B4-BE49-F238E27FC236}">
                <a16:creationId xmlns:a16="http://schemas.microsoft.com/office/drawing/2014/main" id="{E234D30B-4410-461B-A1A7-FB2C35280086}"/>
              </a:ext>
            </a:extLst>
          </p:cNvPr>
          <p:cNvSpPr/>
          <p:nvPr/>
        </p:nvSpPr>
        <p:spPr>
          <a:xfrm>
            <a:off x="1391477" y="1462566"/>
            <a:ext cx="9316279" cy="430887"/>
          </a:xfrm>
          <a:prstGeom prst="rect">
            <a:avLst/>
          </a:prstGeom>
        </p:spPr>
        <p:txBody>
          <a:bodyPr wrap="square">
            <a:spAutoFit/>
          </a:bodyPr>
          <a:lstStyle/>
          <a:p>
            <a:pPr algn="ctr"/>
            <a:r>
              <a:rPr lang="en-US" sz="2200"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eternal progression depends on how we use the gift of moral agency.</a:t>
            </a:r>
          </a:p>
        </p:txBody>
      </p:sp>
      <p:sp>
        <p:nvSpPr>
          <p:cNvPr id="4" name="Rectangle 3">
            <a:extLst>
              <a:ext uri="{FF2B5EF4-FFF2-40B4-BE49-F238E27FC236}">
                <a16:creationId xmlns:a16="http://schemas.microsoft.com/office/drawing/2014/main" id="{9D2B4BAA-E57F-4F7D-AFA6-07D03F7B64F3}"/>
              </a:ext>
            </a:extLst>
          </p:cNvPr>
          <p:cNvSpPr/>
          <p:nvPr/>
        </p:nvSpPr>
        <p:spPr>
          <a:xfrm>
            <a:off x="1391477" y="2816880"/>
            <a:ext cx="9316278"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if it seem evil unto you to serve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choose you this day whom ye will serve; whether the gods which your fathers served that were on the other side of the flood, or the gods of the Amorites, in whose land ye dwell: but as for me and my house, we will serve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774A8D76-6662-4DD4-8F46-1695D6F1BDF4}"/>
              </a:ext>
            </a:extLst>
          </p:cNvPr>
          <p:cNvSpPr/>
          <p:nvPr/>
        </p:nvSpPr>
        <p:spPr>
          <a:xfrm>
            <a:off x="1378226" y="2497978"/>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Joshua 24:15 </a:t>
            </a:r>
          </a:p>
        </p:txBody>
      </p:sp>
      <p:sp>
        <p:nvSpPr>
          <p:cNvPr id="6" name="Rectangle 5">
            <a:extLst>
              <a:ext uri="{FF2B5EF4-FFF2-40B4-BE49-F238E27FC236}">
                <a16:creationId xmlns:a16="http://schemas.microsoft.com/office/drawing/2014/main" id="{C38B884A-2E1F-4E71-ADE7-9D9F5445F7CB}"/>
              </a:ext>
            </a:extLst>
          </p:cNvPr>
          <p:cNvSpPr/>
          <p:nvPr/>
        </p:nvSpPr>
        <p:spPr>
          <a:xfrm>
            <a:off x="1410102" y="4528678"/>
            <a:ext cx="468589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Joshua invite the people to do?</a:t>
            </a:r>
          </a:p>
        </p:txBody>
      </p:sp>
      <p:sp>
        <p:nvSpPr>
          <p:cNvPr id="7" name="Rectangle 6">
            <a:extLst>
              <a:ext uri="{FF2B5EF4-FFF2-40B4-BE49-F238E27FC236}">
                <a16:creationId xmlns:a16="http://schemas.microsoft.com/office/drawing/2014/main" id="{512C45CE-8D66-47A5-B24F-49E7F09A95CB}"/>
              </a:ext>
            </a:extLst>
          </p:cNvPr>
          <p:cNvSpPr/>
          <p:nvPr/>
        </p:nvSpPr>
        <p:spPr>
          <a:xfrm>
            <a:off x="1391476" y="5106194"/>
            <a:ext cx="723568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Joshua say he would choose to exercise his agency? </a:t>
            </a:r>
          </a:p>
        </p:txBody>
      </p:sp>
      <p:sp>
        <p:nvSpPr>
          <p:cNvPr id="8" name="Rectangle 7">
            <a:extLst>
              <a:ext uri="{FF2B5EF4-FFF2-40B4-BE49-F238E27FC236}">
                <a16:creationId xmlns:a16="http://schemas.microsoft.com/office/drawing/2014/main" id="{521602D6-9427-4CEA-8F96-44A28B0E103B}"/>
              </a:ext>
            </a:extLst>
          </p:cNvPr>
          <p:cNvSpPr/>
          <p:nvPr/>
        </p:nvSpPr>
        <p:spPr>
          <a:xfrm>
            <a:off x="1404727" y="5831822"/>
            <a:ext cx="74344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in which we can choose to serve the Lord?</a:t>
            </a:r>
          </a:p>
        </p:txBody>
      </p:sp>
    </p:spTree>
    <p:extLst>
      <p:ext uri="{BB962C8B-B14F-4D97-AF65-F5344CB8AC3E}">
        <p14:creationId xmlns:p14="http://schemas.microsoft.com/office/powerpoint/2010/main" val="2776086357"/>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
                                        </p:tgtEl>
                                        <p:attrNameLst>
                                          <p:attrName>ppt_x</p:attrName>
                                          <p:attrName>ppt_y</p:attrName>
                                        </p:attrNameLst>
                                      </p:cBhvr>
                                    </p:animMotion>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250" fill="hold"/>
                                        <p:tgtEl>
                                          <p:spTgt spid="8"/>
                                        </p:tgtEl>
                                        <p:attrNameLst>
                                          <p:attrName>ppt_w</p:attrName>
                                        </p:attrNameLst>
                                      </p:cBhvr>
                                      <p:tavLst>
                                        <p:tav tm="0">
                                          <p:val>
                                            <p:fltVal val="0"/>
                                          </p:val>
                                        </p:tav>
                                        <p:tav tm="100000">
                                          <p:val>
                                            <p:strVal val="#ppt_w"/>
                                          </p:val>
                                        </p:tav>
                                      </p:tavLst>
                                    </p:anim>
                                    <p:anim calcmode="lin" valueType="num">
                                      <p:cBhvr>
                                        <p:cTn id="34" dur="1250" fill="hold"/>
                                        <p:tgtEl>
                                          <p:spTgt spid="8"/>
                                        </p:tgtEl>
                                        <p:attrNameLst>
                                          <p:attrName>ppt_h</p:attrName>
                                        </p:attrNameLst>
                                      </p:cBhvr>
                                      <p:tavLst>
                                        <p:tav tm="0">
                                          <p:val>
                                            <p:fltVal val="0"/>
                                          </p:val>
                                        </p:tav>
                                        <p:tav tm="100000">
                                          <p:val>
                                            <p:strVal val="#ppt_h"/>
                                          </p:val>
                                        </p:tav>
                                      </p:tavLst>
                                    </p:anim>
                                    <p:animEffect transition="in" filter="fade">
                                      <p:cBhvr>
                                        <p:cTn id="35"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2" name="Rectangle 1">
            <a:extLst>
              <a:ext uri="{FF2B5EF4-FFF2-40B4-BE49-F238E27FC236}">
                <a16:creationId xmlns:a16="http://schemas.microsoft.com/office/drawing/2014/main" id="{BEF0B5F5-0D73-4F5F-A750-28AB30A1B28F}"/>
              </a:ext>
            </a:extLst>
          </p:cNvPr>
          <p:cNvSpPr/>
          <p:nvPr/>
        </p:nvSpPr>
        <p:spPr>
          <a:xfrm>
            <a:off x="2034208" y="2623930"/>
            <a:ext cx="8123583" cy="954107"/>
          </a:xfrm>
          <a:prstGeom prst="rect">
            <a:avLst/>
          </a:prstGeom>
        </p:spPr>
        <p:txBody>
          <a:bodyPr wrap="square">
            <a:spAutoFit/>
          </a:bodyPr>
          <a:lstStyle/>
          <a:p>
            <a:pPr algn="ctr"/>
            <a:r>
              <a:rPr lang="en-US" sz="28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“choose you this day whom ye will serve” and “but as for me and my house, we will serve the Lord.” </a:t>
            </a:r>
          </a:p>
        </p:txBody>
      </p:sp>
    </p:spTree>
    <p:extLst>
      <p:ext uri="{BB962C8B-B14F-4D97-AF65-F5344CB8AC3E}">
        <p14:creationId xmlns:p14="http://schemas.microsoft.com/office/powerpoint/2010/main" val="419699146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2" name="Rectangle 1">
            <a:extLst>
              <a:ext uri="{FF2B5EF4-FFF2-40B4-BE49-F238E27FC236}">
                <a16:creationId xmlns:a16="http://schemas.microsoft.com/office/drawing/2014/main" id="{31C827F2-54D5-4E1C-8A61-35F7A4D392D5}"/>
              </a:ext>
            </a:extLst>
          </p:cNvPr>
          <p:cNvSpPr/>
          <p:nvPr/>
        </p:nvSpPr>
        <p:spPr>
          <a:xfrm>
            <a:off x="1152939" y="5712477"/>
            <a:ext cx="956807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President Monson teach us about why it is important to righteously exercise our agency?</a:t>
            </a:r>
          </a:p>
        </p:txBody>
      </p:sp>
      <p:pic>
        <p:nvPicPr>
          <p:cNvPr id="4" name="Online Media 3" title="Thomas S. Monson teaches about individual agency 360p eng">
            <a:hlinkClick r:id="" action="ppaction://media"/>
            <a:extLst>
              <a:ext uri="{FF2B5EF4-FFF2-40B4-BE49-F238E27FC236}">
                <a16:creationId xmlns:a16="http://schemas.microsoft.com/office/drawing/2014/main" id="{01178D97-4166-4B3D-B3B0-187755562329}"/>
              </a:ext>
            </a:extLst>
          </p:cNvPr>
          <p:cNvPicPr>
            <a:picLocks noRot="1" noChangeAspect="1"/>
          </p:cNvPicPr>
          <p:nvPr>
            <a:videoFile r:link="rId1"/>
          </p:nvPr>
        </p:nvPicPr>
        <p:blipFill>
          <a:blip r:embed="rId3"/>
          <a:stretch>
            <a:fillRect/>
          </a:stretch>
        </p:blipFill>
        <p:spPr>
          <a:xfrm>
            <a:off x="2186609" y="976933"/>
            <a:ext cx="7941365" cy="44670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353152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2" name="Rectangle 1">
            <a:extLst>
              <a:ext uri="{FF2B5EF4-FFF2-40B4-BE49-F238E27FC236}">
                <a16:creationId xmlns:a16="http://schemas.microsoft.com/office/drawing/2014/main" id="{4D61F4A9-5928-4AC7-872B-E2E4B02EDB60}"/>
              </a:ext>
            </a:extLst>
          </p:cNvPr>
          <p:cNvSpPr/>
          <p:nvPr/>
        </p:nvSpPr>
        <p:spPr>
          <a:xfrm>
            <a:off x="1086678" y="1152939"/>
            <a:ext cx="8309114" cy="369332"/>
          </a:xfrm>
          <a:prstGeom prst="rect">
            <a:avLst/>
          </a:prstGeom>
        </p:spPr>
        <p:txBody>
          <a:bodyPr wrap="square">
            <a:spAutoFit/>
          </a:bodyPr>
          <a:lstStyle/>
          <a:p>
            <a:pPr algn="just"/>
            <a:r>
              <a:rPr lang="en-US" b="1" dirty="0">
                <a:solidFill>
                  <a:schemeClr val="tx2">
                    <a:lumMod val="50000"/>
                  </a:schemeClr>
                </a:solidFill>
                <a:latin typeface="Arial" panose="020B0604020202020204" pitchFamily="34" charset="0"/>
                <a:cs typeface="Arial" panose="020B0604020202020204" pitchFamily="34" charset="0"/>
              </a:rPr>
              <a:t>Are the choices I am currently making helping me become more like God?</a:t>
            </a:r>
          </a:p>
        </p:txBody>
      </p:sp>
      <p:sp>
        <p:nvSpPr>
          <p:cNvPr id="4" name="Rectangle 3">
            <a:extLst>
              <a:ext uri="{FF2B5EF4-FFF2-40B4-BE49-F238E27FC236}">
                <a16:creationId xmlns:a16="http://schemas.microsoft.com/office/drawing/2014/main" id="{66EC0562-E63C-4838-B9AD-BF95140B06D3}"/>
              </a:ext>
            </a:extLst>
          </p:cNvPr>
          <p:cNvSpPr/>
          <p:nvPr/>
        </p:nvSpPr>
        <p:spPr>
          <a:xfrm>
            <a:off x="1086676" y="2084116"/>
            <a:ext cx="9541565" cy="369332"/>
          </a:xfrm>
          <a:prstGeom prst="rect">
            <a:avLst/>
          </a:prstGeom>
        </p:spPr>
        <p:txBody>
          <a:bodyPr wrap="square">
            <a:spAutoFit/>
          </a:bodyPr>
          <a:lstStyle/>
          <a:p>
            <a:pPr algn="just"/>
            <a:r>
              <a:rPr lang="en-US" b="1" dirty="0">
                <a:solidFill>
                  <a:schemeClr val="tx2">
                    <a:lumMod val="50000"/>
                  </a:schemeClr>
                </a:solidFill>
                <a:latin typeface="Arial" panose="020B0604020202020204" pitchFamily="34" charset="0"/>
                <a:cs typeface="Arial" panose="020B0604020202020204" pitchFamily="34" charset="0"/>
              </a:rPr>
              <a:t>In what areas of my life do I need to change or improve so I can progress spiritually?</a:t>
            </a:r>
          </a:p>
        </p:txBody>
      </p:sp>
      <p:sp>
        <p:nvSpPr>
          <p:cNvPr id="5" name="Rectangle 4">
            <a:extLst>
              <a:ext uri="{FF2B5EF4-FFF2-40B4-BE49-F238E27FC236}">
                <a16:creationId xmlns:a16="http://schemas.microsoft.com/office/drawing/2014/main" id="{4FDBD1A9-4808-4C6B-B408-624BBAEF88E8}"/>
              </a:ext>
            </a:extLst>
          </p:cNvPr>
          <p:cNvSpPr/>
          <p:nvPr/>
        </p:nvSpPr>
        <p:spPr>
          <a:xfrm>
            <a:off x="1086676" y="2964527"/>
            <a:ext cx="9700593" cy="369332"/>
          </a:xfrm>
          <a:prstGeom prst="rect">
            <a:avLst/>
          </a:prstGeom>
        </p:spPr>
        <p:txBody>
          <a:bodyPr wrap="square">
            <a:spAutoFit/>
          </a:bodyPr>
          <a:lstStyle/>
          <a:p>
            <a:pPr algn="just"/>
            <a:r>
              <a:rPr lang="en-US" b="1" dirty="0">
                <a:solidFill>
                  <a:schemeClr val="tx2">
                    <a:lumMod val="50000"/>
                  </a:schemeClr>
                </a:solidFill>
                <a:latin typeface="Arial" panose="020B0604020202020204" pitchFamily="34" charset="0"/>
                <a:cs typeface="Arial" panose="020B0604020202020204" pitchFamily="34" charset="0"/>
              </a:rPr>
              <a:t>What choices will I make </a:t>
            </a:r>
            <a:r>
              <a:rPr lang="en-US" b="1" i="1" dirty="0">
                <a:solidFill>
                  <a:schemeClr val="tx2">
                    <a:lumMod val="50000"/>
                  </a:schemeClr>
                </a:solidFill>
                <a:latin typeface="Arial" panose="020B0604020202020204" pitchFamily="34" charset="0"/>
                <a:cs typeface="Arial" panose="020B0604020202020204" pitchFamily="34" charset="0"/>
              </a:rPr>
              <a:t>today</a:t>
            </a:r>
            <a:r>
              <a:rPr lang="en-US" b="1" dirty="0">
                <a:solidFill>
                  <a:schemeClr val="tx2">
                    <a:lumMod val="50000"/>
                  </a:schemeClr>
                </a:solidFill>
                <a:latin typeface="Arial" panose="020B0604020202020204" pitchFamily="34" charset="0"/>
                <a:cs typeface="Arial" panose="020B0604020202020204" pitchFamily="34" charset="0"/>
              </a:rPr>
              <a:t> to righteously exercise my agency and serve the Lord?</a:t>
            </a:r>
          </a:p>
        </p:txBody>
      </p:sp>
    </p:spTree>
    <p:extLst>
      <p:ext uri="{BB962C8B-B14F-4D97-AF65-F5344CB8AC3E}">
        <p14:creationId xmlns:p14="http://schemas.microsoft.com/office/powerpoint/2010/main" val="2043818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4" name="Rectangle 3">
            <a:extLst>
              <a:ext uri="{FF2B5EF4-FFF2-40B4-BE49-F238E27FC236}">
                <a16:creationId xmlns:a16="http://schemas.microsoft.com/office/drawing/2014/main" id="{D2D32FE9-4805-4E0C-9444-441E0E1F4A46}"/>
              </a:ext>
            </a:extLst>
          </p:cNvPr>
          <p:cNvSpPr/>
          <p:nvPr/>
        </p:nvSpPr>
        <p:spPr>
          <a:xfrm>
            <a:off x="2135011" y="3044279"/>
            <a:ext cx="7921977" cy="769441"/>
          </a:xfrm>
          <a:prstGeom prst="rect">
            <a:avLst/>
          </a:prstGeom>
        </p:spPr>
        <p:txBody>
          <a:bodyPr wrap="none">
            <a:spAutoFit/>
          </a:bodyPr>
          <a:lstStyle/>
          <a:p>
            <a:pPr fontAlgn="base"/>
            <a:r>
              <a:rPr lang="en-US" sz="4400" b="1" dirty="0">
                <a:solidFill>
                  <a:schemeClr val="bg1"/>
                </a:solidFill>
                <a:latin typeface="Open Sans"/>
              </a:rPr>
              <a:t>The Plan of Salvation (Part 2)</a:t>
            </a:r>
            <a:endParaRPr lang="en-US" sz="4400" b="1" i="0" dirty="0">
              <a:solidFill>
                <a:schemeClr val="bg1"/>
              </a:solidFill>
              <a:effectLst/>
              <a:latin typeface="Open Sans"/>
            </a:endParaRPr>
          </a:p>
        </p:txBody>
      </p:sp>
    </p:spTree>
    <p:extLst>
      <p:ext uri="{BB962C8B-B14F-4D97-AF65-F5344CB8AC3E}">
        <p14:creationId xmlns:p14="http://schemas.microsoft.com/office/powerpoint/2010/main" val="224997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2" name="Rectangle 1">
            <a:extLst>
              <a:ext uri="{FF2B5EF4-FFF2-40B4-BE49-F238E27FC236}">
                <a16:creationId xmlns:a16="http://schemas.microsoft.com/office/drawing/2014/main" id="{D090DFF4-A1DA-48D1-82B0-295CC500CFA6}"/>
              </a:ext>
            </a:extLst>
          </p:cNvPr>
          <p:cNvSpPr/>
          <p:nvPr/>
        </p:nvSpPr>
        <p:spPr>
          <a:xfrm>
            <a:off x="3120859" y="3244334"/>
            <a:ext cx="5950283" cy="707886"/>
          </a:xfrm>
          <a:prstGeom prst="rect">
            <a:avLst/>
          </a:prstGeom>
        </p:spPr>
        <p:txBody>
          <a:bodyPr wrap="none">
            <a:spAutoFit/>
          </a:bodyPr>
          <a:lstStyle/>
          <a:p>
            <a:pPr algn="just" fontAlgn="base"/>
            <a:r>
              <a:rPr lang="en-US" sz="4000" b="1" dirty="0">
                <a:solidFill>
                  <a:schemeClr val="bg1"/>
                </a:solidFill>
                <a:latin typeface="Open Sans"/>
              </a:rPr>
              <a:t>Segment 1 (12 minutes)</a:t>
            </a:r>
            <a:endParaRPr lang="en-US" sz="4000" b="1" dirty="0">
              <a:solidFill>
                <a:schemeClr val="bg1"/>
              </a:solidFill>
              <a:effectLst/>
              <a:latin typeface="Open Sans"/>
            </a:endParaRPr>
          </a:p>
        </p:txBody>
      </p:sp>
    </p:spTree>
    <p:extLst>
      <p:ext uri="{BB962C8B-B14F-4D97-AF65-F5344CB8AC3E}">
        <p14:creationId xmlns:p14="http://schemas.microsoft.com/office/powerpoint/2010/main" val="6136622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39779C-DC33-4F89-ADB1-B8E5D648C94E}"/>
              </a:ext>
            </a:extLst>
          </p:cNvPr>
          <p:cNvSpPr/>
          <p:nvPr/>
        </p:nvSpPr>
        <p:spPr>
          <a:xfrm>
            <a:off x="7018333" y="2691347"/>
            <a:ext cx="3818674" cy="62169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730D1EDB-12E5-4D68-BFC3-4D2E3D99D538}"/>
              </a:ext>
            </a:extLst>
          </p:cNvPr>
          <p:cNvSpPr/>
          <p:nvPr/>
        </p:nvSpPr>
        <p:spPr>
          <a:xfrm>
            <a:off x="1001151" y="3060680"/>
            <a:ext cx="9833113" cy="12003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2" name="Rectangle 1">
            <a:extLst>
              <a:ext uri="{FF2B5EF4-FFF2-40B4-BE49-F238E27FC236}">
                <a16:creationId xmlns:a16="http://schemas.microsoft.com/office/drawing/2014/main" id="{1243D8E0-D62F-4D72-B52A-64A6F41A9525}"/>
              </a:ext>
            </a:extLst>
          </p:cNvPr>
          <p:cNvSpPr/>
          <p:nvPr/>
        </p:nvSpPr>
        <p:spPr>
          <a:xfrm>
            <a:off x="1078841" y="3082000"/>
            <a:ext cx="9767668" cy="1200329"/>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2.1. In the premortal existence Heavenly Father introduced a plan to enable us to become like Him and obtain immortality and eternal life (see Moses 1:39). To fulfill this plan and become like our Father in Heaven, we must come to know Him and His Son, Jesus Christ, and have a correct understanding of Their character and attributes (see John 17:3).</a:t>
            </a:r>
          </a:p>
        </p:txBody>
      </p:sp>
      <p:sp>
        <p:nvSpPr>
          <p:cNvPr id="4" name="Rectangle 3">
            <a:extLst>
              <a:ext uri="{FF2B5EF4-FFF2-40B4-BE49-F238E27FC236}">
                <a16:creationId xmlns:a16="http://schemas.microsoft.com/office/drawing/2014/main" id="{C86C2735-DDD9-4902-8BFE-C2CF43B1C4D1}"/>
              </a:ext>
            </a:extLst>
          </p:cNvPr>
          <p:cNvSpPr/>
          <p:nvPr/>
        </p:nvSpPr>
        <p:spPr>
          <a:xfrm>
            <a:off x="1245704" y="968273"/>
            <a:ext cx="9700591" cy="369332"/>
          </a:xfrm>
          <a:prstGeom prst="rect">
            <a:avLst/>
          </a:prstGeom>
        </p:spPr>
        <p:txBody>
          <a:bodyPr wrap="square">
            <a:spAutoFit/>
          </a:bodyPr>
          <a:lstStyle/>
          <a:p>
            <a:pPr algn="just"/>
            <a:r>
              <a:rPr lang="en-US" b="1">
                <a:solidFill>
                  <a:schemeClr val="bg1"/>
                </a:solidFill>
                <a:latin typeface="Arial" panose="020B0604020202020204" pitchFamily="34" charset="0"/>
                <a:cs typeface="Arial" panose="020B0604020202020204" pitchFamily="34" charset="0"/>
              </a:rPr>
              <a:t>Why do you think it is important to have a plan if you want to accomplish something?</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79BA1A7-88A9-4426-AD2E-BE2042842302}"/>
              </a:ext>
            </a:extLst>
          </p:cNvPr>
          <p:cNvSpPr/>
          <p:nvPr/>
        </p:nvSpPr>
        <p:spPr>
          <a:xfrm>
            <a:off x="7099934" y="2691347"/>
            <a:ext cx="376705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2.1</a:t>
            </a:r>
          </a:p>
        </p:txBody>
      </p:sp>
      <p:sp>
        <p:nvSpPr>
          <p:cNvPr id="7" name="Rectangle 6">
            <a:extLst>
              <a:ext uri="{FF2B5EF4-FFF2-40B4-BE49-F238E27FC236}">
                <a16:creationId xmlns:a16="http://schemas.microsoft.com/office/drawing/2014/main" id="{A5AFE30D-DD45-4B67-9B72-1E347535EFA0}"/>
              </a:ext>
            </a:extLst>
          </p:cNvPr>
          <p:cNvSpPr/>
          <p:nvPr/>
        </p:nvSpPr>
        <p:spPr>
          <a:xfrm>
            <a:off x="3902655" y="1971200"/>
            <a:ext cx="3818674" cy="523220"/>
          </a:xfrm>
          <a:prstGeom prst="rect">
            <a:avLst/>
          </a:prstGeom>
        </p:spPr>
        <p:txBody>
          <a:bodyPr wrap="none">
            <a:spAutoFit/>
          </a:bodyPr>
          <a:lstStyle/>
          <a:p>
            <a:pPr fontAlgn="base"/>
            <a:r>
              <a:rPr lang="en-US" sz="2800" b="1" dirty="0">
                <a:solidFill>
                  <a:schemeClr val="tx2">
                    <a:lumMod val="50000"/>
                  </a:schemeClr>
                </a:solidFill>
                <a:latin typeface="Arial" panose="020B0604020202020204" pitchFamily="34" charset="0"/>
                <a:cs typeface="Arial" panose="020B0604020202020204" pitchFamily="34" charset="0"/>
              </a:rPr>
              <a:t>The Plan of Salvation</a:t>
            </a:r>
            <a:endParaRPr lang="en-US" sz="2800" b="1" i="0" dirty="0">
              <a:solidFill>
                <a:schemeClr val="tx2">
                  <a:lumMod val="50000"/>
                </a:schemeClr>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3845C9C-A09E-4063-91FA-80A0E3FEF9BC}"/>
              </a:ext>
            </a:extLst>
          </p:cNvPr>
          <p:cNvSpPr/>
          <p:nvPr/>
        </p:nvSpPr>
        <p:spPr>
          <a:xfrm>
            <a:off x="1033873" y="4882495"/>
            <a:ext cx="9833113" cy="707886"/>
          </a:xfrm>
          <a:prstGeom prst="rect">
            <a:avLst/>
          </a:prstGeom>
        </p:spPr>
        <p:txBody>
          <a:bodyPr wrap="square">
            <a:spAutoFit/>
          </a:bodyPr>
          <a:lstStyle/>
          <a:p>
            <a:pPr algn="ctr"/>
            <a:r>
              <a:rPr lang="en-US" sz="2000"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premortal existence Heavenly Father introduced a plan to enable us to become like Him and obtain immortality and eternal life.</a:t>
            </a:r>
          </a:p>
        </p:txBody>
      </p:sp>
      <p:sp>
        <p:nvSpPr>
          <p:cNvPr id="10" name="Rectangle 9">
            <a:extLst>
              <a:ext uri="{FF2B5EF4-FFF2-40B4-BE49-F238E27FC236}">
                <a16:creationId xmlns:a16="http://schemas.microsoft.com/office/drawing/2014/main" id="{E402D512-8DDE-47D3-9787-037A543344A1}"/>
              </a:ext>
            </a:extLst>
          </p:cNvPr>
          <p:cNvSpPr/>
          <p:nvPr/>
        </p:nvSpPr>
        <p:spPr>
          <a:xfrm>
            <a:off x="3148718" y="3400449"/>
            <a:ext cx="5894562" cy="769441"/>
          </a:xfrm>
          <a:prstGeom prst="rect">
            <a:avLst/>
          </a:prstGeom>
        </p:spPr>
        <p:txBody>
          <a:bodyPr wrap="none">
            <a:spAutoFit/>
          </a:bodyPr>
          <a:lstStyle/>
          <a:p>
            <a:pPr fontAlgn="base"/>
            <a:r>
              <a:rPr lang="en-US" sz="4400" b="1" dirty="0">
                <a:solidFill>
                  <a:schemeClr val="tx2">
                    <a:lumMod val="50000"/>
                  </a:schemeClr>
                </a:solidFill>
                <a:latin typeface="Arial" panose="020B0604020202020204" pitchFamily="34" charset="0"/>
                <a:cs typeface="Arial" panose="020B0604020202020204" pitchFamily="34" charset="0"/>
              </a:rPr>
              <a:t>The Plan of Salvation</a:t>
            </a:r>
            <a:endParaRPr lang="en-US" sz="4400" b="1" i="0" dirty="0">
              <a:solidFill>
                <a:schemeClr val="tx2">
                  <a:lumMod val="5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8386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2" grpId="0"/>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70A42C1-1634-474D-8882-1E8746D85A3E}"/>
              </a:ext>
            </a:extLst>
          </p:cNvPr>
          <p:cNvSpPr/>
          <p:nvPr/>
        </p:nvSpPr>
        <p:spPr>
          <a:xfrm>
            <a:off x="2186609" y="880388"/>
            <a:ext cx="7540487" cy="2519812"/>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5" name="Rectangle 4">
            <a:extLst>
              <a:ext uri="{FF2B5EF4-FFF2-40B4-BE49-F238E27FC236}">
                <a16:creationId xmlns:a16="http://schemas.microsoft.com/office/drawing/2014/main" id="{9FE875F8-DFBC-4140-BE59-03A91F1B5814}"/>
              </a:ext>
            </a:extLst>
          </p:cNvPr>
          <p:cNvSpPr/>
          <p:nvPr/>
        </p:nvSpPr>
        <p:spPr>
          <a:xfrm>
            <a:off x="3617844" y="909188"/>
            <a:ext cx="6096000" cy="2462213"/>
          </a:xfrm>
          <a:prstGeom prst="rect">
            <a:avLst/>
          </a:prstGeom>
        </p:spPr>
        <p:txBody>
          <a:bodyPr>
            <a:spAutoFit/>
          </a:bodyPr>
          <a:lstStyle/>
          <a:p>
            <a:pPr algn="just"/>
            <a:r>
              <a:rPr lang="en-US" sz="2200" dirty="0">
                <a:solidFill>
                  <a:schemeClr val="bg1"/>
                </a:solidFill>
                <a:latin typeface="Arial" panose="020B0604020202020204" pitchFamily="34" charset="0"/>
                <a:cs typeface="Arial" panose="020B0604020202020204" pitchFamily="34" charset="0"/>
              </a:rPr>
              <a:t>“Our Eternal Father did not send us to earth on an aimless, meaningless journey. He provided for us a plan to follow. He is the author of that plan. It is designed for man’s progress and ultimate salvation and exaltation” (L. Tom Perry, “The Plan of Salvation,” </a:t>
            </a:r>
            <a:r>
              <a:rPr lang="en-US" sz="2200" i="1" dirty="0">
                <a:solidFill>
                  <a:schemeClr val="bg1"/>
                </a:solidFill>
                <a:latin typeface="Arial" panose="020B0604020202020204" pitchFamily="34" charset="0"/>
                <a:cs typeface="Arial" panose="020B0604020202020204" pitchFamily="34" charset="0"/>
              </a:rPr>
              <a:t>Ensign</a:t>
            </a:r>
            <a:r>
              <a:rPr lang="en-US" sz="2200" dirty="0">
                <a:solidFill>
                  <a:schemeClr val="bg1"/>
                </a:solidFill>
                <a:latin typeface="Arial" panose="020B0604020202020204" pitchFamily="34" charset="0"/>
                <a:cs typeface="Arial" panose="020B0604020202020204" pitchFamily="34" charset="0"/>
              </a:rPr>
              <a:t> or </a:t>
            </a:r>
            <a:r>
              <a:rPr lang="en-US" sz="2200" i="1" dirty="0">
                <a:solidFill>
                  <a:schemeClr val="bg1"/>
                </a:solidFill>
                <a:latin typeface="Arial" panose="020B0604020202020204" pitchFamily="34" charset="0"/>
                <a:cs typeface="Arial" panose="020B0604020202020204" pitchFamily="34" charset="0"/>
              </a:rPr>
              <a:t>Liahona,</a:t>
            </a:r>
            <a:r>
              <a:rPr lang="en-US" sz="2200" dirty="0">
                <a:solidFill>
                  <a:schemeClr val="bg1"/>
                </a:solidFill>
                <a:latin typeface="Arial" panose="020B0604020202020204" pitchFamily="34" charset="0"/>
                <a:cs typeface="Arial" panose="020B0604020202020204" pitchFamily="34" charset="0"/>
              </a:rPr>
              <a:t> Nov. 2006, 70).</a:t>
            </a:r>
          </a:p>
        </p:txBody>
      </p:sp>
      <p:pic>
        <p:nvPicPr>
          <p:cNvPr id="1026" name="Picture 2" descr="L. Tom Perry">
            <a:extLst>
              <a:ext uri="{FF2B5EF4-FFF2-40B4-BE49-F238E27FC236}">
                <a16:creationId xmlns:a16="http://schemas.microsoft.com/office/drawing/2014/main" id="{5AD169E9-2F5E-4A00-BF10-19B5C7A58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156" y="1033669"/>
            <a:ext cx="1139688" cy="15157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A0E06A8-90FD-4E0B-9DA5-E3B584BAAB71}"/>
              </a:ext>
            </a:extLst>
          </p:cNvPr>
          <p:cNvSpPr/>
          <p:nvPr/>
        </p:nvSpPr>
        <p:spPr>
          <a:xfrm>
            <a:off x="2335721" y="2549454"/>
            <a:ext cx="1424557" cy="584775"/>
          </a:xfrm>
          <a:prstGeom prst="rect">
            <a:avLst/>
          </a:prstGeom>
        </p:spPr>
        <p:txBody>
          <a:bodyPr wrap="none">
            <a:spAutoFit/>
          </a:bodyPr>
          <a:lstStyle/>
          <a:p>
            <a:pPr algn="ctr"/>
            <a:r>
              <a:rPr lang="en-US" sz="1600" b="1" dirty="0">
                <a:solidFill>
                  <a:schemeClr val="bg1"/>
                </a:solidFill>
                <a:latin typeface="Arial" panose="020B0604020202020204" pitchFamily="34" charset="0"/>
                <a:cs typeface="Arial" panose="020B0604020202020204" pitchFamily="34" charset="0"/>
              </a:rPr>
              <a:t>Elder </a:t>
            </a:r>
          </a:p>
          <a:p>
            <a:pPr algn="ctr"/>
            <a:r>
              <a:rPr lang="en-US" sz="1600" b="1" dirty="0">
                <a:solidFill>
                  <a:schemeClr val="bg1"/>
                </a:solidFill>
                <a:latin typeface="Arial" panose="020B0604020202020204" pitchFamily="34" charset="0"/>
                <a:cs typeface="Arial" panose="020B0604020202020204" pitchFamily="34" charset="0"/>
              </a:rPr>
              <a:t>L. Tom Perry</a:t>
            </a:r>
            <a:endParaRPr lang="en-US" sz="1600" b="1" dirty="0">
              <a:solidFill>
                <a:schemeClr val="bg1"/>
              </a:solidFill>
            </a:endParaRPr>
          </a:p>
        </p:txBody>
      </p:sp>
      <p:sp>
        <p:nvSpPr>
          <p:cNvPr id="8" name="Rectangle 7">
            <a:extLst>
              <a:ext uri="{FF2B5EF4-FFF2-40B4-BE49-F238E27FC236}">
                <a16:creationId xmlns:a16="http://schemas.microsoft.com/office/drawing/2014/main" id="{66322425-6E60-49F2-A7E2-DE03C9BD900B}"/>
              </a:ext>
            </a:extLst>
          </p:cNvPr>
          <p:cNvSpPr/>
          <p:nvPr/>
        </p:nvSpPr>
        <p:spPr>
          <a:xfrm>
            <a:off x="1961321" y="4065239"/>
            <a:ext cx="877293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knowing that Heavenly Father has a plan for you affect the way you live your life?</a:t>
            </a:r>
          </a:p>
        </p:txBody>
      </p:sp>
    </p:spTree>
    <p:extLst>
      <p:ext uri="{BB962C8B-B14F-4D97-AF65-F5344CB8AC3E}">
        <p14:creationId xmlns:p14="http://schemas.microsoft.com/office/powerpoint/2010/main" val="2029657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76F6E0-123B-4B7A-A870-7D53C85A76EC}"/>
              </a:ext>
            </a:extLst>
          </p:cNvPr>
          <p:cNvSpPr/>
          <p:nvPr/>
        </p:nvSpPr>
        <p:spPr>
          <a:xfrm>
            <a:off x="1590261" y="1083330"/>
            <a:ext cx="1497496" cy="6463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39DB516-1E45-4747-8519-197739B9CF33}"/>
              </a:ext>
            </a:extLst>
          </p:cNvPr>
          <p:cNvSpPr/>
          <p:nvPr/>
        </p:nvSpPr>
        <p:spPr>
          <a:xfrm>
            <a:off x="1590261" y="1429938"/>
            <a:ext cx="8786192" cy="64633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2" name="Rectangle 1">
            <a:extLst>
              <a:ext uri="{FF2B5EF4-FFF2-40B4-BE49-F238E27FC236}">
                <a16:creationId xmlns:a16="http://schemas.microsoft.com/office/drawing/2014/main" id="{A110B2CA-991C-4A80-8EA7-914C96CE90C5}"/>
              </a:ext>
            </a:extLst>
          </p:cNvPr>
          <p:cNvSpPr/>
          <p:nvPr/>
        </p:nvSpPr>
        <p:spPr>
          <a:xfrm>
            <a:off x="1590261" y="1452662"/>
            <a:ext cx="8786192"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behold, this is my work and my glory—to bring to pass the immortality and eternal life of man.</a:t>
            </a:r>
          </a:p>
        </p:txBody>
      </p:sp>
      <p:sp>
        <p:nvSpPr>
          <p:cNvPr id="4" name="TextBox 3">
            <a:extLst>
              <a:ext uri="{FF2B5EF4-FFF2-40B4-BE49-F238E27FC236}">
                <a16:creationId xmlns:a16="http://schemas.microsoft.com/office/drawing/2014/main" id="{B8ADCFEC-0EC7-4C1A-B628-66257EC63150}"/>
              </a:ext>
            </a:extLst>
          </p:cNvPr>
          <p:cNvSpPr txBox="1"/>
          <p:nvPr/>
        </p:nvSpPr>
        <p:spPr>
          <a:xfrm>
            <a:off x="1590261" y="1083330"/>
            <a:ext cx="1497496" cy="369332"/>
          </a:xfrm>
          <a:prstGeom prst="rect">
            <a:avLst/>
          </a:prstGeom>
          <a:noFill/>
        </p:spPr>
        <p:txBody>
          <a:bodyPr wrap="square" rtlCol="0">
            <a:spAutoFit/>
          </a:bodyPr>
          <a:lstStyle/>
          <a:p>
            <a:r>
              <a:rPr lang="es-VE" b="1" dirty="0">
                <a:solidFill>
                  <a:schemeClr val="bg1"/>
                </a:solidFill>
                <a:latin typeface="Arial" panose="020B0604020202020204" pitchFamily="34" charset="0"/>
                <a:cs typeface="Arial" panose="020B0604020202020204" pitchFamily="34" charset="0"/>
              </a:rPr>
              <a:t>Moses 1:39</a:t>
            </a:r>
            <a:endParaRPr lang="en-US"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7DCAC9E-F612-48A2-8E37-FC073F889D64}"/>
              </a:ext>
            </a:extLst>
          </p:cNvPr>
          <p:cNvSpPr/>
          <p:nvPr/>
        </p:nvSpPr>
        <p:spPr>
          <a:xfrm>
            <a:off x="1590261" y="2447764"/>
            <a:ext cx="87861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this passage help teach the key statement of doctrine you identified in paragraph 2.1 of the </a:t>
            </a:r>
            <a:r>
              <a:rPr lang="en-US" b="1" i="1" dirty="0">
                <a:solidFill>
                  <a:schemeClr val="bg1"/>
                </a:solidFill>
                <a:latin typeface="Arial" panose="020B0604020202020204" pitchFamily="34" charset="0"/>
                <a:cs typeface="Arial" panose="020B0604020202020204" pitchFamily="34" charset="0"/>
              </a:rPr>
              <a:t>Doctrinal Mastery Core Document</a:t>
            </a:r>
            <a:r>
              <a:rPr lang="en-US" b="1" dirty="0">
                <a:solidFill>
                  <a:schemeClr val="bg1"/>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2ADEAA70-AD4D-4AB4-BD5A-8C231281F9CE}"/>
              </a:ext>
            </a:extLst>
          </p:cNvPr>
          <p:cNvSpPr/>
          <p:nvPr/>
        </p:nvSpPr>
        <p:spPr>
          <a:xfrm>
            <a:off x="1590261" y="3356760"/>
            <a:ext cx="87861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explain the differences between immortality and eternal life?</a:t>
            </a:r>
          </a:p>
        </p:txBody>
      </p:sp>
      <p:sp>
        <p:nvSpPr>
          <p:cNvPr id="7" name="Rectangle 6">
            <a:extLst>
              <a:ext uri="{FF2B5EF4-FFF2-40B4-BE49-F238E27FC236}">
                <a16:creationId xmlns:a16="http://schemas.microsoft.com/office/drawing/2014/main" id="{C288B2B5-DB3C-497D-BD7F-EA89180E776C}"/>
              </a:ext>
            </a:extLst>
          </p:cNvPr>
          <p:cNvSpPr/>
          <p:nvPr/>
        </p:nvSpPr>
        <p:spPr>
          <a:xfrm>
            <a:off x="1590261" y="3921491"/>
            <a:ext cx="87861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Heavenly Father’s use of the phrases “my work” and “my glory” help us understand how important our immortality and eternal life are to Him?</a:t>
            </a:r>
          </a:p>
        </p:txBody>
      </p:sp>
      <p:sp>
        <p:nvSpPr>
          <p:cNvPr id="8" name="Rectangle 7">
            <a:extLst>
              <a:ext uri="{FF2B5EF4-FFF2-40B4-BE49-F238E27FC236}">
                <a16:creationId xmlns:a16="http://schemas.microsoft.com/office/drawing/2014/main" id="{BE6EE030-35C7-4221-A69A-B1033A54F47D}"/>
              </a:ext>
            </a:extLst>
          </p:cNvPr>
          <p:cNvSpPr/>
          <p:nvPr/>
        </p:nvSpPr>
        <p:spPr>
          <a:xfrm>
            <a:off x="1590261" y="4947887"/>
            <a:ext cx="87861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feel when you consider that Heavenly Father’s plan is for you to receive immortality and eternal life?</a:t>
            </a:r>
          </a:p>
        </p:txBody>
      </p:sp>
    </p:spTree>
    <p:extLst>
      <p:ext uri="{BB962C8B-B14F-4D97-AF65-F5344CB8AC3E}">
        <p14:creationId xmlns:p14="http://schemas.microsoft.com/office/powerpoint/2010/main" val="27620756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250" fill="hold"/>
                                        <p:tgtEl>
                                          <p:spTgt spid="7"/>
                                        </p:tgtEl>
                                        <p:attrNameLst>
                                          <p:attrName>ppt_x</p:attrName>
                                        </p:attrNameLst>
                                      </p:cBhvr>
                                      <p:tavLst>
                                        <p:tav tm="0">
                                          <p:val>
                                            <p:strVal val="0-#ppt_w/2"/>
                                          </p:val>
                                        </p:tav>
                                        <p:tav tm="100000">
                                          <p:val>
                                            <p:strVal val="#ppt_x"/>
                                          </p:val>
                                        </p:tav>
                                      </p:tavLst>
                                    </p:anim>
                                    <p:anim calcmode="lin" valueType="num">
                                      <p:cBhvr additive="base">
                                        <p:cTn id="18" dur="1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5" name="Rectangle 4">
            <a:extLst>
              <a:ext uri="{FF2B5EF4-FFF2-40B4-BE49-F238E27FC236}">
                <a16:creationId xmlns:a16="http://schemas.microsoft.com/office/drawing/2014/main" id="{A864C9A2-CDC5-4BB7-A1FF-E966073AE28A}"/>
              </a:ext>
            </a:extLst>
          </p:cNvPr>
          <p:cNvSpPr/>
          <p:nvPr/>
        </p:nvSpPr>
        <p:spPr>
          <a:xfrm>
            <a:off x="3120858" y="2721114"/>
            <a:ext cx="5950283" cy="707886"/>
          </a:xfrm>
          <a:prstGeom prst="rect">
            <a:avLst/>
          </a:prstGeom>
        </p:spPr>
        <p:txBody>
          <a:bodyPr wrap="none">
            <a:spAutoFit/>
          </a:bodyPr>
          <a:lstStyle/>
          <a:p>
            <a:pPr fontAlgn="base"/>
            <a:r>
              <a:rPr lang="en-US" sz="4000" b="1" dirty="0">
                <a:solidFill>
                  <a:schemeClr val="bg1"/>
                </a:solidFill>
                <a:latin typeface="Open Sans"/>
              </a:rPr>
              <a:t>Segment 2 (13 minutes)</a:t>
            </a:r>
            <a:endParaRPr lang="en-US" sz="4000" b="1" dirty="0">
              <a:solidFill>
                <a:schemeClr val="bg1"/>
              </a:solidFill>
              <a:effectLst/>
              <a:latin typeface="Open Sans"/>
            </a:endParaRPr>
          </a:p>
        </p:txBody>
      </p:sp>
    </p:spTree>
    <p:extLst>
      <p:ext uri="{BB962C8B-B14F-4D97-AF65-F5344CB8AC3E}">
        <p14:creationId xmlns:p14="http://schemas.microsoft.com/office/powerpoint/2010/main" val="808982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A86240-2076-4870-AC4C-058D6B8FE799}"/>
              </a:ext>
            </a:extLst>
          </p:cNvPr>
          <p:cNvSpPr/>
          <p:nvPr/>
        </p:nvSpPr>
        <p:spPr>
          <a:xfrm>
            <a:off x="6795134" y="1780259"/>
            <a:ext cx="3541562" cy="74651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DA5324B-97D7-4484-952F-6612AD849FD2}"/>
              </a:ext>
            </a:extLst>
          </p:cNvPr>
          <p:cNvSpPr/>
          <p:nvPr/>
        </p:nvSpPr>
        <p:spPr>
          <a:xfrm>
            <a:off x="1484242" y="2215852"/>
            <a:ext cx="8852454" cy="189232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2" name="Rectangle 1">
            <a:extLst>
              <a:ext uri="{FF2B5EF4-FFF2-40B4-BE49-F238E27FC236}">
                <a16:creationId xmlns:a16="http://schemas.microsoft.com/office/drawing/2014/main" id="{727362C3-59EE-465B-BF5F-4988A9CAF082}"/>
              </a:ext>
            </a:extLst>
          </p:cNvPr>
          <p:cNvSpPr/>
          <p:nvPr/>
        </p:nvSpPr>
        <p:spPr>
          <a:xfrm>
            <a:off x="1484242" y="779683"/>
            <a:ext cx="8733183" cy="923330"/>
          </a:xfrm>
          <a:prstGeom prst="rect">
            <a:avLst/>
          </a:prstGeom>
        </p:spPr>
        <p:txBody>
          <a:bodyPr wrap="square">
            <a:spAutoFit/>
          </a:bodyPr>
          <a:lstStyle/>
          <a:p>
            <a:pPr algn="just"/>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What are some ways in which we can demonstrate that we are following Heavenly Father’s plan?</a:t>
            </a:r>
          </a:p>
        </p:txBody>
      </p:sp>
      <p:sp>
        <p:nvSpPr>
          <p:cNvPr id="4" name="Rectangle 3">
            <a:extLst>
              <a:ext uri="{FF2B5EF4-FFF2-40B4-BE49-F238E27FC236}">
                <a16:creationId xmlns:a16="http://schemas.microsoft.com/office/drawing/2014/main" id="{4A5B057E-A262-4E1E-82C4-AB7E3674FEC2}"/>
              </a:ext>
            </a:extLst>
          </p:cNvPr>
          <p:cNvSpPr/>
          <p:nvPr/>
        </p:nvSpPr>
        <p:spPr>
          <a:xfrm>
            <a:off x="1563755" y="2215853"/>
            <a:ext cx="8733183" cy="1754326"/>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The scriptures refer to Heavenly Father’s plan as the plan of salvation, the great plan of happiness, the plan of redemption, and the plan of mercy. This plan includes the Creation, the Fall, the Atonement of Jesus Christ, and all of the laws, ordinances, and doctrine of the gospel. Moral agency—the ability to choose and act for ourselves—is also essential to Heavenly Father’s plan. Our eternal progression depends on how we use this gift (see Joshua 24:15; 2 Nephi 2:27).</a:t>
            </a:r>
          </a:p>
        </p:txBody>
      </p:sp>
      <p:sp>
        <p:nvSpPr>
          <p:cNvPr id="6" name="Rectangle 5">
            <a:extLst>
              <a:ext uri="{FF2B5EF4-FFF2-40B4-BE49-F238E27FC236}">
                <a16:creationId xmlns:a16="http://schemas.microsoft.com/office/drawing/2014/main" id="{66246189-1642-403E-B6EE-85A5EAB8B118}"/>
              </a:ext>
            </a:extLst>
          </p:cNvPr>
          <p:cNvSpPr/>
          <p:nvPr/>
        </p:nvSpPr>
        <p:spPr>
          <a:xfrm>
            <a:off x="6795134" y="1820015"/>
            <a:ext cx="3767053"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Doctrine Mastery Paragraph 2.1</a:t>
            </a:r>
          </a:p>
        </p:txBody>
      </p:sp>
      <p:sp>
        <p:nvSpPr>
          <p:cNvPr id="8" name="Rectangle 7">
            <a:extLst>
              <a:ext uri="{FF2B5EF4-FFF2-40B4-BE49-F238E27FC236}">
                <a16:creationId xmlns:a16="http://schemas.microsoft.com/office/drawing/2014/main" id="{2252EC5F-584E-4217-80BB-B5A2C115BECA}"/>
              </a:ext>
            </a:extLst>
          </p:cNvPr>
          <p:cNvSpPr/>
          <p:nvPr/>
        </p:nvSpPr>
        <p:spPr>
          <a:xfrm>
            <a:off x="1563754" y="4377034"/>
            <a:ext cx="26981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moral agency?</a:t>
            </a:r>
          </a:p>
        </p:txBody>
      </p:sp>
      <p:sp>
        <p:nvSpPr>
          <p:cNvPr id="9" name="Rectangle 8">
            <a:extLst>
              <a:ext uri="{FF2B5EF4-FFF2-40B4-BE49-F238E27FC236}">
                <a16:creationId xmlns:a16="http://schemas.microsoft.com/office/drawing/2014/main" id="{3C04D5AB-4053-48DA-BE6E-F42B50EF8191}"/>
              </a:ext>
            </a:extLst>
          </p:cNvPr>
          <p:cNvSpPr/>
          <p:nvPr/>
        </p:nvSpPr>
        <p:spPr>
          <a:xfrm>
            <a:off x="1563755" y="4949185"/>
            <a:ext cx="647241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affected by how we use the gift of moral agency? </a:t>
            </a:r>
          </a:p>
        </p:txBody>
      </p:sp>
      <p:sp>
        <p:nvSpPr>
          <p:cNvPr id="10" name="Rectangle 9">
            <a:extLst>
              <a:ext uri="{FF2B5EF4-FFF2-40B4-BE49-F238E27FC236}">
                <a16:creationId xmlns:a16="http://schemas.microsoft.com/office/drawing/2014/main" id="{8597FC67-A01B-483F-BCFD-E83B03143E81}"/>
              </a:ext>
            </a:extLst>
          </p:cNvPr>
          <p:cNvSpPr/>
          <p:nvPr/>
        </p:nvSpPr>
        <p:spPr>
          <a:xfrm>
            <a:off x="1563754" y="5521336"/>
            <a:ext cx="7832037" cy="369332"/>
          </a:xfrm>
          <a:prstGeom prst="rect">
            <a:avLst/>
          </a:prstGeom>
        </p:spPr>
        <p:txBody>
          <a:bodyPr wrap="square">
            <a:spAutoFit/>
          </a:bodyPr>
          <a:lstStyle/>
          <a:p>
            <a:pPr algn="just"/>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eternal progression depends on how we use the gift of moral agency</a:t>
            </a:r>
          </a:p>
        </p:txBody>
      </p:sp>
    </p:spTree>
    <p:extLst>
      <p:ext uri="{BB962C8B-B14F-4D97-AF65-F5344CB8AC3E}">
        <p14:creationId xmlns:p14="http://schemas.microsoft.com/office/powerpoint/2010/main" val="473920008"/>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8">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8">
                                            <p:txEl>
                                              <p:pRg st="0" end="0"/>
                                            </p:txEl>
                                          </p:spTgt>
                                        </p:tgtEl>
                                        <p:attrNameLst>
                                          <p:attrName>ppt_w</p:attrName>
                                        </p:attrNameLst>
                                      </p:cBhvr>
                                    </p:anim>
                                    <p:anim by="(#ppt_w*0.50)" calcmode="lin" valueType="num">
                                      <p:cBhvr>
                                        <p:cTn id="22" dur="500" decel="50000" autoRev="1" fill="hold">
                                          <p:stCondLst>
                                            <p:cond delay="0"/>
                                          </p:stCondLst>
                                        </p:cTn>
                                        <p:tgtEl>
                                          <p:spTgt spid="8">
                                            <p:txEl>
                                              <p:pRg st="0" end="0"/>
                                            </p:txEl>
                                          </p:spTgt>
                                        </p:tgtEl>
                                        <p:attrNameLst>
                                          <p:attrName>ppt_x</p:attrName>
                                        </p:attrNameLst>
                                      </p:cBhvr>
                                    </p:anim>
                                    <p:anim from="(-#ppt_h/2)" to="(#ppt_y)" calcmode="lin" valueType="num">
                                      <p:cBhvr>
                                        <p:cTn id="23" dur="1000" fill="hold">
                                          <p:stCondLst>
                                            <p:cond delay="0"/>
                                          </p:stCondLst>
                                        </p:cTn>
                                        <p:tgtEl>
                                          <p:spTgt spid="8">
                                            <p:txEl>
                                              <p:pRg st="0" end="0"/>
                                            </p:txEl>
                                          </p:spTgt>
                                        </p:tgtEl>
                                        <p:attrNameLst>
                                          <p:attrName>ppt_y</p:attrName>
                                        </p:attrNameLst>
                                      </p:cBhvr>
                                    </p:anim>
                                    <p:animRot by="21600000">
                                      <p:cBhvr>
                                        <p:cTn id="24" dur="1000" fill="hold">
                                          <p:stCondLst>
                                            <p:cond delay="0"/>
                                          </p:stCondLst>
                                        </p:cTn>
                                        <p:tgtEl>
                                          <p:spTgt spid="8">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3"/>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P spid="6" grpId="0"/>
      <p:bldP spid="8" grpId="0" build="p"/>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9D7D300-A3D3-4C81-A53C-B0850D64102F}"/>
              </a:ext>
            </a:extLst>
          </p:cNvPr>
          <p:cNvSpPr/>
          <p:nvPr/>
        </p:nvSpPr>
        <p:spPr>
          <a:xfrm>
            <a:off x="795130" y="1152939"/>
            <a:ext cx="10219362" cy="4315525"/>
          </a:xfrm>
          <a:prstGeom prst="round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Arial" panose="020B0604020202020204" pitchFamily="34" charset="0"/>
                <a:ea typeface="MS PMincho" panose="02020600040205080304" pitchFamily="18" charset="-128"/>
                <a:cs typeface="Arial" panose="020B0604020202020204" pitchFamily="34" charset="0"/>
              </a:rPr>
              <a:t>LESSON 26</a:t>
            </a:r>
          </a:p>
        </p:txBody>
      </p:sp>
      <p:sp>
        <p:nvSpPr>
          <p:cNvPr id="2" name="Rectangle 1">
            <a:extLst>
              <a:ext uri="{FF2B5EF4-FFF2-40B4-BE49-F238E27FC236}">
                <a16:creationId xmlns:a16="http://schemas.microsoft.com/office/drawing/2014/main" id="{E6904FFD-0291-4F50-A4ED-633CB13DB037}"/>
              </a:ext>
            </a:extLst>
          </p:cNvPr>
          <p:cNvSpPr/>
          <p:nvPr/>
        </p:nvSpPr>
        <p:spPr>
          <a:xfrm>
            <a:off x="2771641" y="1389536"/>
            <a:ext cx="8148150" cy="3970318"/>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“We are in a mortal experience because we cannot become as God without that experience. We must prove to Him and to ourselves that we can consistently make the right choices and then stick to those choices, come what may. …</a:t>
            </a:r>
          </a:p>
          <a:p>
            <a:pPr algn="just" fontAlgn="base"/>
            <a:r>
              <a:rPr lang="en-US" dirty="0">
                <a:solidFill>
                  <a:schemeClr val="bg1"/>
                </a:solidFill>
                <a:latin typeface="Arial" panose="020B0604020202020204" pitchFamily="34" charset="0"/>
                <a:cs typeface="Arial" panose="020B0604020202020204" pitchFamily="34" charset="0"/>
              </a:rPr>
              <a:t>“… God is interested in what we are becoming as a result of our choices. He is not satisfied if our exercise of moral agency is simply a robotic effort at keeping some rules. Our Savior wants us to become something, not just do some things. He is endeavoring to make us independently strong—more able to act for ourselves. …</a:t>
            </a:r>
          </a:p>
          <a:p>
            <a:pPr algn="just" fontAlgn="base"/>
            <a:r>
              <a:rPr lang="en-US" dirty="0">
                <a:solidFill>
                  <a:schemeClr val="bg1"/>
                </a:solidFill>
                <a:latin typeface="Arial" panose="020B0604020202020204" pitchFamily="34" charset="0"/>
                <a:cs typeface="Arial" panose="020B0604020202020204" pitchFamily="34" charset="0"/>
              </a:rPr>
              <a:t>“Using our agency to choose God’s will, and not slackening even when the going gets hard, will not make us God’s puppet; it will make us like Him. God gave us agency, and Jesus showed us how to use it so that we could eventually learn what They know, do what They do, and become what They are” (D. Todd Christofferson, “Moral Agency,”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June 2009, 53).</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2050" name="Picture 2" descr="D. Todd Christofferson">
            <a:extLst>
              <a:ext uri="{FF2B5EF4-FFF2-40B4-BE49-F238E27FC236}">
                <a16:creationId xmlns:a16="http://schemas.microsoft.com/office/drawing/2014/main" id="{A3D582E6-6127-4C62-8978-CFB185441B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058" y="1495553"/>
            <a:ext cx="1580882" cy="2102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21CA994-CAAD-4779-96AF-2E89F653113A}"/>
              </a:ext>
            </a:extLst>
          </p:cNvPr>
          <p:cNvSpPr/>
          <p:nvPr/>
        </p:nvSpPr>
        <p:spPr>
          <a:xfrm>
            <a:off x="1026327" y="3773556"/>
            <a:ext cx="1720344"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 </a:t>
            </a:r>
          </a:p>
          <a:p>
            <a:pPr algn="ctr"/>
            <a:r>
              <a:rPr lang="en-US" sz="1100" b="1" dirty="0">
                <a:solidFill>
                  <a:schemeClr val="bg1"/>
                </a:solidFill>
                <a:latin typeface="Arial" panose="020B0604020202020204" pitchFamily="34" charset="0"/>
                <a:cs typeface="Arial" panose="020B0604020202020204" pitchFamily="34" charset="0"/>
              </a:rPr>
              <a:t>D. Todd Christofferson</a:t>
            </a:r>
            <a:endParaRPr lang="en-US" sz="1100" b="1" dirty="0">
              <a:solidFill>
                <a:schemeClr val="bg1"/>
              </a:solidFill>
            </a:endParaRPr>
          </a:p>
        </p:txBody>
      </p:sp>
    </p:spTree>
    <p:extLst>
      <p:ext uri="{BB962C8B-B14F-4D97-AF65-F5344CB8AC3E}">
        <p14:creationId xmlns:p14="http://schemas.microsoft.com/office/powerpoint/2010/main" val="32364356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637</Words>
  <Application>Microsoft Office PowerPoint</Application>
  <PresentationFormat>Widescreen</PresentationFormat>
  <Paragraphs>61</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Ebrima</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3820</cp:revision>
  <dcterms:created xsi:type="dcterms:W3CDTF">2018-08-29T04:26:39Z</dcterms:created>
  <dcterms:modified xsi:type="dcterms:W3CDTF">2019-03-04T22:02:07Z</dcterms:modified>
</cp:coreProperties>
</file>