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5"/>
  </p:notesMasterIdLst>
  <p:sldIdLst>
    <p:sldId id="296" r:id="rId2"/>
    <p:sldId id="390" r:id="rId3"/>
    <p:sldId id="378" r:id="rId4"/>
    <p:sldId id="379" r:id="rId5"/>
    <p:sldId id="380" r:id="rId6"/>
    <p:sldId id="381" r:id="rId7"/>
    <p:sldId id="382" r:id="rId8"/>
    <p:sldId id="383" r:id="rId9"/>
    <p:sldId id="384" r:id="rId10"/>
    <p:sldId id="386" r:id="rId11"/>
    <p:sldId id="387" r:id="rId12"/>
    <p:sldId id="388" r:id="rId13"/>
    <p:sldId id="38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D757"/>
    <a:srgbClr val="6F7CBF"/>
    <a:srgbClr val="801A12"/>
    <a:srgbClr val="D88028"/>
    <a:srgbClr val="D6E513"/>
    <a:srgbClr val="E97159"/>
    <a:srgbClr val="B9DF63"/>
    <a:srgbClr val="0BA2C5"/>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6" autoAdjust="0"/>
    <p:restoredTop sz="94660"/>
  </p:normalViewPr>
  <p:slideViewPr>
    <p:cSldViewPr snapToGrid="0">
      <p:cViewPr varScale="1">
        <p:scale>
          <a:sx n="68" d="100"/>
          <a:sy n="68" d="100"/>
        </p:scale>
        <p:origin x="96" y="16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2/27/2019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2/27/2019</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328454" y="2914759"/>
            <a:ext cx="3657600" cy="830997"/>
          </a:xfrm>
          <a:prstGeom prst="rect">
            <a:avLst/>
          </a:prstGeom>
          <a:noFill/>
        </p:spPr>
        <p:txBody>
          <a:bodyPr wrap="square" rtlCol="0">
            <a:spAutoFit/>
          </a:bodyPr>
          <a:lstStyle/>
          <a:p>
            <a:pPr algn="ctr"/>
            <a:r>
              <a:rPr lang="en-US" sz="4800" b="1" dirty="0">
                <a:solidFill>
                  <a:schemeClr val="tx2">
                    <a:lumMod val="50000"/>
                  </a:schemeClr>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slow" p14:dur="2000">
        <p:newsflash/>
      </p:transition>
    </mc:Choice>
    <mc:Fallback xmlns="">
      <p:transition spd="slow">
        <p:newsflash/>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pic>
        <p:nvPicPr>
          <p:cNvPr id="1026" name="Picture 2" descr="Resultado de imagen para True to the Faith:">
            <a:extLst>
              <a:ext uri="{FF2B5EF4-FFF2-40B4-BE49-F238E27FC236}">
                <a16:creationId xmlns:a16="http://schemas.microsoft.com/office/drawing/2014/main" id="{A8D9F6D5-7FE8-42E8-A02F-35AC9BDBBC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26" r="16561"/>
          <a:stretch/>
        </p:blipFill>
        <p:spPr bwMode="auto">
          <a:xfrm>
            <a:off x="2133601" y="1211002"/>
            <a:ext cx="3715658" cy="4899518"/>
          </a:xfrm>
          <a:prstGeom prst="rect">
            <a:avLst/>
          </a:prstGeom>
          <a:solidFill>
            <a:schemeClr val="tx1">
              <a:lumMod val="95000"/>
            </a:schemeClr>
          </a:solidFill>
        </p:spPr>
      </p:pic>
      <p:sp>
        <p:nvSpPr>
          <p:cNvPr id="2" name="Rectangle 1">
            <a:extLst>
              <a:ext uri="{FF2B5EF4-FFF2-40B4-BE49-F238E27FC236}">
                <a16:creationId xmlns:a16="http://schemas.microsoft.com/office/drawing/2014/main" id="{67C64793-B291-41E9-9C87-E6F625E5F7C8}"/>
              </a:ext>
            </a:extLst>
          </p:cNvPr>
          <p:cNvSpPr/>
          <p:nvPr/>
        </p:nvSpPr>
        <p:spPr>
          <a:xfrm>
            <a:off x="5849259" y="1211002"/>
            <a:ext cx="4078514" cy="4899518"/>
          </a:xfrm>
          <a:prstGeom prst="rect">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20946C0-C97E-46DB-8F88-9FD61AF4A0B8}"/>
              </a:ext>
            </a:extLst>
          </p:cNvPr>
          <p:cNvSpPr/>
          <p:nvPr/>
        </p:nvSpPr>
        <p:spPr>
          <a:xfrm>
            <a:off x="6023430" y="1335320"/>
            <a:ext cx="3759200" cy="4615543"/>
          </a:xfrm>
          <a:prstGeom prst="rect">
            <a:avLst/>
          </a:prstGeom>
          <a:solidFill>
            <a:schemeClr val="tx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CB6B69-DA1D-47E4-87C0-00DF92E61D90}"/>
              </a:ext>
            </a:extLst>
          </p:cNvPr>
          <p:cNvSpPr/>
          <p:nvPr/>
        </p:nvSpPr>
        <p:spPr>
          <a:xfrm>
            <a:off x="6025954" y="1957513"/>
            <a:ext cx="3756676" cy="3108543"/>
          </a:xfrm>
          <a:prstGeom prst="rect">
            <a:avLst/>
          </a:prstGeom>
        </p:spPr>
        <p:txBody>
          <a:bodyPr wrap="square">
            <a:spAutoFit/>
          </a:bodyPr>
          <a:lstStyle/>
          <a:p>
            <a:pPr algn="just" fontAlgn="base"/>
            <a:r>
              <a:rPr lang="en-US" sz="1400" dirty="0">
                <a:solidFill>
                  <a:schemeClr val="bg1"/>
                </a:solidFill>
                <a:latin typeface="Open Sans"/>
              </a:rPr>
              <a:t>“In the premortal spirit world, God appointed certain spirits to fulfill specific missions during their mortal lives. This is called foreordination. …</a:t>
            </a:r>
          </a:p>
          <a:p>
            <a:pPr algn="just" fontAlgn="base"/>
            <a:r>
              <a:rPr lang="en-US" sz="1400" dirty="0">
                <a:solidFill>
                  <a:schemeClr val="bg1"/>
                </a:solidFill>
                <a:latin typeface="Open Sans"/>
              </a:rPr>
              <a:t>“The doctrine of foreordination applies to all members of the Church, not just to the Savior and His prophets. Before the creation of the earth, faithful women were given certain responsibilities and faithful men were foreordained to certain priesthood duties. Although you do not remember that time, you surely agreed to fulfill significant tasks in the service of your Father” (</a:t>
            </a:r>
            <a:r>
              <a:rPr lang="en-US" sz="1400" i="1" dirty="0">
                <a:solidFill>
                  <a:schemeClr val="bg1"/>
                </a:solidFill>
                <a:latin typeface="Georgia" panose="02040502050405020303" pitchFamily="18" charset="0"/>
              </a:rPr>
              <a:t>True to the Faith: A Gospel Reference</a:t>
            </a:r>
            <a:r>
              <a:rPr lang="en-US" sz="1400" dirty="0">
                <a:solidFill>
                  <a:schemeClr val="bg1"/>
                </a:solidFill>
                <a:latin typeface="Open Sans"/>
              </a:rPr>
              <a:t> [2004], 69, 70).</a:t>
            </a:r>
            <a:endParaRPr lang="en-US" sz="1400" b="0" i="0" dirty="0">
              <a:solidFill>
                <a:schemeClr val="bg1"/>
              </a:solidFill>
              <a:effectLst/>
              <a:latin typeface="Open Sans"/>
            </a:endParaRPr>
          </a:p>
        </p:txBody>
      </p:sp>
      <p:sp>
        <p:nvSpPr>
          <p:cNvPr id="6" name="Rectangle 5">
            <a:extLst>
              <a:ext uri="{FF2B5EF4-FFF2-40B4-BE49-F238E27FC236}">
                <a16:creationId xmlns:a16="http://schemas.microsoft.com/office/drawing/2014/main" id="{E1750738-1F92-470A-A0A8-3479B27AB5FD}"/>
              </a:ext>
            </a:extLst>
          </p:cNvPr>
          <p:cNvSpPr/>
          <p:nvPr/>
        </p:nvSpPr>
        <p:spPr>
          <a:xfrm>
            <a:off x="6487888" y="1454694"/>
            <a:ext cx="2801255" cy="369332"/>
          </a:xfrm>
          <a:prstGeom prst="rect">
            <a:avLst/>
          </a:prstGeom>
        </p:spPr>
        <p:txBody>
          <a:bodyPr wrap="square">
            <a:spAutoFit/>
          </a:bodyPr>
          <a:lstStyle/>
          <a:p>
            <a:pPr algn="ctr" fontAlgn="base"/>
            <a:r>
              <a:rPr lang="en-US" b="1" dirty="0">
                <a:solidFill>
                  <a:schemeClr val="bg1"/>
                </a:solidFill>
                <a:latin typeface="Arial" panose="020B0604020202020204" pitchFamily="34" charset="0"/>
                <a:cs typeface="Arial" panose="020B0604020202020204" pitchFamily="34" charset="0"/>
              </a:rPr>
              <a:t>Foreordination</a:t>
            </a:r>
          </a:p>
        </p:txBody>
      </p:sp>
    </p:spTree>
    <p:extLst>
      <p:ext uri="{BB962C8B-B14F-4D97-AF65-F5344CB8AC3E}">
        <p14:creationId xmlns:p14="http://schemas.microsoft.com/office/powerpoint/2010/main" val="119921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4F2D7-ECD1-486F-8237-BFE612482CE5}"/>
              </a:ext>
            </a:extLst>
          </p:cNvPr>
          <p:cNvSpPr/>
          <p:nvPr/>
        </p:nvSpPr>
        <p:spPr>
          <a:xfrm>
            <a:off x="943429" y="2641437"/>
            <a:ext cx="2264227" cy="977151"/>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B49FBDBE-85A0-4365-872C-A7A42D7CE95F}"/>
              </a:ext>
            </a:extLst>
          </p:cNvPr>
          <p:cNvSpPr/>
          <p:nvPr/>
        </p:nvSpPr>
        <p:spPr>
          <a:xfrm>
            <a:off x="943429" y="3004916"/>
            <a:ext cx="9768114" cy="14773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2" name="Rectangle 1">
            <a:extLst>
              <a:ext uri="{FF2B5EF4-FFF2-40B4-BE49-F238E27FC236}">
                <a16:creationId xmlns:a16="http://schemas.microsoft.com/office/drawing/2014/main" id="{0B4F341E-37A0-4FA0-B241-7901008DD8BA}"/>
              </a:ext>
            </a:extLst>
          </p:cNvPr>
          <p:cNvSpPr/>
          <p:nvPr/>
        </p:nvSpPr>
        <p:spPr>
          <a:xfrm>
            <a:off x="1059543" y="837739"/>
            <a:ext cx="9652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knowing you were chosen in the premortal life to “fulfill significant tasks in the service of your [Heavenly] Father” influence your choices and actions in mortality?</a:t>
            </a:r>
          </a:p>
        </p:txBody>
      </p:sp>
      <p:sp>
        <p:nvSpPr>
          <p:cNvPr id="4" name="Rectangle 3">
            <a:extLst>
              <a:ext uri="{FF2B5EF4-FFF2-40B4-BE49-F238E27FC236}">
                <a16:creationId xmlns:a16="http://schemas.microsoft.com/office/drawing/2014/main" id="{31CAC31B-345E-428F-982F-446EC48C6C0C}"/>
              </a:ext>
            </a:extLst>
          </p:cNvPr>
          <p:cNvSpPr/>
          <p:nvPr/>
        </p:nvSpPr>
        <p:spPr>
          <a:xfrm>
            <a:off x="1059543" y="1592215"/>
            <a:ext cx="9652000"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might prevent someone in mortality from fulfilling the tasks God foreordained or chose him or her to do?</a:t>
            </a:r>
          </a:p>
        </p:txBody>
      </p:sp>
      <p:sp>
        <p:nvSpPr>
          <p:cNvPr id="5" name="Rectangle 4">
            <a:extLst>
              <a:ext uri="{FF2B5EF4-FFF2-40B4-BE49-F238E27FC236}">
                <a16:creationId xmlns:a16="http://schemas.microsoft.com/office/drawing/2014/main" id="{71CFE6C2-F9A7-4BEC-848C-1DA2E82B4F50}"/>
              </a:ext>
            </a:extLst>
          </p:cNvPr>
          <p:cNvSpPr/>
          <p:nvPr/>
        </p:nvSpPr>
        <p:spPr>
          <a:xfrm>
            <a:off x="1059543" y="3009445"/>
            <a:ext cx="9652000"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And there stood one among them that was like unto God, and he said unto those who were with him: We will go down, for there is space there, and we will take of these materials, and we will make an earth whereon these may dwell;</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And we will prove them herewith, to see if they will do all things whatsoever the Lord their God shall command them;</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6590B82-694F-4B7A-86FC-3B06EBEF1791}"/>
              </a:ext>
            </a:extLst>
          </p:cNvPr>
          <p:cNvSpPr/>
          <p:nvPr/>
        </p:nvSpPr>
        <p:spPr>
          <a:xfrm>
            <a:off x="1059543" y="2669143"/>
            <a:ext cx="204414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Abraham 3:24-25</a:t>
            </a:r>
          </a:p>
        </p:txBody>
      </p:sp>
      <p:sp>
        <p:nvSpPr>
          <p:cNvPr id="7" name="Rectangle 6">
            <a:extLst>
              <a:ext uri="{FF2B5EF4-FFF2-40B4-BE49-F238E27FC236}">
                <a16:creationId xmlns:a16="http://schemas.microsoft.com/office/drawing/2014/main" id="{8C15898C-2220-435E-BA95-F177CDFB8B79}"/>
              </a:ext>
            </a:extLst>
          </p:cNvPr>
          <p:cNvSpPr/>
          <p:nvPr/>
        </p:nvSpPr>
        <p:spPr>
          <a:xfrm>
            <a:off x="1059543" y="4666910"/>
            <a:ext cx="436529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would you say the test of life is?</a:t>
            </a:r>
          </a:p>
        </p:txBody>
      </p:sp>
      <p:sp>
        <p:nvSpPr>
          <p:cNvPr id="8" name="Rectangle 7">
            <a:extLst>
              <a:ext uri="{FF2B5EF4-FFF2-40B4-BE49-F238E27FC236}">
                <a16:creationId xmlns:a16="http://schemas.microsoft.com/office/drawing/2014/main" id="{04A748AC-59E8-4DE0-AD94-E61A059C53CD}"/>
              </a:ext>
            </a:extLst>
          </p:cNvPr>
          <p:cNvSpPr/>
          <p:nvPr/>
        </p:nvSpPr>
        <p:spPr>
          <a:xfrm>
            <a:off x="1059542" y="5148795"/>
            <a:ext cx="7503887" cy="369332"/>
          </a:xfrm>
          <a:prstGeom prst="rect">
            <a:avLst/>
          </a:prstGeom>
        </p:spPr>
        <p:txBody>
          <a:bodyPr wrap="square">
            <a:spAutoFit/>
          </a:bodyPr>
          <a:lstStyle/>
          <a:p>
            <a:pPr algn="just"/>
            <a:r>
              <a:rPr lang="en-US" i="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test of life is to determine if we will do whatever God commands us.</a:t>
            </a:r>
          </a:p>
        </p:txBody>
      </p:sp>
    </p:spTree>
    <p:extLst>
      <p:ext uri="{BB962C8B-B14F-4D97-AF65-F5344CB8AC3E}">
        <p14:creationId xmlns:p14="http://schemas.microsoft.com/office/powerpoint/2010/main" val="204166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8"/>
                                        </p:tgtEl>
                                        <p:attrNameLst>
                                          <p:attrName>style.visibility</p:attrName>
                                        </p:attrNameLst>
                                      </p:cBhvr>
                                      <p:to>
                                        <p:strVal val="visible"/>
                                      </p:to>
                                    </p:set>
                                    <p:anim calcmode="lin" valueType="num">
                                      <p:cBhvr>
                                        <p:cTn id="39" dur="25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0" dur="250" fill="hold"/>
                                        <p:tgtEl>
                                          <p:spTgt spid="8"/>
                                        </p:tgtEl>
                                        <p:attrNameLst>
                                          <p:attrName>ppt_y</p:attrName>
                                        </p:attrNameLst>
                                      </p:cBhvr>
                                      <p:tavLst>
                                        <p:tav tm="0">
                                          <p:val>
                                            <p:strVal val="#ppt_y"/>
                                          </p:val>
                                        </p:tav>
                                        <p:tav tm="100000">
                                          <p:val>
                                            <p:strVal val="#ppt_y"/>
                                          </p:val>
                                        </p:tav>
                                      </p:tavLst>
                                    </p:anim>
                                    <p:anim calcmode="lin" valueType="num">
                                      <p:cBhvr>
                                        <p:cTn id="41" dur="25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2" dur="25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5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4" grpId="0"/>
      <p:bldP spid="5" grpId="0"/>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AA7872-9F4F-456E-8255-8BB2E58E41A9}"/>
              </a:ext>
            </a:extLst>
          </p:cNvPr>
          <p:cNvSpPr/>
          <p:nvPr/>
        </p:nvSpPr>
        <p:spPr>
          <a:xfrm>
            <a:off x="914400" y="707113"/>
            <a:ext cx="1881809" cy="102008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DAD11A01-228D-420A-A412-7B0FB10AE327}"/>
              </a:ext>
            </a:extLst>
          </p:cNvPr>
          <p:cNvSpPr/>
          <p:nvPr/>
        </p:nvSpPr>
        <p:spPr>
          <a:xfrm>
            <a:off x="914400" y="1152939"/>
            <a:ext cx="9855200" cy="9233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2" name="Rectangle 1">
            <a:extLst>
              <a:ext uri="{FF2B5EF4-FFF2-40B4-BE49-F238E27FC236}">
                <a16:creationId xmlns:a16="http://schemas.microsoft.com/office/drawing/2014/main" id="{71927311-A698-4BC4-8024-0F2FE5C224A3}"/>
              </a:ext>
            </a:extLst>
          </p:cNvPr>
          <p:cNvSpPr/>
          <p:nvPr/>
        </p:nvSpPr>
        <p:spPr>
          <a:xfrm>
            <a:off x="914400" y="1152939"/>
            <a:ext cx="9855200"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they who keep their first estate shall be added upon; and they who keep not their first estate shall not have glory in the same kingdom with those who keep their first estate; and they who keep their second estate shall have glory added upon their heads for ever and ever.</a:t>
            </a:r>
          </a:p>
        </p:txBody>
      </p:sp>
      <p:sp>
        <p:nvSpPr>
          <p:cNvPr id="4" name="Rectangle 3">
            <a:extLst>
              <a:ext uri="{FF2B5EF4-FFF2-40B4-BE49-F238E27FC236}">
                <a16:creationId xmlns:a16="http://schemas.microsoft.com/office/drawing/2014/main" id="{605C626F-5375-4964-B92C-DD6E178BF8E3}"/>
              </a:ext>
            </a:extLst>
          </p:cNvPr>
          <p:cNvSpPr/>
          <p:nvPr/>
        </p:nvSpPr>
        <p:spPr>
          <a:xfrm>
            <a:off x="979514" y="783607"/>
            <a:ext cx="171072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Abraham 3:26</a:t>
            </a:r>
          </a:p>
        </p:txBody>
      </p:sp>
      <p:sp>
        <p:nvSpPr>
          <p:cNvPr id="5" name="Rectangle 4">
            <a:extLst>
              <a:ext uri="{FF2B5EF4-FFF2-40B4-BE49-F238E27FC236}">
                <a16:creationId xmlns:a16="http://schemas.microsoft.com/office/drawing/2014/main" id="{18269400-9707-47FD-B5ED-23EB1AEC8D1F}"/>
              </a:ext>
            </a:extLst>
          </p:cNvPr>
          <p:cNvSpPr/>
          <p:nvPr/>
        </p:nvSpPr>
        <p:spPr>
          <a:xfrm>
            <a:off x="979513" y="2307550"/>
            <a:ext cx="934014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 did Heavenly Father plan to give to those who kept their first estate? </a:t>
            </a:r>
          </a:p>
        </p:txBody>
      </p:sp>
      <p:sp>
        <p:nvSpPr>
          <p:cNvPr id="6" name="Rectangle 5">
            <a:extLst>
              <a:ext uri="{FF2B5EF4-FFF2-40B4-BE49-F238E27FC236}">
                <a16:creationId xmlns:a16="http://schemas.microsoft.com/office/drawing/2014/main" id="{9829301F-6E4C-460D-8640-60FC17702CE7}"/>
              </a:ext>
            </a:extLst>
          </p:cNvPr>
          <p:cNvSpPr/>
          <p:nvPr/>
        </p:nvSpPr>
        <p:spPr>
          <a:xfrm>
            <a:off x="979513" y="2822780"/>
            <a:ext cx="554510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it means to be “added upon”?</a:t>
            </a:r>
          </a:p>
        </p:txBody>
      </p:sp>
      <p:sp>
        <p:nvSpPr>
          <p:cNvPr id="7" name="Rectangle 6">
            <a:extLst>
              <a:ext uri="{FF2B5EF4-FFF2-40B4-BE49-F238E27FC236}">
                <a16:creationId xmlns:a16="http://schemas.microsoft.com/office/drawing/2014/main" id="{8F13B839-3330-40D5-B0AA-F64748F3FF71}"/>
              </a:ext>
            </a:extLst>
          </p:cNvPr>
          <p:cNvSpPr/>
          <p:nvPr/>
        </p:nvSpPr>
        <p:spPr>
          <a:xfrm>
            <a:off x="979513" y="3338010"/>
            <a:ext cx="90498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were the consequences for spirits who chose not to keep their first estate?</a:t>
            </a:r>
          </a:p>
        </p:txBody>
      </p:sp>
      <p:sp>
        <p:nvSpPr>
          <p:cNvPr id="8" name="Rectangle 7">
            <a:extLst>
              <a:ext uri="{FF2B5EF4-FFF2-40B4-BE49-F238E27FC236}">
                <a16:creationId xmlns:a16="http://schemas.microsoft.com/office/drawing/2014/main" id="{EEA64D71-7530-4D9B-9B2B-B2BE69E4526E}"/>
              </a:ext>
            </a:extLst>
          </p:cNvPr>
          <p:cNvSpPr/>
          <p:nvPr/>
        </p:nvSpPr>
        <p:spPr>
          <a:xfrm>
            <a:off x="979513" y="3825216"/>
            <a:ext cx="6237605"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What do you think it means to keep our second estate?</a:t>
            </a:r>
          </a:p>
        </p:txBody>
      </p:sp>
      <p:sp>
        <p:nvSpPr>
          <p:cNvPr id="9" name="Rectangle 8">
            <a:extLst>
              <a:ext uri="{FF2B5EF4-FFF2-40B4-BE49-F238E27FC236}">
                <a16:creationId xmlns:a16="http://schemas.microsoft.com/office/drawing/2014/main" id="{3C615EEE-9CEF-439E-8B9B-F7754830B426}"/>
              </a:ext>
            </a:extLst>
          </p:cNvPr>
          <p:cNvSpPr/>
          <p:nvPr/>
        </p:nvSpPr>
        <p:spPr>
          <a:xfrm>
            <a:off x="2024743" y="4752701"/>
            <a:ext cx="8483600" cy="461665"/>
          </a:xfrm>
          <a:prstGeom prst="rect">
            <a:avLst/>
          </a:prstGeom>
        </p:spPr>
        <p:txBody>
          <a:bodyPr wrap="square">
            <a:spAutoFit/>
          </a:bodyPr>
          <a:lstStyle/>
          <a:p>
            <a:pPr algn="ctr"/>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do all that Heavenly Father commands us to do, then…</a:t>
            </a:r>
          </a:p>
        </p:txBody>
      </p:sp>
      <p:sp>
        <p:nvSpPr>
          <p:cNvPr id="10" name="Rectangle 9">
            <a:extLst>
              <a:ext uri="{FF2B5EF4-FFF2-40B4-BE49-F238E27FC236}">
                <a16:creationId xmlns:a16="http://schemas.microsoft.com/office/drawing/2014/main" id="{6707AB9F-EB76-42DF-8BFD-8F0F78B6FDCE}"/>
              </a:ext>
            </a:extLst>
          </p:cNvPr>
          <p:cNvSpPr/>
          <p:nvPr/>
        </p:nvSpPr>
        <p:spPr>
          <a:xfrm>
            <a:off x="3047825" y="5268878"/>
            <a:ext cx="6096349" cy="461665"/>
          </a:xfrm>
          <a:prstGeom prst="rect">
            <a:avLst/>
          </a:prstGeom>
        </p:spPr>
        <p:txBody>
          <a:bodyPr wrap="none">
            <a:spAutoFit/>
          </a:bodyPr>
          <a:lstStyle/>
          <a:p>
            <a:r>
              <a:rPr lang="en-US" sz="2400"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will have glory added upon us forever.</a:t>
            </a:r>
            <a:endParaRPr lang="en-US" sz="2400" dirty="0"/>
          </a:p>
        </p:txBody>
      </p:sp>
    </p:spTree>
    <p:extLst>
      <p:ext uri="{BB962C8B-B14F-4D97-AF65-F5344CB8AC3E}">
        <p14:creationId xmlns:p14="http://schemas.microsoft.com/office/powerpoint/2010/main" val="2247928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 presetClass="entr" presetSubtype="12" fill="hold" nodeType="afterEffect">
                                  <p:stCondLst>
                                    <p:cond delay="30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7500"/>
                            </p:stCondLst>
                            <p:childTnLst>
                              <p:par>
                                <p:cTn id="16" presetID="2" presetClass="entr" presetSubtype="6" fill="hold" grpId="0" nodeType="afterEffect">
                                  <p:stCondLst>
                                    <p:cond delay="300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1+#ppt_w/2"/>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par>
                          <p:cTn id="20" fill="hold">
                            <p:stCondLst>
                              <p:cond delay="11000"/>
                            </p:stCondLst>
                            <p:childTnLst>
                              <p:par>
                                <p:cTn id="21" presetID="2" presetClass="entr" presetSubtype="3" fill="hold" grpId="0" nodeType="afterEffect">
                                  <p:stCondLst>
                                    <p:cond delay="30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2000" fill="hold"/>
                                        <p:tgtEl>
                                          <p:spTgt spid="10"/>
                                        </p:tgtEl>
                                        <p:attrNameLst>
                                          <p:attrName>ppt_w</p:attrName>
                                        </p:attrNameLst>
                                      </p:cBhvr>
                                      <p:tavLst>
                                        <p:tav tm="0">
                                          <p:val>
                                            <p:fltVal val="0"/>
                                          </p:val>
                                        </p:tav>
                                        <p:tav tm="100000">
                                          <p:val>
                                            <p:strVal val="#ppt_w"/>
                                          </p:val>
                                        </p:tav>
                                      </p:tavLst>
                                    </p:anim>
                                    <p:anim calcmode="lin" valueType="num">
                                      <p:cBhvr>
                                        <p:cTn id="38" dur="2000" fill="hold"/>
                                        <p:tgtEl>
                                          <p:spTgt spid="10"/>
                                        </p:tgtEl>
                                        <p:attrNameLst>
                                          <p:attrName>ppt_h</p:attrName>
                                        </p:attrNameLst>
                                      </p:cBhvr>
                                      <p:tavLst>
                                        <p:tav tm="0">
                                          <p:val>
                                            <p:fltVal val="0"/>
                                          </p:val>
                                        </p:tav>
                                        <p:tav tm="100000">
                                          <p:val>
                                            <p:strVal val="#ppt_h"/>
                                          </p:val>
                                        </p:tav>
                                      </p:tavLst>
                                    </p:anim>
                                    <p:animEffect transition="in" filter="fade">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5236462-B1CD-4469-8E50-BF86249A181B}"/>
              </a:ext>
            </a:extLst>
          </p:cNvPr>
          <p:cNvSpPr/>
          <p:nvPr/>
        </p:nvSpPr>
        <p:spPr>
          <a:xfrm>
            <a:off x="1306285" y="3204473"/>
            <a:ext cx="830217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Who were the two spirits who responded to Heavenly Father’s question?</a:t>
            </a:r>
          </a:p>
        </p:txBody>
      </p:sp>
      <p:sp>
        <p:nvSpPr>
          <p:cNvPr id="6" name="Rectangle 5">
            <a:extLst>
              <a:ext uri="{FF2B5EF4-FFF2-40B4-BE49-F238E27FC236}">
                <a16:creationId xmlns:a16="http://schemas.microsoft.com/office/drawing/2014/main" id="{B9EA1A1D-AF48-4573-B373-6D7C6223AA65}"/>
              </a:ext>
            </a:extLst>
          </p:cNvPr>
          <p:cNvSpPr/>
          <p:nvPr/>
        </p:nvSpPr>
        <p:spPr>
          <a:xfrm>
            <a:off x="1306286" y="1079421"/>
            <a:ext cx="2044149" cy="1039666"/>
          </a:xfrm>
          <a:prstGeom prst="rect">
            <a:avLst/>
          </a:prstGeom>
          <a:solidFill>
            <a:schemeClr val="tx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305A1E2-5DA6-4754-95A5-0372FD992B67}"/>
              </a:ext>
            </a:extLst>
          </p:cNvPr>
          <p:cNvSpPr/>
          <p:nvPr/>
        </p:nvSpPr>
        <p:spPr>
          <a:xfrm>
            <a:off x="1306286" y="1564866"/>
            <a:ext cx="9477828" cy="1477328"/>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2" name="Rectangle 1">
            <a:extLst>
              <a:ext uri="{FF2B5EF4-FFF2-40B4-BE49-F238E27FC236}">
                <a16:creationId xmlns:a16="http://schemas.microsoft.com/office/drawing/2014/main" id="{9D99B631-CC6A-4CD0-B778-B2DBC7F10AE1}"/>
              </a:ext>
            </a:extLst>
          </p:cNvPr>
          <p:cNvSpPr/>
          <p:nvPr/>
        </p:nvSpPr>
        <p:spPr>
          <a:xfrm>
            <a:off x="1306286" y="1564866"/>
            <a:ext cx="9477828"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27 </a:t>
            </a:r>
            <a:r>
              <a:rPr lang="en-US" dirty="0">
                <a:solidFill>
                  <a:schemeClr val="bg1"/>
                </a:solidFill>
                <a:latin typeface="Arial" panose="020B0604020202020204" pitchFamily="34" charset="0"/>
                <a:cs typeface="Arial" panose="020B0604020202020204" pitchFamily="34" charset="0"/>
              </a:rPr>
              <a:t>And the Lord said: Whom shall I send? And one answered like unto the Son of Man: Here am I, send me. And another answered and said: Here am I, send me. And the Lord said: I will send the first.</a:t>
            </a:r>
          </a:p>
          <a:p>
            <a:pPr algn="just" fontAlgn="base"/>
            <a:r>
              <a:rPr lang="en-US" b="1" dirty="0">
                <a:solidFill>
                  <a:schemeClr val="bg1"/>
                </a:solidFill>
                <a:latin typeface="Arial" panose="020B0604020202020204" pitchFamily="34" charset="0"/>
                <a:cs typeface="Arial" panose="020B0604020202020204" pitchFamily="34" charset="0"/>
              </a:rPr>
              <a:t>28 </a:t>
            </a:r>
            <a:r>
              <a:rPr lang="en-US" dirty="0">
                <a:solidFill>
                  <a:schemeClr val="bg1"/>
                </a:solidFill>
                <a:latin typeface="Arial" panose="020B0604020202020204" pitchFamily="34" charset="0"/>
                <a:cs typeface="Arial" panose="020B0604020202020204" pitchFamily="34" charset="0"/>
              </a:rPr>
              <a:t>And the second was angry, and kept not his first estate; and, at that day, many followed after him.</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E9913A4F-E253-4AF6-BFA0-305D27B19CBD}"/>
              </a:ext>
            </a:extLst>
          </p:cNvPr>
          <p:cNvSpPr/>
          <p:nvPr/>
        </p:nvSpPr>
        <p:spPr>
          <a:xfrm>
            <a:off x="1306286" y="1152939"/>
            <a:ext cx="2044149"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Abraham 3:27-28</a:t>
            </a:r>
          </a:p>
        </p:txBody>
      </p:sp>
      <p:sp>
        <p:nvSpPr>
          <p:cNvPr id="8" name="Rectangle 7">
            <a:extLst>
              <a:ext uri="{FF2B5EF4-FFF2-40B4-BE49-F238E27FC236}">
                <a16:creationId xmlns:a16="http://schemas.microsoft.com/office/drawing/2014/main" id="{804D5656-D5A8-4A13-8AF0-8596B1A56247}"/>
              </a:ext>
            </a:extLst>
          </p:cNvPr>
          <p:cNvSpPr/>
          <p:nvPr/>
        </p:nvSpPr>
        <p:spPr>
          <a:xfrm>
            <a:off x="1306285" y="3736084"/>
            <a:ext cx="6211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Lucifer react when Jesus Christ was chosen? </a:t>
            </a:r>
          </a:p>
        </p:txBody>
      </p:sp>
    </p:spTree>
    <p:extLst>
      <p:ext uri="{BB962C8B-B14F-4D97-AF65-F5344CB8AC3E}">
        <p14:creationId xmlns:p14="http://schemas.microsoft.com/office/powerpoint/2010/main" val="3856351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3"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
                                        <p:tgtEl>
                                          <p:spTgt spid="8"/>
                                        </p:tgtEl>
                                      </p:cBhvr>
                                    </p:animEffect>
                                    <p:anim calcmode="lin" valueType="num">
                                      <p:cBhvr>
                                        <p:cTn id="15" dur="400" fill="hold"/>
                                        <p:tgtEl>
                                          <p:spTgt spid="8"/>
                                        </p:tgtEl>
                                        <p:attrNameLst>
                                          <p:attrName>ppt_x</p:attrName>
                                        </p:attrNameLst>
                                      </p:cBhvr>
                                      <p:tavLst>
                                        <p:tav tm="0">
                                          <p:val>
                                            <p:strVal val="#ppt_x"/>
                                          </p:val>
                                        </p:tav>
                                        <p:tav tm="100000">
                                          <p:val>
                                            <p:strVal val="#ppt_x"/>
                                          </p:val>
                                        </p:tav>
                                      </p:tavLst>
                                    </p:anim>
                                    <p:anim calcmode="lin" valueType="num">
                                      <p:cBhvr>
                                        <p:cTn id="16" dur="400" fill="hold"/>
                                        <p:tgtEl>
                                          <p:spTgt spid="8"/>
                                        </p:tgtEl>
                                        <p:attrNameLst>
                                          <p:attrName>ppt_y</p:attrName>
                                        </p:attrNameLst>
                                      </p:cBhvr>
                                      <p:tavLst>
                                        <p:tav tm="0">
                                          <p:val>
                                            <p:strVal val="#ppt_y+0.31"/>
                                          </p:val>
                                        </p:tav>
                                        <p:tav tm="100000">
                                          <p:val>
                                            <p:strVal val="#ppt_y+0.31"/>
                                          </p:val>
                                        </p:tav>
                                      </p:tavLst>
                                    </p:anim>
                                    <p:anim calcmode="lin" valueType="num">
                                      <p:cBhvr>
                                        <p:cTn id="17"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8"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5" name="Rectangle 4">
            <a:extLst>
              <a:ext uri="{FF2B5EF4-FFF2-40B4-BE49-F238E27FC236}">
                <a16:creationId xmlns:a16="http://schemas.microsoft.com/office/drawing/2014/main" id="{B2DB9780-4636-48D1-9F6F-7482F11FE83F}"/>
              </a:ext>
            </a:extLst>
          </p:cNvPr>
          <p:cNvSpPr/>
          <p:nvPr/>
        </p:nvSpPr>
        <p:spPr>
          <a:xfrm>
            <a:off x="3618398" y="2828835"/>
            <a:ext cx="4955203" cy="1200329"/>
          </a:xfrm>
          <a:prstGeom prst="rect">
            <a:avLst/>
          </a:prstGeom>
        </p:spPr>
        <p:txBody>
          <a:bodyPr wrap="none">
            <a:spAutoFit/>
          </a:bodyPr>
          <a:lstStyle/>
          <a:p>
            <a:pPr fontAlgn="base"/>
            <a:r>
              <a:rPr lang="en-US" sz="7200" b="1" dirty="0">
                <a:solidFill>
                  <a:schemeClr val="bg1"/>
                </a:solidFill>
                <a:latin typeface="Open Sans"/>
              </a:rPr>
              <a:t>Abraham 3</a:t>
            </a:r>
            <a:endParaRPr lang="en-US" sz="7200" b="1" dirty="0">
              <a:solidFill>
                <a:schemeClr val="bg1"/>
              </a:solidFill>
              <a:effectLst/>
              <a:latin typeface="Open Sans"/>
            </a:endParaRPr>
          </a:p>
        </p:txBody>
      </p:sp>
    </p:spTree>
    <p:extLst>
      <p:ext uri="{BB962C8B-B14F-4D97-AF65-F5344CB8AC3E}">
        <p14:creationId xmlns:p14="http://schemas.microsoft.com/office/powerpoint/2010/main" val="147240034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2" name="Rectangle 1">
            <a:extLst>
              <a:ext uri="{FF2B5EF4-FFF2-40B4-BE49-F238E27FC236}">
                <a16:creationId xmlns:a16="http://schemas.microsoft.com/office/drawing/2014/main" id="{3D46AA27-999C-4F2F-B2F5-810013FF7B50}"/>
              </a:ext>
            </a:extLst>
          </p:cNvPr>
          <p:cNvSpPr/>
          <p:nvPr/>
        </p:nvSpPr>
        <p:spPr>
          <a:xfrm>
            <a:off x="2670062" y="2828835"/>
            <a:ext cx="6851876" cy="1200329"/>
          </a:xfrm>
          <a:prstGeom prst="rect">
            <a:avLst/>
          </a:prstGeom>
        </p:spPr>
        <p:txBody>
          <a:bodyPr wrap="none">
            <a:spAutoFit/>
          </a:bodyPr>
          <a:lstStyle/>
          <a:p>
            <a:pPr algn="ctr" fontAlgn="base"/>
            <a:r>
              <a:rPr lang="en-US" sz="3600" b="1" dirty="0">
                <a:solidFill>
                  <a:schemeClr val="bg1"/>
                </a:solidFill>
                <a:latin typeface="Calibri" panose="020F0502020204030204" pitchFamily="34" charset="0"/>
                <a:cs typeface="Calibri" panose="020F0502020204030204" pitchFamily="34" charset="0"/>
              </a:rPr>
              <a:t>“The Lord teaches Abraham about </a:t>
            </a:r>
          </a:p>
          <a:p>
            <a:pPr algn="ctr" fontAlgn="base"/>
            <a:r>
              <a:rPr lang="en-US" sz="3600" b="1" dirty="0">
                <a:solidFill>
                  <a:schemeClr val="bg1"/>
                </a:solidFill>
                <a:latin typeface="Calibri" panose="020F0502020204030204" pitchFamily="34" charset="0"/>
                <a:cs typeface="Calibri" panose="020F0502020204030204" pitchFamily="34" charset="0"/>
              </a:rPr>
              <a:t>the order of the stars”</a:t>
            </a:r>
            <a:endParaRPr lang="en-US" sz="3600" b="1" dirty="0">
              <a:solidFill>
                <a:schemeClr val="bg1"/>
              </a:solidFill>
              <a:effectLst/>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2DB9780-4636-48D1-9F6F-7482F11FE83F}"/>
              </a:ext>
            </a:extLst>
          </p:cNvPr>
          <p:cNvSpPr/>
          <p:nvPr/>
        </p:nvSpPr>
        <p:spPr>
          <a:xfrm>
            <a:off x="1236723" y="952884"/>
            <a:ext cx="2125903" cy="400110"/>
          </a:xfrm>
          <a:prstGeom prst="rect">
            <a:avLst/>
          </a:prstGeom>
        </p:spPr>
        <p:txBody>
          <a:bodyPr wrap="none">
            <a:spAutoFit/>
          </a:bodyPr>
          <a:lstStyle/>
          <a:p>
            <a:pPr fontAlgn="base"/>
            <a:r>
              <a:rPr lang="en-US" sz="2000" b="1" dirty="0">
                <a:solidFill>
                  <a:schemeClr val="bg1"/>
                </a:solidFill>
                <a:latin typeface="Open Sans"/>
              </a:rPr>
              <a:t>Abraham 3:1-21</a:t>
            </a:r>
            <a:endParaRPr lang="en-US" sz="2000" b="1" dirty="0">
              <a:solidFill>
                <a:schemeClr val="bg1"/>
              </a:solidFill>
              <a:effectLst/>
              <a:latin typeface="Open Sans"/>
            </a:endParaRPr>
          </a:p>
        </p:txBody>
      </p:sp>
    </p:spTree>
    <p:extLst>
      <p:ext uri="{BB962C8B-B14F-4D97-AF65-F5344CB8AC3E}">
        <p14:creationId xmlns:p14="http://schemas.microsoft.com/office/powerpoint/2010/main" val="103597459"/>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127E5A-9DE8-4ADF-94E7-873B95A32F02}"/>
              </a:ext>
            </a:extLst>
          </p:cNvPr>
          <p:cNvSpPr/>
          <p:nvPr/>
        </p:nvSpPr>
        <p:spPr>
          <a:xfrm>
            <a:off x="1431235" y="2366237"/>
            <a:ext cx="2001078" cy="722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7919C1-2900-46A5-9EBA-F7790A39E653}"/>
              </a:ext>
            </a:extLst>
          </p:cNvPr>
          <p:cNvSpPr/>
          <p:nvPr/>
        </p:nvSpPr>
        <p:spPr>
          <a:xfrm>
            <a:off x="1431235" y="2756452"/>
            <a:ext cx="9435548" cy="217335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2" name="Rectangle 1">
            <a:extLst>
              <a:ext uri="{FF2B5EF4-FFF2-40B4-BE49-F238E27FC236}">
                <a16:creationId xmlns:a16="http://schemas.microsoft.com/office/drawing/2014/main" id="{D8DDD703-513F-4310-9C2B-B52E2759FFAC}"/>
              </a:ext>
            </a:extLst>
          </p:cNvPr>
          <p:cNvSpPr/>
          <p:nvPr/>
        </p:nvSpPr>
        <p:spPr>
          <a:xfrm>
            <a:off x="1573659" y="1152939"/>
            <a:ext cx="3634328"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world tells me I am great if …</a:t>
            </a:r>
          </a:p>
        </p:txBody>
      </p:sp>
      <p:sp>
        <p:nvSpPr>
          <p:cNvPr id="4" name="Rectangle 3">
            <a:extLst>
              <a:ext uri="{FF2B5EF4-FFF2-40B4-BE49-F238E27FC236}">
                <a16:creationId xmlns:a16="http://schemas.microsoft.com/office/drawing/2014/main" id="{D3038691-FF2B-4FDE-8E48-4F0A377BEE1A}"/>
              </a:ext>
            </a:extLst>
          </p:cNvPr>
          <p:cNvSpPr/>
          <p:nvPr/>
        </p:nvSpPr>
        <p:spPr>
          <a:xfrm>
            <a:off x="1573659" y="1720334"/>
            <a:ext cx="399340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Real qualities of greatness include …</a:t>
            </a:r>
          </a:p>
        </p:txBody>
      </p:sp>
      <p:sp>
        <p:nvSpPr>
          <p:cNvPr id="5" name="Rectangle 4">
            <a:extLst>
              <a:ext uri="{FF2B5EF4-FFF2-40B4-BE49-F238E27FC236}">
                <a16:creationId xmlns:a16="http://schemas.microsoft.com/office/drawing/2014/main" id="{D9D37290-DADB-4A84-ADF6-20668B006F4B}"/>
              </a:ext>
            </a:extLst>
          </p:cNvPr>
          <p:cNvSpPr/>
          <p:nvPr/>
        </p:nvSpPr>
        <p:spPr>
          <a:xfrm>
            <a:off x="1573658" y="2853544"/>
            <a:ext cx="9240115" cy="2031325"/>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I, Abraham, had the Urim and Thummim, which the Lord my God had given unto me, in Ur of the Chaldees;</a:t>
            </a:r>
          </a:p>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And I saw the stars, that they were very great, and that one of them was nearest unto the throne of God; and there were many great ones which were near unto it;</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And the Lord said unto me: These are the governing ones; and the name of the great one is Kolob, because it is near unto me, for I am the Lord thy God: I have set this one to govern all those which belong to the same order as that upon which thou standest.</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0D7D3FC-85CF-4FEE-8678-9989A2A89D0A}"/>
              </a:ext>
            </a:extLst>
          </p:cNvPr>
          <p:cNvSpPr/>
          <p:nvPr/>
        </p:nvSpPr>
        <p:spPr>
          <a:xfrm>
            <a:off x="1470991" y="2366236"/>
            <a:ext cx="18517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Abraham 3:1-3 </a:t>
            </a:r>
          </a:p>
        </p:txBody>
      </p:sp>
    </p:spTree>
    <p:extLst>
      <p:ext uri="{BB962C8B-B14F-4D97-AF65-F5344CB8AC3E}">
        <p14:creationId xmlns:p14="http://schemas.microsoft.com/office/powerpoint/2010/main" val="4090409260"/>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114" fill="hold">
                                          <p:stCondLst>
                                            <p:cond delay="0"/>
                                          </p:stCondLst>
                                        </p:cTn>
                                        <p:tgtEl>
                                          <p:spTgt spid="2"/>
                                        </p:tgtEl>
                                        <p:attrNameLst>
                                          <p:attrName>style.rotation</p:attrName>
                                        </p:attrNameLst>
                                      </p:cBhvr>
                                      <p:to>
                                        <p:strVal val="-45.0"/>
                                      </p:to>
                                    </p:set>
                                    <p:anim calcmode="lin" valueType="num">
                                      <p:cBhvr>
                                        <p:cTn id="8" dur="114" fill="hold">
                                          <p:stCondLst>
                                            <p:cond delay="114"/>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25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250" fill="hold"/>
                                        <p:tgtEl>
                                          <p:spTgt spid="4"/>
                                        </p:tgtEl>
                                        <p:attrNameLst>
                                          <p:attrName>ppt_y</p:attrName>
                                        </p:attrNameLst>
                                      </p:cBhvr>
                                      <p:tavLst>
                                        <p:tav tm="0">
                                          <p:val>
                                            <p:strVal val="#ppt_y"/>
                                          </p:val>
                                        </p:tav>
                                        <p:tav tm="100000">
                                          <p:val>
                                            <p:strVal val="#ppt_y"/>
                                          </p:val>
                                        </p:tav>
                                      </p:tavLst>
                                    </p:anim>
                                    <p:anim calcmode="lin" valueType="num">
                                      <p:cBhvr>
                                        <p:cTn id="18" dur="25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25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25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5"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vertical)">
                                      <p:cBhvr>
                                        <p:cTn id="25" dur="1000"/>
                                        <p:tgtEl>
                                          <p:spTgt spid="7"/>
                                        </p:tgtEl>
                                      </p:cBhvr>
                                    </p:animEffect>
                                  </p:childTnLst>
                                </p:cTn>
                              </p:par>
                              <p:par>
                                <p:cTn id="26" presetID="14" presetClass="entr" presetSubtype="5"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vertical)">
                                      <p:cBhvr>
                                        <p:cTn id="28" dur="1000"/>
                                        <p:tgtEl>
                                          <p:spTgt spid="6"/>
                                        </p:tgtEl>
                                      </p:cBhvr>
                                    </p:animEffect>
                                  </p:childTnLst>
                                </p:cTn>
                              </p:par>
                              <p:par>
                                <p:cTn id="29" presetID="14" presetClass="entr" presetSubtype="5"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vertical)">
                                      <p:cBhvr>
                                        <p:cTn id="31" dur="1000"/>
                                        <p:tgtEl>
                                          <p:spTgt spid="5"/>
                                        </p:tgtEl>
                                      </p:cBhvr>
                                    </p:animEffect>
                                  </p:childTnLst>
                                </p:cTn>
                              </p:par>
                              <p:par>
                                <p:cTn id="32" presetID="14" presetClass="entr" presetSubtype="5"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vertical)">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2" grpId="0"/>
      <p:bldP spid="4" grpId="0"/>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6DA71E-DEAB-4165-A98A-B45F2340EAE1}"/>
              </a:ext>
            </a:extLst>
          </p:cNvPr>
          <p:cNvSpPr/>
          <p:nvPr/>
        </p:nvSpPr>
        <p:spPr>
          <a:xfrm>
            <a:off x="3040496" y="5693596"/>
            <a:ext cx="6252033"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What phrase did the Lord use to describe Kolob? </a:t>
            </a:r>
          </a:p>
        </p:txBody>
      </p:sp>
      <p:sp>
        <p:nvSpPr>
          <p:cNvPr id="4" name="Rectangle 3">
            <a:extLst>
              <a:ext uri="{FF2B5EF4-FFF2-40B4-BE49-F238E27FC236}">
                <a16:creationId xmlns:a16="http://schemas.microsoft.com/office/drawing/2014/main" id="{8455E7C9-9FF5-4457-AA79-77A57090116D}"/>
              </a:ext>
            </a:extLst>
          </p:cNvPr>
          <p:cNvSpPr/>
          <p:nvPr/>
        </p:nvSpPr>
        <p:spPr>
          <a:xfrm>
            <a:off x="2617304" y="5190486"/>
            <a:ext cx="7144905"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Which star is “nearest unto the throne of God” (verse 2)?</a:t>
            </a:r>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pic>
        <p:nvPicPr>
          <p:cNvPr id="2" name="Picture 1">
            <a:extLst>
              <a:ext uri="{FF2B5EF4-FFF2-40B4-BE49-F238E27FC236}">
                <a16:creationId xmlns:a16="http://schemas.microsoft.com/office/drawing/2014/main" id="{C465FDA0-5DEF-4EF7-99F3-8F7B40B9ACF1}"/>
              </a:ext>
            </a:extLst>
          </p:cNvPr>
          <p:cNvPicPr>
            <a:picLocks noChangeAspect="1"/>
          </p:cNvPicPr>
          <p:nvPr/>
        </p:nvPicPr>
        <p:blipFill rotWithShape="1">
          <a:blip r:embed="rId2"/>
          <a:srcRect l="26087" t="10223" r="25870" b="6065"/>
          <a:stretch/>
        </p:blipFill>
        <p:spPr>
          <a:xfrm>
            <a:off x="2617304" y="779683"/>
            <a:ext cx="6957391" cy="4237603"/>
          </a:xfrm>
          <a:prstGeom prst="rect">
            <a:avLst/>
          </a:prstGeom>
        </p:spPr>
      </p:pic>
    </p:spTree>
    <p:extLst>
      <p:ext uri="{BB962C8B-B14F-4D97-AF65-F5344CB8AC3E}">
        <p14:creationId xmlns:p14="http://schemas.microsoft.com/office/powerpoint/2010/main" val="24897093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pic>
        <p:nvPicPr>
          <p:cNvPr id="2" name="Picture 1">
            <a:extLst>
              <a:ext uri="{FF2B5EF4-FFF2-40B4-BE49-F238E27FC236}">
                <a16:creationId xmlns:a16="http://schemas.microsoft.com/office/drawing/2014/main" id="{1E267202-F439-46AE-84A0-6C73E9156B0A}"/>
              </a:ext>
            </a:extLst>
          </p:cNvPr>
          <p:cNvPicPr>
            <a:picLocks noChangeAspect="1"/>
          </p:cNvPicPr>
          <p:nvPr/>
        </p:nvPicPr>
        <p:blipFill rotWithShape="1">
          <a:blip r:embed="rId2"/>
          <a:srcRect l="32717" t="27043" r="34456" b="16311"/>
          <a:stretch/>
        </p:blipFill>
        <p:spPr>
          <a:xfrm>
            <a:off x="3446149" y="1152939"/>
            <a:ext cx="5172917" cy="5018757"/>
          </a:xfrm>
          <a:prstGeom prst="rect">
            <a:avLst/>
          </a:prstGeom>
        </p:spPr>
      </p:pic>
      <p:sp>
        <p:nvSpPr>
          <p:cNvPr id="4" name="TextBox 3">
            <a:extLst>
              <a:ext uri="{FF2B5EF4-FFF2-40B4-BE49-F238E27FC236}">
                <a16:creationId xmlns:a16="http://schemas.microsoft.com/office/drawing/2014/main" id="{B291A0FA-7644-4D46-9ACC-82708CE2C353}"/>
              </a:ext>
            </a:extLst>
          </p:cNvPr>
          <p:cNvSpPr txBox="1"/>
          <p:nvPr/>
        </p:nvSpPr>
        <p:spPr>
          <a:xfrm>
            <a:off x="3566003" y="729593"/>
            <a:ext cx="4933210" cy="646331"/>
          </a:xfrm>
          <a:prstGeom prst="rect">
            <a:avLst/>
          </a:prstGeom>
          <a:noFill/>
        </p:spPr>
        <p:txBody>
          <a:bodyPr wrap="none" rtlCol="0">
            <a:spAutoFit/>
          </a:bodyPr>
          <a:lstStyle/>
          <a:p>
            <a:r>
              <a:rPr lang="en-US" b="1" dirty="0">
                <a:solidFill>
                  <a:schemeClr val="bg1"/>
                </a:solidFill>
                <a:latin typeface="Arial" panose="020B0604020202020204" pitchFamily="34" charset="0"/>
                <a:cs typeface="Arial" panose="020B0604020202020204" pitchFamily="34" charset="0"/>
              </a:rPr>
              <a:t>A Facsimile from the Book of Abraham Nº 2</a:t>
            </a:r>
          </a:p>
          <a:p>
            <a:endParaRPr lang="en-US"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300777"/>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1C0EAD4-46C1-4CFD-B288-D13194B403D0}"/>
              </a:ext>
            </a:extLst>
          </p:cNvPr>
          <p:cNvSpPr/>
          <p:nvPr/>
        </p:nvSpPr>
        <p:spPr>
          <a:xfrm>
            <a:off x="914400" y="707113"/>
            <a:ext cx="2586831" cy="102008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6700C141-2296-47D6-8DFB-82E152BD2A8E}"/>
              </a:ext>
            </a:extLst>
          </p:cNvPr>
          <p:cNvSpPr/>
          <p:nvPr/>
        </p:nvSpPr>
        <p:spPr>
          <a:xfrm>
            <a:off x="914400" y="1098926"/>
            <a:ext cx="9780104" cy="346640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2" name="Rectangle 1">
            <a:extLst>
              <a:ext uri="{FF2B5EF4-FFF2-40B4-BE49-F238E27FC236}">
                <a16:creationId xmlns:a16="http://schemas.microsoft.com/office/drawing/2014/main" id="{DE95F143-9BA8-45BB-8D61-D112C7ACEDC9}"/>
              </a:ext>
            </a:extLst>
          </p:cNvPr>
          <p:cNvSpPr/>
          <p:nvPr/>
        </p:nvSpPr>
        <p:spPr>
          <a:xfrm>
            <a:off x="1022667" y="779683"/>
            <a:ext cx="2478564"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Abraham 3:18–19, 21</a:t>
            </a:r>
          </a:p>
        </p:txBody>
      </p:sp>
      <p:sp>
        <p:nvSpPr>
          <p:cNvPr id="4" name="Rectangle 3">
            <a:extLst>
              <a:ext uri="{FF2B5EF4-FFF2-40B4-BE49-F238E27FC236}">
                <a16:creationId xmlns:a16="http://schemas.microsoft.com/office/drawing/2014/main" id="{0F11D38F-C954-49E7-8A39-71A5A7388719}"/>
              </a:ext>
            </a:extLst>
          </p:cNvPr>
          <p:cNvSpPr/>
          <p:nvPr/>
        </p:nvSpPr>
        <p:spPr>
          <a:xfrm>
            <a:off x="1022667" y="1149015"/>
            <a:ext cx="9671837"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Howbeit that he made the greater star; as, also, if there be two spirits, and one shall be more intelligent than the other, yet these two spirits, notwithstanding one is more intelligent than the other, have no beginning; they existed before, they shall have no end, they shall exist after, for they are gnolaum, or eternal.</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Lord said unto me: These two facts do exist, that there are two spirits, one being more intelligent than the other; there shall be another more intelligent than they; I am the Lord thy God, I am more intelligent than they all. </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I dwell in the midst of them all; I now, therefore, have come down unto thee to declare unto thee the works which my hands have made, wherein my wisdom excelleth them all, for I rule in the heavens above, and in the earth beneath, in all wisdom and prudence, over all the intelligences thine eyes have seen from the beginning; I came down in the beginning in the midst of all the intelligences thou hast seen.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20073A5-7F7D-4E7A-BB75-D27CC27C5BE7}"/>
              </a:ext>
            </a:extLst>
          </p:cNvPr>
          <p:cNvSpPr/>
          <p:nvPr/>
        </p:nvSpPr>
        <p:spPr>
          <a:xfrm>
            <a:off x="1022664" y="4641180"/>
            <a:ext cx="81213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what Abraham learned about Jesus Christ? </a:t>
            </a:r>
          </a:p>
        </p:txBody>
      </p:sp>
      <p:sp>
        <p:nvSpPr>
          <p:cNvPr id="6" name="Rectangle 5">
            <a:extLst>
              <a:ext uri="{FF2B5EF4-FFF2-40B4-BE49-F238E27FC236}">
                <a16:creationId xmlns:a16="http://schemas.microsoft.com/office/drawing/2014/main" id="{0445805C-FC06-432E-85FF-ADD47558465D}"/>
              </a:ext>
            </a:extLst>
          </p:cNvPr>
          <p:cNvSpPr/>
          <p:nvPr/>
        </p:nvSpPr>
        <p:spPr>
          <a:xfrm>
            <a:off x="1022664" y="5086356"/>
            <a:ext cx="8571277" cy="369332"/>
          </a:xfrm>
          <a:prstGeom prst="rect">
            <a:avLst/>
          </a:prstGeom>
        </p:spPr>
        <p:txBody>
          <a:bodyPr wrap="square">
            <a:spAutoFit/>
          </a:bodyPr>
          <a:lstStyle/>
          <a:p>
            <a:pPr algn="just"/>
            <a:r>
              <a:rPr lang="en-US" i="1" dirty="0">
                <a:solidFill>
                  <a:schemeClr val="bg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Jesus Christ is the greatest and most intelligent of all Heavenly Father’s children.</a:t>
            </a:r>
          </a:p>
        </p:txBody>
      </p:sp>
      <p:sp>
        <p:nvSpPr>
          <p:cNvPr id="7" name="Rectangle 6">
            <a:extLst>
              <a:ext uri="{FF2B5EF4-FFF2-40B4-BE49-F238E27FC236}">
                <a16:creationId xmlns:a16="http://schemas.microsoft.com/office/drawing/2014/main" id="{0F643935-2F0F-4AC1-8332-C631D154E480}"/>
              </a:ext>
            </a:extLst>
          </p:cNvPr>
          <p:cNvSpPr/>
          <p:nvPr/>
        </p:nvSpPr>
        <p:spPr>
          <a:xfrm>
            <a:off x="1022665" y="1140667"/>
            <a:ext cx="9671837" cy="341632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18 </a:t>
            </a:r>
            <a:r>
              <a:rPr lang="en-US" dirty="0">
                <a:solidFill>
                  <a:schemeClr val="bg1"/>
                </a:solidFill>
                <a:latin typeface="Arial" panose="020B0604020202020204" pitchFamily="34" charset="0"/>
                <a:cs typeface="Arial" panose="020B0604020202020204" pitchFamily="34" charset="0"/>
              </a:rPr>
              <a:t>Howbeit that he made the greater star; as, also, if there be two spirits, and one shall be more intelligent than the other, yet these two spirits, notwithstanding one is more intelligent than the other, have no beginning; they existed before, they shall have no end, they shall exist after, for they are gnolaum, or eternal.</a:t>
            </a:r>
          </a:p>
          <a:p>
            <a:pPr algn="just" fontAlgn="base"/>
            <a:r>
              <a:rPr lang="en-US" b="1" dirty="0">
                <a:solidFill>
                  <a:schemeClr val="bg1"/>
                </a:solidFill>
                <a:latin typeface="Arial" panose="020B0604020202020204" pitchFamily="34" charset="0"/>
                <a:cs typeface="Arial" panose="020B0604020202020204" pitchFamily="34" charset="0"/>
              </a:rPr>
              <a:t>19 </a:t>
            </a:r>
            <a:r>
              <a:rPr lang="en-US" dirty="0">
                <a:solidFill>
                  <a:schemeClr val="bg1"/>
                </a:solidFill>
                <a:latin typeface="Arial" panose="020B0604020202020204" pitchFamily="34" charset="0"/>
                <a:cs typeface="Arial" panose="020B0604020202020204" pitchFamily="34" charset="0"/>
              </a:rPr>
              <a:t>And the Lord said unto me: These two facts do exist, that there are two spirits, one being more intelligent than the other; there shall be another </a:t>
            </a:r>
            <a:r>
              <a:rPr lang="en-US" dirty="0">
                <a:solidFill>
                  <a:srgbClr val="FF0000"/>
                </a:solidFill>
                <a:latin typeface="Arial" panose="020B0604020202020204" pitchFamily="34" charset="0"/>
                <a:cs typeface="Arial" panose="020B0604020202020204" pitchFamily="34" charset="0"/>
              </a:rPr>
              <a:t>more intelligent </a:t>
            </a:r>
            <a:r>
              <a:rPr lang="en-US" dirty="0">
                <a:solidFill>
                  <a:schemeClr val="bg1"/>
                </a:solidFill>
                <a:latin typeface="Arial" panose="020B0604020202020204" pitchFamily="34" charset="0"/>
                <a:cs typeface="Arial" panose="020B0604020202020204" pitchFamily="34" charset="0"/>
              </a:rPr>
              <a:t>than they; I am the Lord thy God, I am more intelligent than they all. </a:t>
            </a:r>
          </a:p>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I dwell in the midst of them all; I now, therefore, have come down unto thee to declare unto thee the works which my hands have made, wherein my wisdom excelleth them all, for I rule in the heavens above, and in the earth beneath, in all wisdom and prudence, over all the intelligences thine eyes have seen from the beginning; I came down in the beginning in the midst of all the intelligences thou hast seen.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6C77F43-A7FE-4DB7-95EE-E7D3A6690566}"/>
              </a:ext>
            </a:extLst>
          </p:cNvPr>
          <p:cNvSpPr/>
          <p:nvPr/>
        </p:nvSpPr>
        <p:spPr>
          <a:xfrm>
            <a:off x="1022664" y="5607377"/>
            <a:ext cx="967183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knowing that Jesus Christ is the most intelligent and obedient of all our Heavenly Father’s children help you exercise faith in Him?</a:t>
            </a:r>
          </a:p>
        </p:txBody>
      </p:sp>
    </p:spTree>
    <p:extLst>
      <p:ext uri="{BB962C8B-B14F-4D97-AF65-F5344CB8AC3E}">
        <p14:creationId xmlns:p14="http://schemas.microsoft.com/office/powerpoint/2010/main" val="29203185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8" presetClass="entr" presetSubtype="0" accel="50000" fill="hold" grpId="0" nodeType="clickEffect">
                                  <p:stCondLst>
                                    <p:cond delay="0"/>
                                  </p:stCondLst>
                                  <p:iterate type="lt">
                                    <p:tmPct val="49877"/>
                                  </p:iterate>
                                  <p:childTnLst>
                                    <p:set>
                                      <p:cBhvr>
                                        <p:cTn id="11" dur="1" fill="hold">
                                          <p:stCondLst>
                                            <p:cond delay="0"/>
                                          </p:stCondLst>
                                        </p:cTn>
                                        <p:tgtEl>
                                          <p:spTgt spid="6"/>
                                        </p:tgtEl>
                                        <p:attrNameLst>
                                          <p:attrName>style.visibility</p:attrName>
                                        </p:attrNameLst>
                                      </p:cBhvr>
                                      <p:to>
                                        <p:strVal val="visible"/>
                                      </p:to>
                                    </p:set>
                                    <p:set>
                                      <p:cBhvr>
                                        <p:cTn id="12" dur="68" fill="hold">
                                          <p:stCondLst>
                                            <p:cond delay="0"/>
                                          </p:stCondLst>
                                        </p:cTn>
                                        <p:tgtEl>
                                          <p:spTgt spid="6"/>
                                        </p:tgtEl>
                                        <p:attrNameLst>
                                          <p:attrName>style.rotation</p:attrName>
                                        </p:attrNameLst>
                                      </p:cBhvr>
                                      <p:to>
                                        <p:strVal val="-45.0"/>
                                      </p:to>
                                    </p:set>
                                    <p:anim calcmode="lin" valueType="num">
                                      <p:cBhvr>
                                        <p:cTn id="13" dur="68" fill="hold">
                                          <p:stCondLst>
                                            <p:cond delay="6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4" dur="6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5" dur="2" decel="50000" autoRev="1" fill="hold">
                                          <p:stCondLst>
                                            <p:cond delay="6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6" dur="1" fill="hold">
                                          <p:stCondLst>
                                            <p:cond delay="149"/>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1"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8)">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2" name="Rectangle 1">
            <a:extLst>
              <a:ext uri="{FF2B5EF4-FFF2-40B4-BE49-F238E27FC236}">
                <a16:creationId xmlns:a16="http://schemas.microsoft.com/office/drawing/2014/main" id="{CE100655-B716-40A2-A575-A86C488DA60E}"/>
              </a:ext>
            </a:extLst>
          </p:cNvPr>
          <p:cNvSpPr/>
          <p:nvPr/>
        </p:nvSpPr>
        <p:spPr>
          <a:xfrm>
            <a:off x="1447932" y="3105834"/>
            <a:ext cx="9698489" cy="646331"/>
          </a:xfrm>
          <a:prstGeom prst="rect">
            <a:avLst/>
          </a:prstGeom>
        </p:spPr>
        <p:txBody>
          <a:bodyPr wrap="none">
            <a:spAutoFit/>
          </a:bodyPr>
          <a:lstStyle/>
          <a:p>
            <a:pPr fontAlgn="base"/>
            <a:r>
              <a:rPr lang="en-US" sz="3600" b="1" dirty="0">
                <a:solidFill>
                  <a:schemeClr val="bg1"/>
                </a:solidFill>
                <a:latin typeface="Calibri" panose="020F0502020204030204" pitchFamily="34" charset="0"/>
                <a:cs typeface="Calibri" panose="020F0502020204030204" pitchFamily="34" charset="0"/>
              </a:rPr>
              <a:t>“The Lord shows Abraham the Council in Heaven”</a:t>
            </a:r>
            <a:endParaRPr lang="en-US" sz="3600" b="1" dirty="0">
              <a:solidFill>
                <a:schemeClr val="bg1"/>
              </a:solidFill>
              <a:effectLst/>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CDBF7E85-207A-45AA-9981-23C9B524029E}"/>
              </a:ext>
            </a:extLst>
          </p:cNvPr>
          <p:cNvSpPr/>
          <p:nvPr/>
        </p:nvSpPr>
        <p:spPr>
          <a:xfrm>
            <a:off x="914400" y="783607"/>
            <a:ext cx="208582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Abraham 3:22–28</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2397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accent4">
                    <a:lumMod val="50000"/>
                  </a:schemeClr>
                </a:solidFill>
                <a:effectLst>
                  <a:outerShdw blurRad="38100" dist="38100" dir="2700000" algn="tl">
                    <a:srgbClr val="000000">
                      <a:alpha val="43137"/>
                    </a:srgbClr>
                  </a:outerShdw>
                </a:effectLst>
                <a:latin typeface="Microsoft Tai Le" panose="020B0502040204020203" pitchFamily="34" charset="0"/>
                <a:ea typeface="MS PMincho" panose="02020600040205080304" pitchFamily="18" charset="-128"/>
                <a:cs typeface="Microsoft Tai Le" panose="020B0502040204020203" pitchFamily="34" charset="0"/>
              </a:rPr>
              <a:t>LESSON 24</a:t>
            </a:r>
          </a:p>
        </p:txBody>
      </p:sp>
      <p:sp>
        <p:nvSpPr>
          <p:cNvPr id="2" name="Rectangle 1">
            <a:extLst>
              <a:ext uri="{FF2B5EF4-FFF2-40B4-BE49-F238E27FC236}">
                <a16:creationId xmlns:a16="http://schemas.microsoft.com/office/drawing/2014/main" id="{0916D9F2-8E0B-44B6-90D1-9BE9B22CF48B}"/>
              </a:ext>
            </a:extLst>
          </p:cNvPr>
          <p:cNvSpPr/>
          <p:nvPr/>
        </p:nvSpPr>
        <p:spPr>
          <a:xfrm>
            <a:off x="1310554" y="968273"/>
            <a:ext cx="6529480"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Who did Abraham see gathered together in heaven?</a:t>
            </a:r>
          </a:p>
        </p:txBody>
      </p:sp>
      <p:sp>
        <p:nvSpPr>
          <p:cNvPr id="4" name="Rectangle 3">
            <a:extLst>
              <a:ext uri="{FF2B5EF4-FFF2-40B4-BE49-F238E27FC236}">
                <a16:creationId xmlns:a16="http://schemas.microsoft.com/office/drawing/2014/main" id="{91F72C7A-15B2-41AE-BC11-59C4F7097D65}"/>
              </a:ext>
            </a:extLst>
          </p:cNvPr>
          <p:cNvSpPr/>
          <p:nvPr/>
        </p:nvSpPr>
        <p:spPr>
          <a:xfrm>
            <a:off x="1310553" y="1963460"/>
            <a:ext cx="6992748" cy="400110"/>
          </a:xfrm>
          <a:prstGeom prst="rect">
            <a:avLst/>
          </a:prstGeom>
        </p:spPr>
        <p:txBody>
          <a:bodyPr wrap="none">
            <a:spAutoFit/>
          </a:bodyPr>
          <a:lstStyle/>
          <a:p>
            <a:r>
              <a:rPr lang="en-US" sz="2000" b="1" dirty="0">
                <a:solidFill>
                  <a:schemeClr val="bg1"/>
                </a:solidFill>
                <a:latin typeface="Arial" panose="020B0604020202020204" pitchFamily="34" charset="0"/>
                <a:cs typeface="Arial" panose="020B0604020202020204" pitchFamily="34" charset="0"/>
              </a:rPr>
              <a:t>What did Abraham learn about himself from this vision?</a:t>
            </a:r>
          </a:p>
        </p:txBody>
      </p:sp>
      <p:sp>
        <p:nvSpPr>
          <p:cNvPr id="5" name="Rectangle 4">
            <a:extLst>
              <a:ext uri="{FF2B5EF4-FFF2-40B4-BE49-F238E27FC236}">
                <a16:creationId xmlns:a16="http://schemas.microsoft.com/office/drawing/2014/main" id="{92B7DCFA-E61C-41C6-ABB5-D317E27A5513}"/>
              </a:ext>
            </a:extLst>
          </p:cNvPr>
          <p:cNvSpPr/>
          <p:nvPr/>
        </p:nvSpPr>
        <p:spPr>
          <a:xfrm>
            <a:off x="1310553" y="2828835"/>
            <a:ext cx="9096189" cy="707886"/>
          </a:xfrm>
          <a:prstGeom prst="rect">
            <a:avLst/>
          </a:prstGeom>
        </p:spPr>
        <p:txBody>
          <a:bodyPr wrap="square">
            <a:spAutoFit/>
          </a:bodyPr>
          <a:lstStyle/>
          <a:p>
            <a:pPr algn="just"/>
            <a:r>
              <a:rPr lang="en-US" sz="2000" b="1" dirty="0">
                <a:solidFill>
                  <a:schemeClr val="bg1"/>
                </a:solidFill>
                <a:latin typeface="Arial" panose="020B0604020202020204" pitchFamily="34" charset="0"/>
                <a:cs typeface="Arial" panose="020B0604020202020204" pitchFamily="34" charset="0"/>
              </a:rPr>
              <a:t>What did Heavenly Father choose Abraham and other “noble and great” spirits to do on the earth?</a:t>
            </a:r>
          </a:p>
        </p:txBody>
      </p:sp>
      <p:sp>
        <p:nvSpPr>
          <p:cNvPr id="6" name="Rectangle 5">
            <a:extLst>
              <a:ext uri="{FF2B5EF4-FFF2-40B4-BE49-F238E27FC236}">
                <a16:creationId xmlns:a16="http://schemas.microsoft.com/office/drawing/2014/main" id="{87EA9269-A1CA-4B91-806D-2B3CE4FBCD07}"/>
              </a:ext>
            </a:extLst>
          </p:cNvPr>
          <p:cNvSpPr/>
          <p:nvPr/>
        </p:nvSpPr>
        <p:spPr>
          <a:xfrm>
            <a:off x="1310553" y="4069414"/>
            <a:ext cx="9096188" cy="707886"/>
          </a:xfrm>
          <a:prstGeom prst="rect">
            <a:avLst/>
          </a:prstGeom>
        </p:spPr>
        <p:txBody>
          <a:bodyPr wrap="square">
            <a:spAutoFit/>
          </a:bodyPr>
          <a:lstStyle/>
          <a:p>
            <a:pPr algn="just"/>
            <a:r>
              <a:rPr lang="en-US" sz="2000"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Heavenly Father chose His noble and great children before they were born to become leaders in His kingdom on the earth.</a:t>
            </a:r>
          </a:p>
        </p:txBody>
      </p:sp>
    </p:spTree>
    <p:extLst>
      <p:ext uri="{BB962C8B-B14F-4D97-AF65-F5344CB8AC3E}">
        <p14:creationId xmlns:p14="http://schemas.microsoft.com/office/powerpoint/2010/main" val="8785717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800" decel="100000"/>
                                        <p:tgtEl>
                                          <p:spTgt spid="6"/>
                                        </p:tgtEl>
                                      </p:cBhvr>
                                    </p:animEffect>
                                    <p:anim calcmode="lin" valueType="num">
                                      <p:cBhvr>
                                        <p:cTn id="19" dur="800" decel="100000" fill="hold"/>
                                        <p:tgtEl>
                                          <p:spTgt spid="6"/>
                                        </p:tgtEl>
                                        <p:attrNameLst>
                                          <p:attrName>style.rotation</p:attrName>
                                        </p:attrNameLst>
                                      </p:cBhvr>
                                      <p:tavLst>
                                        <p:tav tm="0">
                                          <p:val>
                                            <p:fltVal val="-90"/>
                                          </p:val>
                                        </p:tav>
                                        <p:tav tm="100000">
                                          <p:val>
                                            <p:fltVal val="0"/>
                                          </p:val>
                                        </p:tav>
                                      </p:tavLst>
                                    </p:anim>
                                    <p:anim calcmode="lin" valueType="num">
                                      <p:cBhvr>
                                        <p:cTn id="20" dur="800" decel="100000" fill="hold"/>
                                        <p:tgtEl>
                                          <p:spTgt spid="6"/>
                                        </p:tgtEl>
                                        <p:attrNameLst>
                                          <p:attrName>ppt_x</p:attrName>
                                        </p:attrNameLst>
                                      </p:cBhvr>
                                      <p:tavLst>
                                        <p:tav tm="0">
                                          <p:val>
                                            <p:strVal val="#ppt_x+0.4"/>
                                          </p:val>
                                        </p:tav>
                                        <p:tav tm="100000">
                                          <p:val>
                                            <p:strVal val="#ppt_x-0.05"/>
                                          </p:val>
                                        </p:tav>
                                      </p:tavLst>
                                    </p:anim>
                                    <p:anim calcmode="lin" valueType="num">
                                      <p:cBhvr>
                                        <p:cTn id="21" dur="800" decel="100000" fill="hold"/>
                                        <p:tgtEl>
                                          <p:spTgt spid="6"/>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438</Words>
  <Application>Microsoft Office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Ebrima</vt:lpstr>
      <vt:lpstr>Georgia</vt:lpstr>
      <vt:lpstr>Microsoft Tai Le</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3784</cp:revision>
  <dcterms:created xsi:type="dcterms:W3CDTF">2018-08-29T04:26:39Z</dcterms:created>
  <dcterms:modified xsi:type="dcterms:W3CDTF">2019-02-27T05:28:51Z</dcterms:modified>
</cp:coreProperties>
</file>