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D757"/>
    <a:srgbClr val="6F7CBF"/>
    <a:srgbClr val="801A12"/>
    <a:srgbClr val="D88028"/>
    <a:srgbClr val="D6E513"/>
    <a:srgbClr val="E97159"/>
    <a:srgbClr val="B9DF63"/>
    <a:srgbClr val="0BA2C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2/26/2019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2/26/2019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w7qWWLg220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13BCF6-4468-492F-87AB-30C908D7F94F}"/>
              </a:ext>
            </a:extLst>
          </p:cNvPr>
          <p:cNvSpPr/>
          <p:nvPr/>
        </p:nvSpPr>
        <p:spPr>
          <a:xfrm>
            <a:off x="1139252" y="913297"/>
            <a:ext cx="2322918" cy="74651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FEC81EF-E8E9-4B43-822D-5F66CE1A532C}"/>
              </a:ext>
            </a:extLst>
          </p:cNvPr>
          <p:cNvSpPr/>
          <p:nvPr/>
        </p:nvSpPr>
        <p:spPr>
          <a:xfrm>
            <a:off x="1139252" y="1313407"/>
            <a:ext cx="9528748" cy="230832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a:t>
            </a:r>
          </a:p>
        </p:txBody>
      </p:sp>
      <p:sp>
        <p:nvSpPr>
          <p:cNvPr id="4" name="Rectangle 3">
            <a:extLst>
              <a:ext uri="{FF2B5EF4-FFF2-40B4-BE49-F238E27FC236}">
                <a16:creationId xmlns:a16="http://schemas.microsoft.com/office/drawing/2014/main" id="{61058531-9F3A-4E84-885D-ABEAB91787D3}"/>
              </a:ext>
            </a:extLst>
          </p:cNvPr>
          <p:cNvSpPr/>
          <p:nvPr/>
        </p:nvSpPr>
        <p:spPr>
          <a:xfrm>
            <a:off x="1281986" y="943277"/>
            <a:ext cx="2150204"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Abraham 2:9, 11</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7E563C5-F962-4F8E-9206-8A278F876D4D}"/>
              </a:ext>
            </a:extLst>
          </p:cNvPr>
          <p:cNvSpPr/>
          <p:nvPr/>
        </p:nvSpPr>
        <p:spPr>
          <a:xfrm>
            <a:off x="1311966" y="1313407"/>
            <a:ext cx="9356034" cy="2308324"/>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I will make of thee a great nation, and I will bless thee above measure, and make thy name great among all nations, and thou shalt be a blessing unto thy seed after thee, that in their hands they shall bear this ministry and Priesthood unto all nations;</a:t>
            </a:r>
          </a:p>
          <a:p>
            <a:pPr algn="just"/>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I will bless them that bless thee, and curse them that curse thee; and in thee (that is, in thy Priesthood) and in thy seed (that is, thy Priesthood), for I give unto thee a promise that this right shall continue in thee, and in thy seed after thee (that is to say, the literal seed, or the seed of the body) shall all the families of the earth be blessed, even with the blessings of the Gospel, which are the blessings of salvation, even of life eternal.</a:t>
            </a:r>
          </a:p>
        </p:txBody>
      </p:sp>
      <p:sp>
        <p:nvSpPr>
          <p:cNvPr id="5" name="Rectangle 4">
            <a:extLst>
              <a:ext uri="{FF2B5EF4-FFF2-40B4-BE49-F238E27FC236}">
                <a16:creationId xmlns:a16="http://schemas.microsoft.com/office/drawing/2014/main" id="{5FECBCBD-8533-4D26-AA9B-F198B1394EB9}"/>
              </a:ext>
            </a:extLst>
          </p:cNvPr>
          <p:cNvSpPr/>
          <p:nvPr/>
        </p:nvSpPr>
        <p:spPr>
          <a:xfrm>
            <a:off x="982181" y="7754593"/>
            <a:ext cx="910424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what we are to do for others as the seed of Abraham? </a:t>
            </a:r>
          </a:p>
        </p:txBody>
      </p:sp>
      <p:sp>
        <p:nvSpPr>
          <p:cNvPr id="6" name="Rectangle 5">
            <a:extLst>
              <a:ext uri="{FF2B5EF4-FFF2-40B4-BE49-F238E27FC236}">
                <a16:creationId xmlns:a16="http://schemas.microsoft.com/office/drawing/2014/main" id="{1AAFA5AB-7C81-4F33-8531-588CA806340E}"/>
              </a:ext>
            </a:extLst>
          </p:cNvPr>
          <p:cNvSpPr/>
          <p:nvPr/>
        </p:nvSpPr>
        <p:spPr>
          <a:xfrm>
            <a:off x="2385391" y="4568255"/>
            <a:ext cx="7421217" cy="1200329"/>
          </a:xfrm>
          <a:prstGeom prst="rect">
            <a:avLst/>
          </a:prstGeom>
        </p:spPr>
        <p:txBody>
          <a:bodyPr wrap="square">
            <a:spAutoFit/>
          </a:bodyPr>
          <a:lstStyle/>
          <a:p>
            <a:pPr algn="ctr"/>
            <a:r>
              <a:rPr lang="en-U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the seed of Abraham, we have a responsibility to minister to and bless all the families of the earth with the blessings of the gospel.</a:t>
            </a:r>
            <a:endPar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46198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grpId="0" nodeType="clickEffect">
                                  <p:stCondLst>
                                    <p:cond delay="0"/>
                                  </p:stCondLst>
                                  <p:childTnLst>
                                    <p:animMotion origin="layout" path="M -0.29493 -0.02685 L -0.29493 -0.28843 C -0.29493 -0.40579 -0.20443 -0.55 -0.13099 -0.55 L 0.03294 -0.55 " pathEditMode="relative" rAng="0" ptsTypes="AAAA">
                                      <p:cBhvr>
                                        <p:cTn id="6" dur="2000" fill="hold"/>
                                        <p:tgtEl>
                                          <p:spTgt spid="5"/>
                                        </p:tgtEl>
                                        <p:attrNameLst>
                                          <p:attrName>ppt_x</p:attrName>
                                          <p:attrName>ppt_y</p:attrName>
                                        </p:attrNameLst>
                                      </p:cBhvr>
                                      <p:rCtr x="16393" y="-26157"/>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8B8A43B-7EA0-49B2-BBAB-61A35C1FDE5B}"/>
              </a:ext>
            </a:extLst>
          </p:cNvPr>
          <p:cNvSpPr/>
          <p:nvPr/>
        </p:nvSpPr>
        <p:spPr>
          <a:xfrm>
            <a:off x="2518348" y="2421926"/>
            <a:ext cx="7613264" cy="218765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a:t>
            </a:r>
          </a:p>
        </p:txBody>
      </p:sp>
      <p:sp>
        <p:nvSpPr>
          <p:cNvPr id="2" name="Rectangle 1">
            <a:extLst>
              <a:ext uri="{FF2B5EF4-FFF2-40B4-BE49-F238E27FC236}">
                <a16:creationId xmlns:a16="http://schemas.microsoft.com/office/drawing/2014/main" id="{51B01AB7-34D1-4DA2-9260-7E49718D4862}"/>
              </a:ext>
            </a:extLst>
          </p:cNvPr>
          <p:cNvSpPr/>
          <p:nvPr/>
        </p:nvSpPr>
        <p:spPr>
          <a:xfrm>
            <a:off x="1311964" y="720447"/>
            <a:ext cx="66393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you want your family to do with the medicine?</a:t>
            </a:r>
          </a:p>
        </p:txBody>
      </p:sp>
      <p:sp>
        <p:nvSpPr>
          <p:cNvPr id="4" name="Rectangle 3">
            <a:extLst>
              <a:ext uri="{FF2B5EF4-FFF2-40B4-BE49-F238E27FC236}">
                <a16:creationId xmlns:a16="http://schemas.microsoft.com/office/drawing/2014/main" id="{CA28B233-0CCC-4202-8D60-76046AE89227}"/>
              </a:ext>
            </a:extLst>
          </p:cNvPr>
          <p:cNvSpPr/>
          <p:nvPr/>
        </p:nvSpPr>
        <p:spPr>
          <a:xfrm>
            <a:off x="1311964" y="1181250"/>
            <a:ext cx="90379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say to a family member who felt too busy or nervous to help distribute the medicine?</a:t>
            </a:r>
          </a:p>
        </p:txBody>
      </p:sp>
      <p:sp>
        <p:nvSpPr>
          <p:cNvPr id="5" name="Rectangle 4">
            <a:extLst>
              <a:ext uri="{FF2B5EF4-FFF2-40B4-BE49-F238E27FC236}">
                <a16:creationId xmlns:a16="http://schemas.microsoft.com/office/drawing/2014/main" id="{AB18183B-8C5C-467A-8AFB-C7431F60D868}"/>
              </a:ext>
            </a:extLst>
          </p:cNvPr>
          <p:cNvSpPr/>
          <p:nvPr/>
        </p:nvSpPr>
        <p:spPr>
          <a:xfrm>
            <a:off x="1311965" y="1801077"/>
            <a:ext cx="903798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our need to assist others in this situation be like our responsibility as the seed of Abraham?</a:t>
            </a:r>
          </a:p>
        </p:txBody>
      </p:sp>
      <p:sp>
        <p:nvSpPr>
          <p:cNvPr id="6" name="Rectangle 5">
            <a:extLst>
              <a:ext uri="{FF2B5EF4-FFF2-40B4-BE49-F238E27FC236}">
                <a16:creationId xmlns:a16="http://schemas.microsoft.com/office/drawing/2014/main" id="{33C2D4F2-8A8E-4C97-B5F0-D29454F494DC}"/>
              </a:ext>
            </a:extLst>
          </p:cNvPr>
          <p:cNvSpPr/>
          <p:nvPr/>
        </p:nvSpPr>
        <p:spPr>
          <a:xfrm>
            <a:off x="3975652" y="2511866"/>
            <a:ext cx="6096000" cy="2139047"/>
          </a:xfrm>
          <a:prstGeom prst="rect">
            <a:avLst/>
          </a:prstGeom>
        </p:spPr>
        <p:txBody>
          <a:bodyPr>
            <a:spAutoFit/>
          </a:bodyPr>
          <a:lstStyle/>
          <a:p>
            <a:pPr algn="just" fontAlgn="base"/>
            <a:r>
              <a:rPr lang="en-US" sz="1900" dirty="0">
                <a:solidFill>
                  <a:schemeClr val="bg1"/>
                </a:solidFill>
                <a:latin typeface="Arial" panose="020B0604020202020204" pitchFamily="34" charset="0"/>
                <a:cs typeface="Arial" panose="020B0604020202020204" pitchFamily="34" charset="0"/>
              </a:rPr>
              <a:t>“Truly, great responsibility rests upon the seed of Abraham in these latter days. …</a:t>
            </a:r>
          </a:p>
          <a:p>
            <a:pPr algn="just" fontAlgn="base"/>
            <a:r>
              <a:rPr lang="en-US" sz="1900" dirty="0">
                <a:solidFill>
                  <a:schemeClr val="bg1"/>
                </a:solidFill>
                <a:latin typeface="Arial" panose="020B0604020202020204" pitchFamily="34" charset="0"/>
                <a:cs typeface="Arial" panose="020B0604020202020204" pitchFamily="34" charset="0"/>
              </a:rPr>
              <a:t>“… We are here upon the earth at this time to magnify the priesthood and to preach the gospel. That is who we are, and that is why we are here” (David A. Bednar, “Becoming a Missionary,” </a:t>
            </a:r>
            <a:r>
              <a:rPr lang="en-US" sz="1900" i="1" dirty="0">
                <a:solidFill>
                  <a:schemeClr val="bg1"/>
                </a:solidFill>
                <a:latin typeface="Arial" panose="020B0604020202020204" pitchFamily="34" charset="0"/>
                <a:cs typeface="Arial" panose="020B0604020202020204" pitchFamily="34" charset="0"/>
              </a:rPr>
              <a:t>Ensign</a:t>
            </a:r>
            <a:r>
              <a:rPr lang="en-US" sz="1900" dirty="0">
                <a:solidFill>
                  <a:schemeClr val="bg1"/>
                </a:solidFill>
                <a:latin typeface="Arial" panose="020B0604020202020204" pitchFamily="34" charset="0"/>
                <a:cs typeface="Arial" panose="020B0604020202020204" pitchFamily="34" charset="0"/>
              </a:rPr>
              <a:t> or </a:t>
            </a:r>
            <a:r>
              <a:rPr lang="en-US" sz="1900" i="1" dirty="0">
                <a:solidFill>
                  <a:schemeClr val="bg1"/>
                </a:solidFill>
                <a:latin typeface="Arial" panose="020B0604020202020204" pitchFamily="34" charset="0"/>
                <a:cs typeface="Arial" panose="020B0604020202020204" pitchFamily="34" charset="0"/>
              </a:rPr>
              <a:t>Liahona, </a:t>
            </a:r>
            <a:r>
              <a:rPr lang="en-US" sz="1900" dirty="0">
                <a:solidFill>
                  <a:schemeClr val="bg1"/>
                </a:solidFill>
                <a:latin typeface="Arial" panose="020B0604020202020204" pitchFamily="34" charset="0"/>
                <a:cs typeface="Arial" panose="020B0604020202020204" pitchFamily="34" charset="0"/>
              </a:rPr>
              <a:t>Nov. 2005, 47).</a:t>
            </a:r>
            <a:endParaRPr lang="en-US" sz="1900" b="0" i="0" dirty="0">
              <a:solidFill>
                <a:schemeClr val="bg1"/>
              </a:solidFill>
              <a:effectLst/>
              <a:latin typeface="Arial" panose="020B0604020202020204" pitchFamily="34" charset="0"/>
              <a:cs typeface="Arial" panose="020B0604020202020204" pitchFamily="34" charset="0"/>
            </a:endParaRPr>
          </a:p>
        </p:txBody>
      </p:sp>
      <p:pic>
        <p:nvPicPr>
          <p:cNvPr id="3074" name="Picture 2" descr="David A. Bednar">
            <a:extLst>
              <a:ext uri="{FF2B5EF4-FFF2-40B4-BE49-F238E27FC236}">
                <a16:creationId xmlns:a16="http://schemas.microsoft.com/office/drawing/2014/main" id="{59537BAA-4A2C-49C7-8FA5-45D1A0B86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956" y="2542621"/>
            <a:ext cx="1073427" cy="14276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DE711E3-CB4C-4BB7-8AA2-073661CBF936}"/>
              </a:ext>
            </a:extLst>
          </p:cNvPr>
          <p:cNvSpPr txBox="1"/>
          <p:nvPr/>
        </p:nvSpPr>
        <p:spPr>
          <a:xfrm>
            <a:off x="2750638" y="4018888"/>
            <a:ext cx="1225014" cy="415498"/>
          </a:xfrm>
          <a:prstGeom prst="rect">
            <a:avLst/>
          </a:prstGeom>
          <a:noFill/>
        </p:spPr>
        <p:txBody>
          <a:bodyPr wrap="none" rtlCol="0">
            <a:spAutoFit/>
          </a:bodyPr>
          <a:lstStyle/>
          <a:p>
            <a:pPr algn="ctr"/>
            <a:r>
              <a:rPr lang="en-US" sz="1050" b="1" dirty="0">
                <a:solidFill>
                  <a:schemeClr val="bg1"/>
                </a:solidFill>
                <a:latin typeface="Arial" panose="020B0604020202020204" pitchFamily="34" charset="0"/>
                <a:cs typeface="Arial" panose="020B0604020202020204" pitchFamily="34" charset="0"/>
              </a:rPr>
              <a:t>Elder </a:t>
            </a:r>
          </a:p>
          <a:p>
            <a:pPr algn="ctr"/>
            <a:r>
              <a:rPr lang="en-US" sz="1050" b="1" dirty="0">
                <a:solidFill>
                  <a:schemeClr val="bg1"/>
                </a:solidFill>
                <a:latin typeface="Arial" panose="020B0604020202020204" pitchFamily="34" charset="0"/>
                <a:cs typeface="Arial" panose="020B0604020202020204" pitchFamily="34" charset="0"/>
              </a:rPr>
              <a:t>David A. Bednar</a:t>
            </a:r>
          </a:p>
        </p:txBody>
      </p:sp>
      <p:sp>
        <p:nvSpPr>
          <p:cNvPr id="8" name="Rectangle 7">
            <a:extLst>
              <a:ext uri="{FF2B5EF4-FFF2-40B4-BE49-F238E27FC236}">
                <a16:creationId xmlns:a16="http://schemas.microsoft.com/office/drawing/2014/main" id="{1F58CDEC-18B1-443B-A34E-4F29062CDA9F}"/>
              </a:ext>
            </a:extLst>
          </p:cNvPr>
          <p:cNvSpPr/>
          <p:nvPr/>
        </p:nvSpPr>
        <p:spPr>
          <a:xfrm>
            <a:off x="1311965" y="4699522"/>
            <a:ext cx="55066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else can we bless the families of the earth? </a:t>
            </a:r>
          </a:p>
        </p:txBody>
      </p:sp>
      <p:sp>
        <p:nvSpPr>
          <p:cNvPr id="9" name="Rectangle 8">
            <a:extLst>
              <a:ext uri="{FF2B5EF4-FFF2-40B4-BE49-F238E27FC236}">
                <a16:creationId xmlns:a16="http://schemas.microsoft.com/office/drawing/2014/main" id="{57864B78-F479-4B6C-8D4A-950F0D4C18FB}"/>
              </a:ext>
            </a:extLst>
          </p:cNvPr>
          <p:cNvSpPr/>
          <p:nvPr/>
        </p:nvSpPr>
        <p:spPr>
          <a:xfrm>
            <a:off x="1311964" y="5080464"/>
            <a:ext cx="875968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bless our own families and the families of our friends and neighbors?</a:t>
            </a:r>
          </a:p>
        </p:txBody>
      </p:sp>
      <p:sp>
        <p:nvSpPr>
          <p:cNvPr id="10" name="Rectangle 9">
            <a:extLst>
              <a:ext uri="{FF2B5EF4-FFF2-40B4-BE49-F238E27FC236}">
                <a16:creationId xmlns:a16="http://schemas.microsoft.com/office/drawing/2014/main" id="{0F04928A-1407-42B9-8447-D40DA9E604A5}"/>
              </a:ext>
            </a:extLst>
          </p:cNvPr>
          <p:cNvSpPr/>
          <p:nvPr/>
        </p:nvSpPr>
        <p:spPr>
          <a:xfrm>
            <a:off x="1311964" y="5814387"/>
            <a:ext cx="78585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feel about being numbered among the seed of Abraham?</a:t>
            </a:r>
          </a:p>
        </p:txBody>
      </p:sp>
    </p:spTree>
    <p:extLst>
      <p:ext uri="{BB962C8B-B14F-4D97-AF65-F5344CB8AC3E}">
        <p14:creationId xmlns:p14="http://schemas.microsoft.com/office/powerpoint/2010/main" val="182650456"/>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out)">
                                      <p:cBhvr>
                                        <p:cTn id="29" dur="2000"/>
                                        <p:tgtEl>
                                          <p:spTgt spid="6"/>
                                        </p:tgtEl>
                                      </p:cBhvr>
                                    </p:animEffect>
                                  </p:childTnLst>
                                </p:cTn>
                              </p:par>
                              <p:par>
                                <p:cTn id="30" presetID="6" presetClass="entr" presetSubtype="32" fill="hold" nodeType="with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circle(out)">
                                      <p:cBhvr>
                                        <p:cTn id="32" dur="2000"/>
                                        <p:tgtEl>
                                          <p:spTgt spid="3074"/>
                                        </p:tgtEl>
                                      </p:cBhvr>
                                    </p:animEffect>
                                  </p:childTnLst>
                                </p:cTn>
                              </p:par>
                              <p:par>
                                <p:cTn id="33" presetID="6" presetClass="entr" presetSubtype="3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out)">
                                      <p:cBhvr>
                                        <p:cTn id="35" dur="2000"/>
                                        <p:tgtEl>
                                          <p:spTgt spid="7"/>
                                        </p:tgtEl>
                                      </p:cBhvr>
                                    </p:animEffect>
                                  </p:childTnLst>
                                </p:cTn>
                              </p:par>
                              <p:par>
                                <p:cTn id="36" presetID="6" presetClass="entr" presetSubtype="32"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out)">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
                                        </p:tgtEl>
                                        <p:attrNameLst>
                                          <p:attrName>ppt_y</p:attrName>
                                        </p:attrNameLst>
                                      </p:cBhvr>
                                      <p:tavLst>
                                        <p:tav tm="0">
                                          <p:val>
                                            <p:strVal val="#ppt_y"/>
                                          </p:val>
                                        </p:tav>
                                        <p:tav tm="100000">
                                          <p:val>
                                            <p:strVal val="#ppt_y"/>
                                          </p:val>
                                        </p:tav>
                                      </p:tavLst>
                                    </p:anim>
                                    <p:anim calcmode="lin" valueType="num">
                                      <p:cBhvr>
                                        <p:cTn id="4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
                                        </p:tgtEl>
                                        <p:attrNameLst>
                                          <p:attrName>ppt_y</p:attrName>
                                        </p:attrNameLst>
                                      </p:cBhvr>
                                      <p:tavLst>
                                        <p:tav tm="0">
                                          <p:val>
                                            <p:strVal val="#ppt_y"/>
                                          </p:val>
                                        </p:tav>
                                        <p:tav tm="100000">
                                          <p:val>
                                            <p:strVal val="#ppt_y"/>
                                          </p:val>
                                        </p:tav>
                                      </p:tavLst>
                                    </p:anim>
                                    <p:anim calcmode="lin" valueType="num">
                                      <p:cBhvr>
                                        <p:cTn id="5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0"/>
                                        </p:tgtEl>
                                        <p:attrNameLst>
                                          <p:attrName>ppt_y</p:attrName>
                                        </p:attrNameLst>
                                      </p:cBhvr>
                                      <p:tavLst>
                                        <p:tav tm="0">
                                          <p:val>
                                            <p:strVal val="#ppt_y"/>
                                          </p:val>
                                        </p:tav>
                                        <p:tav tm="100000">
                                          <p:val>
                                            <p:strVal val="#ppt_y"/>
                                          </p:val>
                                        </p:tav>
                                      </p:tavLst>
                                    </p:anim>
                                    <p:anim calcmode="lin" valueType="num">
                                      <p:cBhvr>
                                        <p:cTn id="6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4"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a:t>
            </a:r>
          </a:p>
        </p:txBody>
      </p:sp>
      <p:sp>
        <p:nvSpPr>
          <p:cNvPr id="2" name="Rectangle 1">
            <a:extLst>
              <a:ext uri="{FF2B5EF4-FFF2-40B4-BE49-F238E27FC236}">
                <a16:creationId xmlns:a16="http://schemas.microsoft.com/office/drawing/2014/main" id="{C47591F2-F63C-4BCF-A44B-1D0B22A3B940}"/>
              </a:ext>
            </a:extLst>
          </p:cNvPr>
          <p:cNvSpPr/>
          <p:nvPr/>
        </p:nvSpPr>
        <p:spPr>
          <a:xfrm>
            <a:off x="1742661" y="2644170"/>
            <a:ext cx="8706678" cy="1569660"/>
          </a:xfrm>
          <a:prstGeom prst="rect">
            <a:avLst/>
          </a:prstGeom>
        </p:spPr>
        <p:txBody>
          <a:bodyPr wrap="square">
            <a:spAutoFit/>
          </a:bodyPr>
          <a:lstStyle/>
          <a:p>
            <a:pPr algn="ctr" fontAlgn="base"/>
            <a:r>
              <a:rPr lang="en-US" sz="4800" b="1" dirty="0">
                <a:solidFill>
                  <a:srgbClr val="FF0000"/>
                </a:solidFill>
                <a:latin typeface="Bahnschrift Light" panose="020B0502040204020203" pitchFamily="34" charset="0"/>
              </a:rPr>
              <a:t>“Abraham journeys through the </a:t>
            </a:r>
          </a:p>
          <a:p>
            <a:pPr algn="ctr" fontAlgn="base"/>
            <a:r>
              <a:rPr lang="en-US" sz="4800" b="1" dirty="0">
                <a:solidFill>
                  <a:srgbClr val="FF0000"/>
                </a:solidFill>
                <a:latin typeface="Bahnschrift Light" panose="020B0502040204020203" pitchFamily="34" charset="0"/>
              </a:rPr>
              <a:t>promised land of Canaan”</a:t>
            </a:r>
            <a:endParaRPr lang="en-US" sz="4800" b="1" dirty="0">
              <a:solidFill>
                <a:srgbClr val="FF0000"/>
              </a:solidFill>
              <a:effectLst/>
              <a:latin typeface="Bahnschrift Light" panose="020B0502040204020203" pitchFamily="34" charset="0"/>
            </a:endParaRPr>
          </a:p>
        </p:txBody>
      </p:sp>
    </p:spTree>
    <p:extLst>
      <p:ext uri="{BB962C8B-B14F-4D97-AF65-F5344CB8AC3E}">
        <p14:creationId xmlns:p14="http://schemas.microsoft.com/office/powerpoint/2010/main" val="2854351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B26F17-8A41-4191-81CF-DBB0014FE559}"/>
              </a:ext>
            </a:extLst>
          </p:cNvPr>
          <p:cNvSpPr/>
          <p:nvPr/>
        </p:nvSpPr>
        <p:spPr>
          <a:xfrm>
            <a:off x="1430866" y="1598130"/>
            <a:ext cx="2256714" cy="65724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63E59DC-E759-4B11-97BC-5F036F977A6E}"/>
              </a:ext>
            </a:extLst>
          </p:cNvPr>
          <p:cNvSpPr/>
          <p:nvPr/>
        </p:nvSpPr>
        <p:spPr>
          <a:xfrm>
            <a:off x="1430435" y="1972041"/>
            <a:ext cx="9157620" cy="129861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a:t>
            </a:r>
          </a:p>
        </p:txBody>
      </p:sp>
      <p:sp>
        <p:nvSpPr>
          <p:cNvPr id="2" name="Rectangle 1">
            <a:extLst>
              <a:ext uri="{FF2B5EF4-FFF2-40B4-BE49-F238E27FC236}">
                <a16:creationId xmlns:a16="http://schemas.microsoft.com/office/drawing/2014/main" id="{7AA2FD21-348D-4A8E-A0D3-18AA635178E6}"/>
              </a:ext>
            </a:extLst>
          </p:cNvPr>
          <p:cNvSpPr/>
          <p:nvPr/>
        </p:nvSpPr>
        <p:spPr>
          <a:xfrm>
            <a:off x="1430867" y="968273"/>
            <a:ext cx="1510350" cy="400110"/>
          </a:xfrm>
          <a:prstGeom prst="rect">
            <a:avLst/>
          </a:prstGeom>
        </p:spPr>
        <p:txBody>
          <a:bodyPr wrap="none">
            <a:spAutoFit/>
          </a:bodyPr>
          <a:lstStyle/>
          <a:p>
            <a:r>
              <a:rPr 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Earnestly…</a:t>
            </a:r>
            <a:endPar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4BF0BB7-DC35-40BA-8901-71E96573F181}"/>
              </a:ext>
            </a:extLst>
          </p:cNvPr>
          <p:cNvSpPr/>
          <p:nvPr/>
        </p:nvSpPr>
        <p:spPr>
          <a:xfrm>
            <a:off x="2941217" y="999051"/>
            <a:ext cx="3005951" cy="369332"/>
          </a:xfrm>
          <a:prstGeom prst="rect">
            <a:avLst/>
          </a:prstGeom>
        </p:spPr>
        <p:txBody>
          <a:bodyPr wrap="none">
            <a:spAutoFit/>
          </a:bodyPr>
          <a:lstStyle/>
          <a:p>
            <a:r>
              <a:rPr lang="en-US"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sincere, serious, or intense</a:t>
            </a:r>
          </a:p>
        </p:txBody>
      </p:sp>
      <p:sp>
        <p:nvSpPr>
          <p:cNvPr id="5" name="Rectangle 4">
            <a:extLst>
              <a:ext uri="{FF2B5EF4-FFF2-40B4-BE49-F238E27FC236}">
                <a16:creationId xmlns:a16="http://schemas.microsoft.com/office/drawing/2014/main" id="{40F52005-E6DE-4102-8937-8DACEFBF06BD}"/>
              </a:ext>
            </a:extLst>
          </p:cNvPr>
          <p:cNvSpPr/>
          <p:nvPr/>
        </p:nvSpPr>
        <p:spPr>
          <a:xfrm>
            <a:off x="1430866" y="2039926"/>
            <a:ext cx="9157620"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Now, after the Lord had withdrawn from speaking to me, and withdrawn his face from me, I said in my heart: Thy servant has sought thee earnestly; now I have found thee;</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Thou didst send thine angel to deliver me from the gods of Elkenah, and I will do well to hearken unto thy voice, therefore let thy servant rise up and depart in peace.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EFF502D-9A3D-4AC6-AEBC-B69D6AB0ADC8}"/>
              </a:ext>
            </a:extLst>
          </p:cNvPr>
          <p:cNvSpPr/>
          <p:nvPr/>
        </p:nvSpPr>
        <p:spPr>
          <a:xfrm>
            <a:off x="1475411" y="1607087"/>
            <a:ext cx="2250937"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Abraham 2:12-13</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34544DB-A85D-4AC0-B05C-C1EDE018F32B}"/>
              </a:ext>
            </a:extLst>
          </p:cNvPr>
          <p:cNvSpPr/>
          <p:nvPr/>
        </p:nvSpPr>
        <p:spPr>
          <a:xfrm>
            <a:off x="1430866" y="3455699"/>
            <a:ext cx="834923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conclusions did Abraham draw from his experience with the Lord?</a:t>
            </a:r>
          </a:p>
        </p:txBody>
      </p:sp>
      <p:sp>
        <p:nvSpPr>
          <p:cNvPr id="8" name="Rectangle 7">
            <a:extLst>
              <a:ext uri="{FF2B5EF4-FFF2-40B4-BE49-F238E27FC236}">
                <a16:creationId xmlns:a16="http://schemas.microsoft.com/office/drawing/2014/main" id="{F680045A-60B6-4496-800D-97559D23F0FC}"/>
              </a:ext>
            </a:extLst>
          </p:cNvPr>
          <p:cNvSpPr/>
          <p:nvPr/>
        </p:nvSpPr>
        <p:spPr>
          <a:xfrm>
            <a:off x="1430866" y="3921596"/>
            <a:ext cx="492096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Abraham seek the Lord earnestly?</a:t>
            </a:r>
          </a:p>
        </p:txBody>
      </p:sp>
      <p:sp>
        <p:nvSpPr>
          <p:cNvPr id="9" name="Rectangle 8">
            <a:extLst>
              <a:ext uri="{FF2B5EF4-FFF2-40B4-BE49-F238E27FC236}">
                <a16:creationId xmlns:a16="http://schemas.microsoft.com/office/drawing/2014/main" id="{B604654B-A16C-4D83-BB1E-97A93A88BB63}"/>
              </a:ext>
            </a:extLst>
          </p:cNvPr>
          <p:cNvSpPr/>
          <p:nvPr/>
        </p:nvSpPr>
        <p:spPr>
          <a:xfrm>
            <a:off x="1430866" y="4368568"/>
            <a:ext cx="91576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Abraham’s earnest seeking of the Lord (see Abraham 2:12)? </a:t>
            </a:r>
          </a:p>
        </p:txBody>
      </p:sp>
      <p:sp>
        <p:nvSpPr>
          <p:cNvPr id="10" name="Rectangle 9">
            <a:extLst>
              <a:ext uri="{FF2B5EF4-FFF2-40B4-BE49-F238E27FC236}">
                <a16:creationId xmlns:a16="http://schemas.microsoft.com/office/drawing/2014/main" id="{51AB2D83-62FC-4CE3-84DE-F53139C124D6}"/>
              </a:ext>
            </a:extLst>
          </p:cNvPr>
          <p:cNvSpPr/>
          <p:nvPr/>
        </p:nvSpPr>
        <p:spPr>
          <a:xfrm>
            <a:off x="1430866" y="5110399"/>
            <a:ext cx="4899611" cy="369332"/>
          </a:xfrm>
          <a:prstGeom prst="rect">
            <a:avLst/>
          </a:prstGeom>
        </p:spPr>
        <p:txBody>
          <a:bodyPr wrap="non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seek the Lord earnestly, we will find Him.</a:t>
            </a:r>
          </a:p>
        </p:txBody>
      </p:sp>
      <p:sp>
        <p:nvSpPr>
          <p:cNvPr id="11" name="Rectangle 10">
            <a:extLst>
              <a:ext uri="{FF2B5EF4-FFF2-40B4-BE49-F238E27FC236}">
                <a16:creationId xmlns:a16="http://schemas.microsoft.com/office/drawing/2014/main" id="{BDED28C7-90D4-4FCB-8E05-BD96D010D55D}"/>
              </a:ext>
            </a:extLst>
          </p:cNvPr>
          <p:cNvSpPr/>
          <p:nvPr/>
        </p:nvSpPr>
        <p:spPr>
          <a:xfrm>
            <a:off x="1430866" y="5596888"/>
            <a:ext cx="759386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of how we can earnestly seek the Lord?</a:t>
            </a:r>
          </a:p>
        </p:txBody>
      </p:sp>
    </p:spTree>
    <p:extLst>
      <p:ext uri="{BB962C8B-B14F-4D97-AF65-F5344CB8AC3E}">
        <p14:creationId xmlns:p14="http://schemas.microsoft.com/office/powerpoint/2010/main" val="4188998759"/>
      </p:ext>
    </p:extLst>
  </p:cSld>
  <p:clrMapOvr>
    <a:masterClrMapping/>
  </p:clrMapOvr>
  <mc:AlternateContent xmlns:mc="http://schemas.openxmlformats.org/markup-compatibility/2006">
    <mc:Choice xmlns:p14="http://schemas.microsoft.com/office/powerpoint/2010/main" Requires="p14">
      <p:transition spd="slow" p14:dur="15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Left)">
                                      <p:cBhvr>
                                        <p:cTn id="15" dur="500"/>
                                        <p:tgtEl>
                                          <p:spTgt spid="12"/>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
                                        <p:tgtEl>
                                          <p:spTgt spid="7"/>
                                        </p:tgtEl>
                                      </p:cBhvr>
                                    </p:animEffect>
                                    <p:anim calcmode="lin" valueType="num">
                                      <p:cBhvr>
                                        <p:cTn id="27" dur="400" fill="hold"/>
                                        <p:tgtEl>
                                          <p:spTgt spid="7"/>
                                        </p:tgtEl>
                                        <p:attrNameLst>
                                          <p:attrName>ppt_x</p:attrName>
                                        </p:attrNameLst>
                                      </p:cBhvr>
                                      <p:tavLst>
                                        <p:tav tm="0">
                                          <p:val>
                                            <p:strVal val="#ppt_x"/>
                                          </p:val>
                                        </p:tav>
                                        <p:tav tm="100000">
                                          <p:val>
                                            <p:strVal val="#ppt_x"/>
                                          </p:val>
                                        </p:tav>
                                      </p:tavLst>
                                    </p:anim>
                                    <p:anim calcmode="lin" valueType="num">
                                      <p:cBhvr>
                                        <p:cTn id="28" dur="400" fill="hold"/>
                                        <p:tgtEl>
                                          <p:spTgt spid="7"/>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4" grpId="0"/>
      <p:bldP spid="5" grpId="0"/>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a:t>
            </a:r>
          </a:p>
        </p:txBody>
      </p:sp>
      <p:sp>
        <p:nvSpPr>
          <p:cNvPr id="2" name="Rectangle 1">
            <a:extLst>
              <a:ext uri="{FF2B5EF4-FFF2-40B4-BE49-F238E27FC236}">
                <a16:creationId xmlns:a16="http://schemas.microsoft.com/office/drawing/2014/main" id="{92AC19A8-FAD2-4A70-8C50-D11B494C39F5}"/>
              </a:ext>
            </a:extLst>
          </p:cNvPr>
          <p:cNvSpPr/>
          <p:nvPr/>
        </p:nvSpPr>
        <p:spPr>
          <a:xfrm>
            <a:off x="2719113" y="2705725"/>
            <a:ext cx="6753773" cy="1446550"/>
          </a:xfrm>
          <a:prstGeom prst="rect">
            <a:avLst/>
          </a:prstGeom>
        </p:spPr>
        <p:txBody>
          <a:bodyPr wrap="none">
            <a:spAutoFit/>
          </a:bodyPr>
          <a:lstStyle/>
          <a:p>
            <a:pPr algn="ctr" fontAlgn="base"/>
            <a:r>
              <a:rPr lang="en-US" sz="4400" b="1" dirty="0">
                <a:solidFill>
                  <a:srgbClr val="FF0000"/>
                </a:solidFill>
                <a:latin typeface="Bahnschrift Light" panose="020B0502040204020203" pitchFamily="34" charset="0"/>
              </a:rPr>
              <a:t>“The Lord warns Abraham </a:t>
            </a:r>
          </a:p>
          <a:p>
            <a:pPr algn="ctr" fontAlgn="base"/>
            <a:r>
              <a:rPr lang="en-US" sz="4400" b="1" dirty="0">
                <a:solidFill>
                  <a:srgbClr val="FF0000"/>
                </a:solidFill>
                <a:latin typeface="Bahnschrift Light" panose="020B0502040204020203" pitchFamily="34" charset="0"/>
              </a:rPr>
              <a:t>about the Egyptians”</a:t>
            </a:r>
            <a:endParaRPr lang="en-US" sz="4400" b="1" dirty="0">
              <a:solidFill>
                <a:srgbClr val="FF0000"/>
              </a:solidFill>
              <a:effectLst/>
              <a:latin typeface="Bahnschrift Light" panose="020B0502040204020203" pitchFamily="34" charset="0"/>
            </a:endParaRPr>
          </a:p>
        </p:txBody>
      </p:sp>
      <p:sp>
        <p:nvSpPr>
          <p:cNvPr id="4" name="Rectangle 3">
            <a:extLst>
              <a:ext uri="{FF2B5EF4-FFF2-40B4-BE49-F238E27FC236}">
                <a16:creationId xmlns:a16="http://schemas.microsoft.com/office/drawing/2014/main" id="{E494E15B-B837-4B1C-B243-7B4682D6F77D}"/>
              </a:ext>
            </a:extLst>
          </p:cNvPr>
          <p:cNvSpPr/>
          <p:nvPr/>
        </p:nvSpPr>
        <p:spPr>
          <a:xfrm>
            <a:off x="1084012" y="968273"/>
            <a:ext cx="417293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Abraham 2:22–25; Genesis 12:14–20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136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a:t>
            </a:r>
          </a:p>
        </p:txBody>
      </p:sp>
      <p:pic>
        <p:nvPicPr>
          <p:cNvPr id="2" name="Online Media 1" title="Your Day for a Mission">
            <a:hlinkClick r:id="" action="ppaction://media"/>
            <a:extLst>
              <a:ext uri="{FF2B5EF4-FFF2-40B4-BE49-F238E27FC236}">
                <a16:creationId xmlns:a16="http://schemas.microsoft.com/office/drawing/2014/main" id="{128F203B-3A77-4160-838A-3EEF30813DF8}"/>
              </a:ext>
            </a:extLst>
          </p:cNvPr>
          <p:cNvPicPr>
            <a:picLocks noRot="1" noChangeAspect="1"/>
          </p:cNvPicPr>
          <p:nvPr>
            <a:videoFile r:link="rId1"/>
          </p:nvPr>
        </p:nvPicPr>
        <p:blipFill>
          <a:blip r:embed="rId3"/>
          <a:stretch>
            <a:fillRect/>
          </a:stretch>
        </p:blipFill>
        <p:spPr>
          <a:xfrm>
            <a:off x="1519639" y="1047678"/>
            <a:ext cx="9152721" cy="51484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556671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a:t>
            </a:r>
          </a:p>
        </p:txBody>
      </p:sp>
      <p:sp>
        <p:nvSpPr>
          <p:cNvPr id="4" name="Rectangle 3">
            <a:extLst>
              <a:ext uri="{FF2B5EF4-FFF2-40B4-BE49-F238E27FC236}">
                <a16:creationId xmlns:a16="http://schemas.microsoft.com/office/drawing/2014/main" id="{DF570AF9-59C6-4CB5-9CFA-735D3AA6A8F3}"/>
              </a:ext>
            </a:extLst>
          </p:cNvPr>
          <p:cNvSpPr/>
          <p:nvPr/>
        </p:nvSpPr>
        <p:spPr>
          <a:xfrm>
            <a:off x="1526480" y="2875002"/>
            <a:ext cx="9139040" cy="1107996"/>
          </a:xfrm>
          <a:prstGeom prst="rect">
            <a:avLst/>
          </a:prstGeom>
        </p:spPr>
        <p:txBody>
          <a:bodyPr wrap="none">
            <a:spAutoFit/>
          </a:bodyPr>
          <a:lstStyle/>
          <a:p>
            <a:pPr fontAlgn="base"/>
            <a:r>
              <a:rPr lang="en-US" sz="6600" b="1" dirty="0">
                <a:solidFill>
                  <a:srgbClr val="FF0000"/>
                </a:solidFill>
                <a:effectLst>
                  <a:outerShdw blurRad="38100" dist="38100" dir="2700000" algn="tl">
                    <a:srgbClr val="000000">
                      <a:alpha val="43137"/>
                    </a:srgbClr>
                  </a:outerShdw>
                </a:effectLst>
                <a:latin typeface="NSimSun" panose="02010609030101010101" pitchFamily="49" charset="-122"/>
                <a:ea typeface="NSimSun" panose="02010609030101010101" pitchFamily="49" charset="-122"/>
              </a:rPr>
              <a:t>Abraham 2; Genesis 12</a:t>
            </a:r>
            <a:endParaRPr lang="en-US" sz="6600" b="1" i="0" dirty="0">
              <a:solidFill>
                <a:srgbClr val="FF0000"/>
              </a:solidFill>
              <a:effectLst>
                <a:outerShdw blurRad="38100" dist="38100" dir="2700000" algn="tl">
                  <a:srgbClr val="000000">
                    <a:alpha val="43137"/>
                  </a:srgbClr>
                </a:outerShdw>
              </a:effectLst>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a:t>
            </a:r>
          </a:p>
        </p:txBody>
      </p:sp>
      <p:sp>
        <p:nvSpPr>
          <p:cNvPr id="2" name="Rectangle 1">
            <a:extLst>
              <a:ext uri="{FF2B5EF4-FFF2-40B4-BE49-F238E27FC236}">
                <a16:creationId xmlns:a16="http://schemas.microsoft.com/office/drawing/2014/main" id="{4DB39629-9349-46CC-AE12-EFFB9300379E}"/>
              </a:ext>
            </a:extLst>
          </p:cNvPr>
          <p:cNvSpPr/>
          <p:nvPr/>
        </p:nvSpPr>
        <p:spPr>
          <a:xfrm>
            <a:off x="1652954" y="2136338"/>
            <a:ext cx="8886092" cy="2585323"/>
          </a:xfrm>
          <a:prstGeom prst="rect">
            <a:avLst/>
          </a:prstGeom>
        </p:spPr>
        <p:txBody>
          <a:bodyPr wrap="square">
            <a:spAutoFit/>
          </a:bodyPr>
          <a:lstStyle/>
          <a:p>
            <a:pPr algn="ctr" fontAlgn="base"/>
            <a:r>
              <a:rPr lang="en-US" sz="5400" b="1" dirty="0">
                <a:solidFill>
                  <a:srgbClr val="FF0000"/>
                </a:solidFill>
                <a:latin typeface="Bahnschrift Light" panose="020B0502040204020203" pitchFamily="34" charset="0"/>
                <a:ea typeface="Microsoft Yi Baiti" panose="03000500000000000000" pitchFamily="66" charset="0"/>
              </a:rPr>
              <a:t>“The Lord begins to explain the covenant He will make with Abraham”</a:t>
            </a:r>
            <a:endParaRPr lang="en-US" sz="5400" b="1" dirty="0">
              <a:solidFill>
                <a:srgbClr val="FF0000"/>
              </a:solidFill>
              <a:effectLst/>
              <a:latin typeface="Bahnschrift Light" panose="020B0502040204020203" pitchFamily="34" charset="0"/>
              <a:ea typeface="Microsoft Yi Baiti" panose="03000500000000000000" pitchFamily="66" charset="0"/>
            </a:endParaRPr>
          </a:p>
        </p:txBody>
      </p:sp>
      <p:sp>
        <p:nvSpPr>
          <p:cNvPr id="4" name="Rectangle 3">
            <a:extLst>
              <a:ext uri="{FF2B5EF4-FFF2-40B4-BE49-F238E27FC236}">
                <a16:creationId xmlns:a16="http://schemas.microsoft.com/office/drawing/2014/main" id="{44A29DF3-3A7B-4F67-B16D-29491B016ACE}"/>
              </a:ext>
            </a:extLst>
          </p:cNvPr>
          <p:cNvSpPr/>
          <p:nvPr/>
        </p:nvSpPr>
        <p:spPr>
          <a:xfrm>
            <a:off x="1166588" y="779683"/>
            <a:ext cx="2094099"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Abraham 2:1-11</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2094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0D08C92-62B7-4BF1-9E1C-12C063F710CB}"/>
              </a:ext>
            </a:extLst>
          </p:cNvPr>
          <p:cNvSpPr/>
          <p:nvPr/>
        </p:nvSpPr>
        <p:spPr>
          <a:xfrm>
            <a:off x="1969475" y="1356919"/>
            <a:ext cx="7695028" cy="278227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a:t>
            </a:r>
          </a:p>
        </p:txBody>
      </p:sp>
      <p:sp>
        <p:nvSpPr>
          <p:cNvPr id="2" name="Rectangle 1">
            <a:extLst>
              <a:ext uri="{FF2B5EF4-FFF2-40B4-BE49-F238E27FC236}">
                <a16:creationId xmlns:a16="http://schemas.microsoft.com/office/drawing/2014/main" id="{CABA0332-55DB-477C-BEC1-96A1B2158699}"/>
              </a:ext>
            </a:extLst>
          </p:cNvPr>
          <p:cNvSpPr/>
          <p:nvPr/>
        </p:nvSpPr>
        <p:spPr>
          <a:xfrm>
            <a:off x="3427828" y="1402641"/>
            <a:ext cx="6096000" cy="2585323"/>
          </a:xfrm>
          <a:prstGeom prst="rect">
            <a:avLst/>
          </a:prstGeom>
        </p:spPr>
        <p:txBody>
          <a:bodyPr>
            <a:spAutoFit/>
          </a:bodyPr>
          <a:lstStyle/>
          <a:p>
            <a:pPr algn="just"/>
            <a:r>
              <a:rPr lang="en-US" dirty="0">
                <a:solidFill>
                  <a:schemeClr val="bg1">
                    <a:lumMod val="95000"/>
                    <a:lumOff val="5000"/>
                  </a:schemeClr>
                </a:solidFill>
                <a:latin typeface="Arial" panose="020B0604020202020204" pitchFamily="34" charset="0"/>
                <a:cs typeface="Arial" panose="020B0604020202020204" pitchFamily="34" charset="0"/>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of_____________________ and the seed of ____________________ ” (David A. Bednar, “Becoming a Missionary,” </a:t>
            </a:r>
            <a:r>
              <a:rPr lang="en-US" i="1" dirty="0">
                <a:solidFill>
                  <a:schemeClr val="bg1">
                    <a:lumMod val="95000"/>
                    <a:lumOff val="5000"/>
                  </a:schemeClr>
                </a:solidFill>
                <a:latin typeface="Arial" panose="020B0604020202020204" pitchFamily="34" charset="0"/>
                <a:cs typeface="Arial" panose="020B0604020202020204" pitchFamily="34" charset="0"/>
              </a:rPr>
              <a:t>Ensign</a:t>
            </a:r>
            <a:r>
              <a:rPr lang="en-US" dirty="0">
                <a:solidFill>
                  <a:schemeClr val="bg1">
                    <a:lumMod val="95000"/>
                    <a:lumOff val="5000"/>
                  </a:schemeClr>
                </a:solidFill>
                <a:latin typeface="Arial" panose="020B0604020202020204" pitchFamily="34" charset="0"/>
                <a:cs typeface="Arial" panose="020B0604020202020204" pitchFamily="34" charset="0"/>
              </a:rPr>
              <a:t> or </a:t>
            </a:r>
            <a:r>
              <a:rPr lang="en-US" i="1" dirty="0">
                <a:solidFill>
                  <a:schemeClr val="bg1">
                    <a:lumMod val="95000"/>
                    <a:lumOff val="5000"/>
                  </a:schemeClr>
                </a:solidFill>
                <a:latin typeface="Arial" panose="020B0604020202020204" pitchFamily="34" charset="0"/>
                <a:cs typeface="Arial" panose="020B0604020202020204" pitchFamily="34" charset="0"/>
              </a:rPr>
              <a:t>Liahona,</a:t>
            </a:r>
            <a:r>
              <a:rPr lang="en-US" dirty="0">
                <a:solidFill>
                  <a:schemeClr val="bg1">
                    <a:lumMod val="95000"/>
                    <a:lumOff val="5000"/>
                  </a:schemeClr>
                </a:solidFill>
                <a:latin typeface="Arial" panose="020B0604020202020204" pitchFamily="34" charset="0"/>
                <a:cs typeface="Arial" panose="020B0604020202020204" pitchFamily="34" charset="0"/>
              </a:rPr>
              <a:t> Nov. 2005, 47).</a:t>
            </a:r>
          </a:p>
        </p:txBody>
      </p:sp>
      <p:pic>
        <p:nvPicPr>
          <p:cNvPr id="1026" name="Picture 2" descr="David A. Bednar">
            <a:extLst>
              <a:ext uri="{FF2B5EF4-FFF2-40B4-BE49-F238E27FC236}">
                <a16:creationId xmlns:a16="http://schemas.microsoft.com/office/drawing/2014/main" id="{FB22D1DA-6ED1-4DDE-9870-3C788D079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492" y="1455395"/>
            <a:ext cx="1247336" cy="16589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9D44208-A7CB-43E6-8026-6B58D816A930}"/>
              </a:ext>
            </a:extLst>
          </p:cNvPr>
          <p:cNvSpPr/>
          <p:nvPr/>
        </p:nvSpPr>
        <p:spPr>
          <a:xfrm>
            <a:off x="2180492" y="3310199"/>
            <a:ext cx="1274708" cy="430887"/>
          </a:xfrm>
          <a:prstGeom prst="rect">
            <a:avLst/>
          </a:prstGeom>
        </p:spPr>
        <p:txBody>
          <a:bodyPr wrap="none">
            <a:spAutoFit/>
          </a:bodyPr>
          <a:lstStyle/>
          <a:p>
            <a:pPr algn="ctr"/>
            <a:r>
              <a:rPr lang="en-US" sz="1100" b="1" dirty="0">
                <a:solidFill>
                  <a:schemeClr val="bg1">
                    <a:lumMod val="95000"/>
                    <a:lumOff val="5000"/>
                  </a:schemeClr>
                </a:solidFill>
                <a:latin typeface="Arial" panose="020B0604020202020204" pitchFamily="34" charset="0"/>
                <a:cs typeface="Arial" panose="020B0604020202020204" pitchFamily="34" charset="0"/>
              </a:rPr>
              <a:t>Elder </a:t>
            </a:r>
          </a:p>
          <a:p>
            <a:pPr algn="ctr"/>
            <a:r>
              <a:rPr lang="en-US" sz="1100" b="1" dirty="0">
                <a:solidFill>
                  <a:schemeClr val="bg1">
                    <a:lumMod val="95000"/>
                    <a:lumOff val="5000"/>
                  </a:schemeClr>
                </a:solidFill>
                <a:latin typeface="Arial" panose="020B0604020202020204" pitchFamily="34" charset="0"/>
                <a:cs typeface="Arial" panose="020B0604020202020204" pitchFamily="34" charset="0"/>
              </a:rPr>
              <a:t>David A. Bednar</a:t>
            </a:r>
          </a:p>
        </p:txBody>
      </p:sp>
      <p:sp>
        <p:nvSpPr>
          <p:cNvPr id="5" name="TextBox 4">
            <a:extLst>
              <a:ext uri="{FF2B5EF4-FFF2-40B4-BE49-F238E27FC236}">
                <a16:creationId xmlns:a16="http://schemas.microsoft.com/office/drawing/2014/main" id="{C560BB5C-7E0A-405A-A58E-1BD5A16EFBBB}"/>
              </a:ext>
            </a:extLst>
          </p:cNvPr>
          <p:cNvSpPr txBox="1"/>
          <p:nvPr/>
        </p:nvSpPr>
        <p:spPr>
          <a:xfrm>
            <a:off x="6372665" y="2745020"/>
            <a:ext cx="646331" cy="369332"/>
          </a:xfrm>
          <a:prstGeom prst="rect">
            <a:avLst/>
          </a:prstGeom>
          <a:noFill/>
        </p:spPr>
        <p:txBody>
          <a:bodyPr wrap="none" rtlCol="0">
            <a:spAutoFit/>
          </a:bodyPr>
          <a:lstStyle/>
          <a:p>
            <a:r>
              <a:rPr lang="en-US" b="1" i="1" dirty="0">
                <a:solidFill>
                  <a:schemeClr val="bg1">
                    <a:lumMod val="95000"/>
                    <a:lumOff val="5000"/>
                  </a:schemeClr>
                </a:solidFill>
                <a:latin typeface="Arial" panose="020B0604020202020204" pitchFamily="34" charset="0"/>
                <a:cs typeface="Arial" panose="020B0604020202020204" pitchFamily="34" charset="0"/>
              </a:rPr>
              <a:t>God</a:t>
            </a:r>
          </a:p>
        </p:txBody>
      </p:sp>
      <p:sp>
        <p:nvSpPr>
          <p:cNvPr id="6" name="TextBox 5">
            <a:extLst>
              <a:ext uri="{FF2B5EF4-FFF2-40B4-BE49-F238E27FC236}">
                <a16:creationId xmlns:a16="http://schemas.microsoft.com/office/drawing/2014/main" id="{0A095C78-46B0-47CB-9992-7CA2C46409EF}"/>
              </a:ext>
            </a:extLst>
          </p:cNvPr>
          <p:cNvSpPr txBox="1"/>
          <p:nvPr/>
        </p:nvSpPr>
        <p:spPr>
          <a:xfrm>
            <a:off x="4962379" y="3045600"/>
            <a:ext cx="1255541" cy="369332"/>
          </a:xfrm>
          <a:prstGeom prst="rect">
            <a:avLst/>
          </a:prstGeom>
          <a:noFill/>
        </p:spPr>
        <p:txBody>
          <a:bodyPr wrap="square" rtlCol="0">
            <a:spAutoFit/>
          </a:bodyPr>
          <a:lstStyle/>
          <a:p>
            <a:r>
              <a:rPr lang="en-US" b="1" i="1" dirty="0">
                <a:solidFill>
                  <a:schemeClr val="bg1">
                    <a:lumMod val="95000"/>
                    <a:lumOff val="5000"/>
                  </a:schemeClr>
                </a:solidFill>
                <a:latin typeface="Arial" panose="020B0604020202020204" pitchFamily="34" charset="0"/>
                <a:cs typeface="Arial" panose="020B0604020202020204" pitchFamily="34" charset="0"/>
              </a:rPr>
              <a:t>Abraham</a:t>
            </a:r>
          </a:p>
        </p:txBody>
      </p:sp>
      <p:sp>
        <p:nvSpPr>
          <p:cNvPr id="8" name="Rectangle 7">
            <a:extLst>
              <a:ext uri="{FF2B5EF4-FFF2-40B4-BE49-F238E27FC236}">
                <a16:creationId xmlns:a16="http://schemas.microsoft.com/office/drawing/2014/main" id="{844C9CE9-5B93-44B4-9D46-BB8A8269BB13}"/>
              </a:ext>
            </a:extLst>
          </p:cNvPr>
          <p:cNvSpPr/>
          <p:nvPr/>
        </p:nvSpPr>
        <p:spPr>
          <a:xfrm>
            <a:off x="1563756" y="4457726"/>
            <a:ext cx="7288696" cy="369332"/>
          </a:xfrm>
          <a:prstGeom prst="rect">
            <a:avLst/>
          </a:prstGeom>
        </p:spPr>
        <p:txBody>
          <a:bodyPr wrap="square">
            <a:spAutoFit/>
          </a:bodyPr>
          <a:lstStyle/>
          <a:p>
            <a:pPr algn="just" fontAlgn="base"/>
            <a:r>
              <a:rPr lang="en-US" b="1" dirty="0">
                <a:solidFill>
                  <a:schemeClr val="bg1">
                    <a:lumMod val="95000"/>
                    <a:lumOff val="5000"/>
                  </a:schemeClr>
                </a:solidFill>
                <a:latin typeface="Arial" panose="020B0604020202020204" pitchFamily="34" charset="0"/>
                <a:cs typeface="Arial" panose="020B0604020202020204" pitchFamily="34" charset="0"/>
              </a:rPr>
              <a:t>Why do you think he identified you as the “seed of Abraham”?</a:t>
            </a:r>
          </a:p>
        </p:txBody>
      </p:sp>
    </p:spTree>
    <p:extLst>
      <p:ext uri="{BB962C8B-B14F-4D97-AF65-F5344CB8AC3E}">
        <p14:creationId xmlns:p14="http://schemas.microsoft.com/office/powerpoint/2010/main" val="1907504637"/>
      </p:ext>
    </p:extLst>
  </p:cSld>
  <p:clrMapOvr>
    <a:masterClrMapping/>
  </p:clrMapOvr>
  <mc:AlternateContent xmlns:mc="http://schemas.openxmlformats.org/markup-compatibility/2006">
    <mc:Choice xmlns:p14="http://schemas.microsoft.com/office/powerpoint/2010/main" Requires="p14">
      <p:transition spd="slow" p14:dur="800">
        <p14:flythrough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a:t>
            </a:r>
          </a:p>
        </p:txBody>
      </p:sp>
      <p:pic>
        <p:nvPicPr>
          <p:cNvPr id="2050" name="Picture 2" descr="https://broadcast.lds.org/crowdsource/mobile/images/1506018/0d5e39f7c8664b75b445db9eeae1c2a9/2469x1755.png">
            <a:extLst>
              <a:ext uri="{FF2B5EF4-FFF2-40B4-BE49-F238E27FC236}">
                <a16:creationId xmlns:a16="http://schemas.microsoft.com/office/drawing/2014/main" id="{A0F9A708-6F51-45C4-8D8D-D8F6CE286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179" y="779683"/>
            <a:ext cx="7938673" cy="564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531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587B0F-3EC4-47ED-B6C9-37309CDFE162}"/>
              </a:ext>
            </a:extLst>
          </p:cNvPr>
          <p:cNvSpPr/>
          <p:nvPr/>
        </p:nvSpPr>
        <p:spPr>
          <a:xfrm>
            <a:off x="1184223" y="913297"/>
            <a:ext cx="1786207" cy="74651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070E7F2-FB3D-4025-8AA1-EBB462F09BD3}"/>
              </a:ext>
            </a:extLst>
          </p:cNvPr>
          <p:cNvSpPr/>
          <p:nvPr/>
        </p:nvSpPr>
        <p:spPr>
          <a:xfrm>
            <a:off x="1184223" y="1288642"/>
            <a:ext cx="9152474" cy="146233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a:t>
            </a:r>
          </a:p>
        </p:txBody>
      </p:sp>
      <p:sp>
        <p:nvSpPr>
          <p:cNvPr id="2" name="Rectangle 1">
            <a:extLst>
              <a:ext uri="{FF2B5EF4-FFF2-40B4-BE49-F238E27FC236}">
                <a16:creationId xmlns:a16="http://schemas.microsoft.com/office/drawing/2014/main" id="{40E7E2B4-48CB-4BC9-8C48-1B77C3E5F57D}"/>
              </a:ext>
            </a:extLst>
          </p:cNvPr>
          <p:cNvSpPr/>
          <p:nvPr/>
        </p:nvSpPr>
        <p:spPr>
          <a:xfrm>
            <a:off x="1232454" y="1273651"/>
            <a:ext cx="9104243" cy="1477328"/>
          </a:xfrm>
          <a:prstGeom prst="rect">
            <a:avLst/>
          </a:prstGeom>
        </p:spPr>
        <p:txBody>
          <a:bodyPr wrap="square">
            <a:spAutoFit/>
          </a:bodyPr>
          <a:lstStyle/>
          <a:p>
            <a:pPr algn="just"/>
            <a:r>
              <a:rPr lang="en-US" dirty="0">
                <a:solidFill>
                  <a:schemeClr val="bg1">
                    <a:lumMod val="95000"/>
                    <a:lumOff val="5000"/>
                  </a:schemeClr>
                </a:solidFill>
                <a:latin typeface="Arial" panose="020B0604020202020204" pitchFamily="34" charset="0"/>
                <a:cs typeface="Arial" panose="020B0604020202020204" pitchFamily="34" charset="0"/>
              </a:rPr>
              <a:t>But I, Abraham, and Lot, my brother’s son, prayed unto the Lord, and the Lord appeared unto me, and said unto me: Arise, and take Lot with thee; for I have purposed to take thee away out of Haran, and to make of thee a minister to bear my name in a strange land which I will give unto thy seed after thee for an everlasting possession, when they hearken to my voice.</a:t>
            </a:r>
          </a:p>
        </p:txBody>
      </p:sp>
      <p:sp>
        <p:nvSpPr>
          <p:cNvPr id="4" name="Rectangle 3">
            <a:extLst>
              <a:ext uri="{FF2B5EF4-FFF2-40B4-BE49-F238E27FC236}">
                <a16:creationId xmlns:a16="http://schemas.microsoft.com/office/drawing/2014/main" id="{D6A04633-D49C-42F8-B3F4-381B401A4137}"/>
              </a:ext>
            </a:extLst>
          </p:cNvPr>
          <p:cNvSpPr/>
          <p:nvPr/>
        </p:nvSpPr>
        <p:spPr>
          <a:xfrm>
            <a:off x="1232454" y="913297"/>
            <a:ext cx="1737976"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Abraham 2:6</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0BA645C-C01B-4C30-B5FF-75778EBE5EC8}"/>
              </a:ext>
            </a:extLst>
          </p:cNvPr>
          <p:cNvSpPr/>
          <p:nvPr/>
        </p:nvSpPr>
        <p:spPr>
          <a:xfrm>
            <a:off x="1232453" y="3111333"/>
            <a:ext cx="4546245" cy="369332"/>
          </a:xfrm>
          <a:prstGeom prst="rect">
            <a:avLst/>
          </a:prstGeom>
        </p:spPr>
        <p:txBody>
          <a:bodyPr wrap="none">
            <a:spAutoFit/>
          </a:bodyPr>
          <a:lstStyle/>
          <a:p>
            <a:r>
              <a:rPr lang="en-US" b="1" dirty="0">
                <a:solidFill>
                  <a:schemeClr val="bg1">
                    <a:lumMod val="95000"/>
                    <a:lumOff val="5000"/>
                  </a:schemeClr>
                </a:solidFill>
                <a:latin typeface="Arial" panose="020B0604020202020204" pitchFamily="34" charset="0"/>
                <a:cs typeface="Arial" panose="020B0604020202020204" pitchFamily="34" charset="0"/>
              </a:rPr>
              <a:t>What did the Lord want Abraham to be?</a:t>
            </a:r>
          </a:p>
        </p:txBody>
      </p:sp>
      <p:sp>
        <p:nvSpPr>
          <p:cNvPr id="6" name="Rectangle 5">
            <a:extLst>
              <a:ext uri="{FF2B5EF4-FFF2-40B4-BE49-F238E27FC236}">
                <a16:creationId xmlns:a16="http://schemas.microsoft.com/office/drawing/2014/main" id="{57971610-D7FE-48EB-85B0-502FB6E35FE7}"/>
              </a:ext>
            </a:extLst>
          </p:cNvPr>
          <p:cNvSpPr/>
          <p:nvPr/>
        </p:nvSpPr>
        <p:spPr>
          <a:xfrm>
            <a:off x="1232453" y="3737690"/>
            <a:ext cx="6679094" cy="369332"/>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did the Lord promise to give Abraham and his seed? </a:t>
            </a:r>
          </a:p>
        </p:txBody>
      </p:sp>
      <p:sp>
        <p:nvSpPr>
          <p:cNvPr id="7" name="Rectangle 6">
            <a:extLst>
              <a:ext uri="{FF2B5EF4-FFF2-40B4-BE49-F238E27FC236}">
                <a16:creationId xmlns:a16="http://schemas.microsoft.com/office/drawing/2014/main" id="{4EF6E0D4-EFB2-4629-A925-965D07DBF81C}"/>
              </a:ext>
            </a:extLst>
          </p:cNvPr>
          <p:cNvSpPr/>
          <p:nvPr/>
        </p:nvSpPr>
        <p:spPr>
          <a:xfrm>
            <a:off x="1382354" y="-1891607"/>
            <a:ext cx="7765773" cy="369332"/>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did Abraham’s posterity need to do in order to receive the land?</a:t>
            </a:r>
          </a:p>
        </p:txBody>
      </p:sp>
    </p:spTree>
    <p:extLst>
      <p:ext uri="{BB962C8B-B14F-4D97-AF65-F5344CB8AC3E}">
        <p14:creationId xmlns:p14="http://schemas.microsoft.com/office/powerpoint/2010/main" val="2729963685"/>
      </p:ext>
    </p:extLst>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2" presetClass="path" presetSubtype="0" accel="50000" decel="50000" fill="hold" grpId="0" nodeType="clickEffect">
                                  <p:stCondLst>
                                    <p:cond delay="0"/>
                                  </p:stCondLst>
                                  <p:childTnLst>
                                    <p:animMotion origin="layout" path="M -0.16002 0.02176 C -0.16172 0.12708 -0.06146 0.2169 0.06498 0.22268 C 0.16524 0.22847 0.2474 0.17893 0.24896 0.11666 C 0.24896 0.05532 0.16849 -0.00301 0.06667 -0.00695 C 0.01576 -0.00695 -0.03021 0.00092 -0.06315 0.02176 C -0.11081 0.05046 -0.13867 0.09745 -0.13867 0.15023 C -0.13867 0.17893 -0.13047 0.20764 -0.11575 0.2324 C -0.08112 0.28518 -0.01367 0.32222 0.06328 0.32731 C 0.15378 0.33588 0.22748 0.29028 0.22748 0.23703 C 0.22917 0.17893 0.15547 0.12893 0.06498 0.12153 C 0.01901 0.12153 -0.022 0.12893 -0.05325 0.1493 C -0.0944 0.17778 -0.1207 0.22268 -0.1207 0.26504 C -0.1207 0.29028 -0.11237 0.31481 -0.09922 0.34051 C -0.0681 0.38449 -0.00885 0.42361 0.06172 0.42569 C 0.14388 0.43032 0.20951 0.38958 0.20951 0.34051 C 0.2112 0.29028 0.14544 0.24467 0.06328 0.2419 C 0.02227 0.23703 -0.01549 0.24467 -0.04349 0.26227 C -0.08112 0.28518 -0.10247 0.32222 -0.10247 0.36828 C -0.10247 0.38958 -0.09583 0.41412 -0.0845 0.43518 C -0.05651 0.47662 -0.00234 0.50879 0.06003 0.5125 C 0.13412 0.5125 0.1931 0.48032 0.1931 0.43518 C 0.1931 0.38958 0.13555 0.34745 0.06172 0.34537 C 0.02565 0.34537 -0.00885 0.35185 -0.03359 0.36643 C -0.0681 0.38449 -0.08776 0.42361 -0.08945 0.46041 C -0.08945 0.48032 -0.08112 0.50231 -0.07122 0.51852 C -0.04661 0.55856 0.00248 0.5875 0.05833 0.5875 C 0.12422 0.5912 0.17826 0.56458 0.17826 0.52153 C 0.18008 0.48032 0.12565 0.44676 0.06003 0.43981 C 0.02734 0.43981 -0.00391 0.44676 -0.02526 0.46041 C -0.05651 0.47662 -0.07474 0.50879 -0.07474 0.54143 C -0.07474 0.56458 -0.06979 0.58055 -0.05989 0.59676 C -0.03685 0.6331 0.00599 0.65879 0.0569 0.66203 C 0.11758 0.66203 0.16524 0.6368 0.16524 0.59977 C 0.1668 0.56458 0.11927 0.52893 0.05833 0.52523 C 0.02878 0.52523 0.00248 0.52893 -0.01719 0.54143 C -0.04492 0.55856 -0.06146 0.5875 -0.06146 0.6199 C -0.06146 0.6368 -0.05651 0.6493 -0.04844 0.66574 C -0.02864 0.69815 0.01081 0.72106 0.0569 0.72384 C 0.11094 0.72801 0.15378 0.70509 0.15378 0.66574 C 0.15378 0.6368 0.11263 0.6037 0.05833 0.6037 C 0.0306 0.59977 0.00599 0.6074 -0.01224 0.61597 C -0.03685 0.6331 -0.05156 0.65879 -0.05156 0.68889 C -0.05156 0.70509 -0.04661 0.71528 -0.03854 0.72801 C -0.02031 0.7574 0.01576 0.78009 0.05508 0.7831 C 0.1043 0.78611 0.14388 0.76018 0.14388 0.73148 C 0.14388 0.69815 0.1043 0.67523 0.0569 0.66967 C 0.03373 0.66967 0.01081 0.67523 -0.0056 0.68889 C -0.02864 0.69815 -0.0418 0.72106 -0.0418 0.74815 C -0.0418 0.76018 -0.03685 0.77361 -0.03021 0.78611 C -0.01367 0.81018 0.01732 0.83194 0.05508 0.83194 C 0.09792 0.83588 0.13412 0.81574 0.13412 0.78611 C 0.13412 0.76018 0.09935 0.73727 0.05508 0.73727 C 0.03542 0.73148 0.01406 0.73727 -0.00065 0.74398 C -0.02031 0.76018 -0.0319 0.7831 -0.0319 0.80231 C -0.0319 0.81574 -0.02864 0.82615 -0.022 0.83588 C -0.00729 0.86157 0.0207 0.87778 0.05508 0.88148 C 0.09453 0.88148 0.12565 0.86157 0.12565 0.83842 C 0.12565 0.81574 0.09453 0.78981 0.05508 0.78981 C 0.03542 0.78981 0.01732 0.79653 0.00599 0.80231 C -0.01367 0.81018 -0.02383 0.83194 -0.02383 0.85185 C -0.02383 0.86157 -0.02031 0.875 -0.01549 0.88148 C -0.00234 0.90463 0.02396 0.91713 0.05339 0.92199 C 0.08958 0.92199 0.11758 0.90463 0.11758 0.88449 C 0.11758 0.86157 0.08958 0.84537 0.05508 0.83842 C 0.03711 0.83842 0.0207 0.84537 0.00912 0.85185 C -0.00729 0.86157 -0.01719 0.87778 -0.01719 0.89791 C -0.01719 0.90463 -0.01367 0.91412 -0.00885 0.92199 " pathEditMode="relative" rAng="0" ptsTypes="AAAAAAAAAAAAAAAAAAAAAAAAAAAAAAAAAAAAAAAAAAAAAAAAAAAAAAAAAAAAAAAAAAA">
                                      <p:cBhvr>
                                        <p:cTn id="17" dur="3750" fill="hold"/>
                                        <p:tgtEl>
                                          <p:spTgt spid="7"/>
                                        </p:tgtEl>
                                        <p:attrNameLst>
                                          <p:attrName>ppt_x</p:attrName>
                                          <p:attrName>ppt_y</p:attrName>
                                        </p:attrNameLst>
                                      </p:cBhvr>
                                      <p:rCtr x="20443" y="4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a:t>
            </a:r>
          </a:p>
        </p:txBody>
      </p:sp>
      <p:graphicFrame>
        <p:nvGraphicFramePr>
          <p:cNvPr id="4" name="Table 3">
            <a:extLst>
              <a:ext uri="{FF2B5EF4-FFF2-40B4-BE49-F238E27FC236}">
                <a16:creationId xmlns:a16="http://schemas.microsoft.com/office/drawing/2014/main" id="{AE95F2F6-9055-4733-9FF3-6E7A14437DDC}"/>
              </a:ext>
            </a:extLst>
          </p:cNvPr>
          <p:cNvGraphicFramePr>
            <a:graphicFrameLocks noGrp="1"/>
          </p:cNvGraphicFramePr>
          <p:nvPr>
            <p:extLst>
              <p:ext uri="{D42A27DB-BD31-4B8C-83A1-F6EECF244321}">
                <p14:modId xmlns:p14="http://schemas.microsoft.com/office/powerpoint/2010/main" val="3357648942"/>
              </p:ext>
            </p:extLst>
          </p:nvPr>
        </p:nvGraphicFramePr>
        <p:xfrm>
          <a:off x="1656802" y="1690770"/>
          <a:ext cx="8128000" cy="185420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4069057503"/>
                    </a:ext>
                  </a:extLst>
                </a:gridCol>
                <a:gridCol w="4064000">
                  <a:extLst>
                    <a:ext uri="{9D8B030D-6E8A-4147-A177-3AD203B41FA5}">
                      <a16:colId xmlns:a16="http://schemas.microsoft.com/office/drawing/2014/main" val="2687473070"/>
                    </a:ext>
                  </a:extLst>
                </a:gridCol>
              </a:tblGrid>
              <a:tr h="370840">
                <a:tc gridSpan="2">
                  <a:txBody>
                    <a:bodyPr/>
                    <a:lstStyle/>
                    <a:p>
                      <a:pPr algn="ctr"/>
                      <a:r>
                        <a:rPr lang="en-US" b="1" dirty="0">
                          <a:solidFill>
                            <a:schemeClr val="bg1"/>
                          </a:solidFill>
                        </a:rPr>
                        <a:t>THE ABRAHAMIC COVENANT</a:t>
                      </a:r>
                    </a:p>
                  </a:txBody>
                  <a:tcPr/>
                </a:tc>
                <a:tc hMerge="1">
                  <a:txBody>
                    <a:bodyPr/>
                    <a:lstStyle/>
                    <a:p>
                      <a:endParaRPr lang="en-US" dirty="0"/>
                    </a:p>
                  </a:txBody>
                  <a:tcPr/>
                </a:tc>
                <a:extLst>
                  <a:ext uri="{0D108BD9-81ED-4DB2-BD59-A6C34878D82A}">
                    <a16:rowId xmlns:a16="http://schemas.microsoft.com/office/drawing/2014/main" val="3052551328"/>
                  </a:ext>
                </a:extLst>
              </a:tr>
              <a:tr h="370840">
                <a:tc>
                  <a:txBody>
                    <a:bodyPr/>
                    <a:lstStyle/>
                    <a:p>
                      <a:pPr algn="ctr"/>
                      <a:r>
                        <a:rPr lang="en-US" b="1" dirty="0"/>
                        <a:t>Responsibilities</a:t>
                      </a:r>
                    </a:p>
                  </a:txBody>
                  <a:tcPr/>
                </a:tc>
                <a:tc>
                  <a:txBody>
                    <a:bodyPr/>
                    <a:lstStyle/>
                    <a:p>
                      <a:pPr algn="ctr"/>
                      <a:r>
                        <a:rPr lang="en-US" b="1" dirty="0"/>
                        <a:t>Blessings</a:t>
                      </a:r>
                    </a:p>
                  </a:txBody>
                  <a:tcPr/>
                </a:tc>
                <a:extLst>
                  <a:ext uri="{0D108BD9-81ED-4DB2-BD59-A6C34878D82A}">
                    <a16:rowId xmlns:a16="http://schemas.microsoft.com/office/drawing/2014/main" val="270294272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5777992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812982036"/>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410902451"/>
                  </a:ext>
                </a:extLst>
              </a:tr>
            </a:tbl>
          </a:graphicData>
        </a:graphic>
      </p:graphicFrame>
      <p:sp>
        <p:nvSpPr>
          <p:cNvPr id="5" name="Rectangle 4">
            <a:extLst>
              <a:ext uri="{FF2B5EF4-FFF2-40B4-BE49-F238E27FC236}">
                <a16:creationId xmlns:a16="http://schemas.microsoft.com/office/drawing/2014/main" id="{10023946-6ED2-4D63-8744-098A4A8C54F8}"/>
              </a:ext>
            </a:extLst>
          </p:cNvPr>
          <p:cNvSpPr/>
          <p:nvPr/>
        </p:nvSpPr>
        <p:spPr>
          <a:xfrm>
            <a:off x="2144255" y="2433204"/>
            <a:ext cx="3121367" cy="369332"/>
          </a:xfrm>
          <a:prstGeom prst="rect">
            <a:avLst/>
          </a:prstGeom>
        </p:spPr>
        <p:txBody>
          <a:bodyPr wrap="none">
            <a:spAutoFit/>
          </a:bodyPr>
          <a:lstStyle/>
          <a:p>
            <a:r>
              <a:rPr lang="en-US" i="1" dirty="0">
                <a:solidFill>
                  <a:schemeClr val="bg1"/>
                </a:solidFill>
                <a:latin typeface="Arial" panose="020B0604020202020204" pitchFamily="34" charset="0"/>
                <a:cs typeface="Arial" panose="020B0604020202020204" pitchFamily="34" charset="0"/>
              </a:rPr>
              <a:t>Be a minister of Jesus Christ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9748947-47EC-4FC8-98F1-BE34DC32BF76}"/>
              </a:ext>
            </a:extLst>
          </p:cNvPr>
          <p:cNvSpPr/>
          <p:nvPr/>
        </p:nvSpPr>
        <p:spPr>
          <a:xfrm>
            <a:off x="2229694" y="2802536"/>
            <a:ext cx="2988960" cy="369332"/>
          </a:xfrm>
          <a:prstGeom prst="rect">
            <a:avLst/>
          </a:prstGeom>
        </p:spPr>
        <p:txBody>
          <a:bodyPr wrap="none">
            <a:spAutoFit/>
          </a:bodyPr>
          <a:lstStyle/>
          <a:p>
            <a:r>
              <a:rPr lang="en-US" i="1" dirty="0">
                <a:solidFill>
                  <a:schemeClr val="bg1"/>
                </a:solidFill>
                <a:latin typeface="Arial" panose="020B0604020202020204" pitchFamily="34" charset="0"/>
                <a:cs typeface="Arial" panose="020B0604020202020204" pitchFamily="34" charset="0"/>
              </a:rPr>
              <a:t>Hearken to the Lord’s voice</a:t>
            </a:r>
            <a:endParaRPr lang="en-US"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6D9798-EDEA-4B41-8717-AE8F382CFCEE}"/>
              </a:ext>
            </a:extLst>
          </p:cNvPr>
          <p:cNvSpPr/>
          <p:nvPr/>
        </p:nvSpPr>
        <p:spPr>
          <a:xfrm>
            <a:off x="5703235" y="2463982"/>
            <a:ext cx="4081567" cy="338554"/>
          </a:xfrm>
          <a:prstGeom prst="rect">
            <a:avLst/>
          </a:prstGeom>
        </p:spPr>
        <p:txBody>
          <a:bodyPr wrap="none">
            <a:spAutoFit/>
          </a:bodyPr>
          <a:lstStyle/>
          <a:p>
            <a:r>
              <a:rPr lang="en-US" sz="1600" i="1" dirty="0">
                <a:solidFill>
                  <a:schemeClr val="bg1"/>
                </a:solidFill>
                <a:latin typeface="Arial" panose="020B0604020202020204" pitchFamily="34" charset="0"/>
                <a:cs typeface="Arial" panose="020B0604020202020204" pitchFamily="34" charset="0"/>
              </a:rPr>
              <a:t>Receive land for an everlasting possession</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5822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BD98CC-9679-451E-AE03-2B6E160B896B}"/>
              </a:ext>
            </a:extLst>
          </p:cNvPr>
          <p:cNvSpPr/>
          <p:nvPr/>
        </p:nvSpPr>
        <p:spPr>
          <a:xfrm>
            <a:off x="1139251" y="838347"/>
            <a:ext cx="2399023" cy="92333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732EB6B-2945-4235-80B8-0B8DED191962}"/>
              </a:ext>
            </a:extLst>
          </p:cNvPr>
          <p:cNvSpPr/>
          <p:nvPr/>
        </p:nvSpPr>
        <p:spPr>
          <a:xfrm>
            <a:off x="1139252" y="1249207"/>
            <a:ext cx="9250450" cy="266322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a:t>
            </a:r>
          </a:p>
        </p:txBody>
      </p:sp>
      <p:sp>
        <p:nvSpPr>
          <p:cNvPr id="2" name="Rectangle 1">
            <a:extLst>
              <a:ext uri="{FF2B5EF4-FFF2-40B4-BE49-F238E27FC236}">
                <a16:creationId xmlns:a16="http://schemas.microsoft.com/office/drawing/2014/main" id="{ADB8BFAB-BC5E-47AC-9A33-1388D0F9EC00}"/>
              </a:ext>
            </a:extLst>
          </p:cNvPr>
          <p:cNvSpPr/>
          <p:nvPr/>
        </p:nvSpPr>
        <p:spPr>
          <a:xfrm>
            <a:off x="1298712" y="1294177"/>
            <a:ext cx="909099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For I am the Lord thy God; I dwell in heaven; the earth is my footstool; I stretch my hand over the sea, and it obeys my voice; I cause the wind and the fire to be my chariot; I say to the mountains—Depart hence—and behold, they are taken away by a whirlwind, in an instant, suddenly.</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My name is Jehovah, and I know the end from the beginning; therefore my hand shall be over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FF4EF6D-4213-4D6F-8EFB-CC8015EEC37D}"/>
              </a:ext>
            </a:extLst>
          </p:cNvPr>
          <p:cNvSpPr/>
          <p:nvPr/>
        </p:nvSpPr>
        <p:spPr>
          <a:xfrm>
            <a:off x="1311966" y="913297"/>
            <a:ext cx="1965603"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Abraham 2:7-8</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BF9663-6A69-4963-A3DF-82005382B504}"/>
              </a:ext>
            </a:extLst>
          </p:cNvPr>
          <p:cNvSpPr/>
          <p:nvPr/>
        </p:nvSpPr>
        <p:spPr>
          <a:xfrm>
            <a:off x="1311965" y="2928875"/>
            <a:ext cx="9077737"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I will make of thee a great nation, and I will bless thee above measure, and make thy name great among all nations, and thou shalt be a blessing unto thy seed after thee, that in their hands they shall bear this ministry and Priesthood unto all nations;</a:t>
            </a:r>
          </a:p>
        </p:txBody>
      </p:sp>
      <p:sp>
        <p:nvSpPr>
          <p:cNvPr id="6" name="Rectangle 5">
            <a:extLst>
              <a:ext uri="{FF2B5EF4-FFF2-40B4-BE49-F238E27FC236}">
                <a16:creationId xmlns:a16="http://schemas.microsoft.com/office/drawing/2014/main" id="{05BFD034-D7EB-452A-AFAA-6F86EC551929}"/>
              </a:ext>
            </a:extLst>
          </p:cNvPr>
          <p:cNvSpPr/>
          <p:nvPr/>
        </p:nvSpPr>
        <p:spPr>
          <a:xfrm>
            <a:off x="3069876" y="907319"/>
            <a:ext cx="468398"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 9</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2AA5F37-AF35-4BBC-96C9-BC9982D01B4D}"/>
              </a:ext>
            </a:extLst>
          </p:cNvPr>
          <p:cNvSpPr/>
          <p:nvPr/>
        </p:nvSpPr>
        <p:spPr>
          <a:xfrm>
            <a:off x="1311965" y="4216814"/>
            <a:ext cx="6344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promise would come from Abraham? </a:t>
            </a:r>
          </a:p>
        </p:txBody>
      </p:sp>
    </p:spTree>
    <p:extLst>
      <p:ext uri="{BB962C8B-B14F-4D97-AF65-F5344CB8AC3E}">
        <p14:creationId xmlns:p14="http://schemas.microsoft.com/office/powerpoint/2010/main" val="56706150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A67984A-D1DF-4DEF-9EB5-E5E44D7D92E9}"/>
              </a:ext>
            </a:extLst>
          </p:cNvPr>
          <p:cNvSpPr/>
          <p:nvPr/>
        </p:nvSpPr>
        <p:spPr>
          <a:xfrm>
            <a:off x="1311962" y="3592565"/>
            <a:ext cx="1880646" cy="525374"/>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BF2B8D9-5993-4B7E-9FC3-859757C492BB}"/>
              </a:ext>
            </a:extLst>
          </p:cNvPr>
          <p:cNvSpPr/>
          <p:nvPr/>
        </p:nvSpPr>
        <p:spPr>
          <a:xfrm>
            <a:off x="1311963" y="3951188"/>
            <a:ext cx="9329530" cy="106046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1A3A36-9605-41C4-96EF-1AB938201310}"/>
              </a:ext>
            </a:extLst>
          </p:cNvPr>
          <p:cNvSpPr/>
          <p:nvPr/>
        </p:nvSpPr>
        <p:spPr>
          <a:xfrm>
            <a:off x="1311963" y="746546"/>
            <a:ext cx="1880646" cy="525374"/>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9AA957D-DC83-4804-924C-082381F29A17}"/>
              </a:ext>
            </a:extLst>
          </p:cNvPr>
          <p:cNvSpPr/>
          <p:nvPr/>
        </p:nvSpPr>
        <p:spPr>
          <a:xfrm>
            <a:off x="1311963" y="1152939"/>
            <a:ext cx="9329530" cy="106046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a:t>
            </a:r>
          </a:p>
        </p:txBody>
      </p:sp>
      <p:sp>
        <p:nvSpPr>
          <p:cNvPr id="4" name="Rectangle 3">
            <a:extLst>
              <a:ext uri="{FF2B5EF4-FFF2-40B4-BE49-F238E27FC236}">
                <a16:creationId xmlns:a16="http://schemas.microsoft.com/office/drawing/2014/main" id="{57FCB91A-71E3-48DE-A003-C1B2D2A8A65F}"/>
              </a:ext>
            </a:extLst>
          </p:cNvPr>
          <p:cNvSpPr/>
          <p:nvPr/>
        </p:nvSpPr>
        <p:spPr>
          <a:xfrm>
            <a:off x="1311965" y="782650"/>
            <a:ext cx="1880643"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Abraham 3:14</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2306A98-BFBA-4957-AF33-82A26F2BF8F7}"/>
              </a:ext>
            </a:extLst>
          </p:cNvPr>
          <p:cNvSpPr/>
          <p:nvPr/>
        </p:nvSpPr>
        <p:spPr>
          <a:xfrm>
            <a:off x="1311966" y="1194139"/>
            <a:ext cx="9329530"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was in the night time when the Lord spake these words unto me: I will multiply thee, and thy seed after thee, like unto these; and if thou canst count the number of sands, so shall be the number of thy seeds.</a:t>
            </a:r>
          </a:p>
        </p:txBody>
      </p:sp>
      <p:sp>
        <p:nvSpPr>
          <p:cNvPr id="5" name="Rectangle 4">
            <a:extLst>
              <a:ext uri="{FF2B5EF4-FFF2-40B4-BE49-F238E27FC236}">
                <a16:creationId xmlns:a16="http://schemas.microsoft.com/office/drawing/2014/main" id="{CC46AD9A-A3C0-46C4-97EF-A7EAE8D5EAE9}"/>
              </a:ext>
            </a:extLst>
          </p:cNvPr>
          <p:cNvSpPr/>
          <p:nvPr/>
        </p:nvSpPr>
        <p:spPr>
          <a:xfrm>
            <a:off x="4794099" y="2398311"/>
            <a:ext cx="2403222"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Innumerable posterity</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580DEA8-4BE8-4A20-B8D2-B2CC7972229A}"/>
              </a:ext>
            </a:extLst>
          </p:cNvPr>
          <p:cNvSpPr/>
          <p:nvPr/>
        </p:nvSpPr>
        <p:spPr>
          <a:xfrm>
            <a:off x="1341945" y="3595761"/>
            <a:ext cx="1880643"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Abraham 2:10</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F43C411-8AEC-40A8-B241-E3A933410962}"/>
              </a:ext>
            </a:extLst>
          </p:cNvPr>
          <p:cNvSpPr/>
          <p:nvPr/>
        </p:nvSpPr>
        <p:spPr>
          <a:xfrm>
            <a:off x="1311964" y="3995871"/>
            <a:ext cx="932952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 will bless them through thy name; for as many as receive this Gospel shall be called after thy name, and shall be accounted thy seed, and shall rise up and bless thee, as their father;</a:t>
            </a:r>
          </a:p>
        </p:txBody>
      </p:sp>
      <p:sp>
        <p:nvSpPr>
          <p:cNvPr id="8" name="Rectangle 7">
            <a:extLst>
              <a:ext uri="{FF2B5EF4-FFF2-40B4-BE49-F238E27FC236}">
                <a16:creationId xmlns:a16="http://schemas.microsoft.com/office/drawing/2014/main" id="{B213C401-9553-46B9-8416-1B35CCDDAA1A}"/>
              </a:ext>
            </a:extLst>
          </p:cNvPr>
          <p:cNvSpPr/>
          <p:nvPr/>
        </p:nvSpPr>
        <p:spPr>
          <a:xfrm>
            <a:off x="1311962" y="5223703"/>
            <a:ext cx="529285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will be called after the name of Abraham?</a:t>
            </a:r>
          </a:p>
        </p:txBody>
      </p:sp>
    </p:spTree>
    <p:extLst>
      <p:ext uri="{BB962C8B-B14F-4D97-AF65-F5344CB8AC3E}">
        <p14:creationId xmlns:p14="http://schemas.microsoft.com/office/powerpoint/2010/main" val="63895630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5"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505</Words>
  <Application>Microsoft Office PowerPoint</Application>
  <PresentationFormat>Widescreen</PresentationFormat>
  <Paragraphs>78</Paragraphs>
  <Slides>15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NSimSun</vt:lpstr>
      <vt:lpstr>Arial</vt:lpstr>
      <vt:lpstr>Bahnschrift Light</vt:lpstr>
      <vt:lpstr>Calibri</vt:lpstr>
      <vt:lpstr>Ebrima</vt:lpstr>
      <vt:lpstr>Microsoft Tai Le</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3766</cp:revision>
  <dcterms:created xsi:type="dcterms:W3CDTF">2018-08-29T04:26:39Z</dcterms:created>
  <dcterms:modified xsi:type="dcterms:W3CDTF">2019-02-27T03:55:44Z</dcterms:modified>
</cp:coreProperties>
</file>