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D757"/>
    <a:srgbClr val="6F7CBF"/>
    <a:srgbClr val="801A12"/>
    <a:srgbClr val="D88028"/>
    <a:srgbClr val="D6E513"/>
    <a:srgbClr val="E97159"/>
    <a:srgbClr val="B9DF63"/>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2/26/2019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JrYKdoOUDg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accent1">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286BE6-151B-434D-9F89-9A18A29D4C9E}"/>
              </a:ext>
            </a:extLst>
          </p:cNvPr>
          <p:cNvSpPr/>
          <p:nvPr/>
        </p:nvSpPr>
        <p:spPr>
          <a:xfrm>
            <a:off x="781878" y="913542"/>
            <a:ext cx="2115439" cy="772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39A352-9C42-4CC2-8223-1F518DB8ADE7}"/>
              </a:ext>
            </a:extLst>
          </p:cNvPr>
          <p:cNvSpPr/>
          <p:nvPr/>
        </p:nvSpPr>
        <p:spPr>
          <a:xfrm>
            <a:off x="781878" y="1264289"/>
            <a:ext cx="10005390" cy="280076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4" name="Rectangle 3">
            <a:extLst>
              <a:ext uri="{FF2B5EF4-FFF2-40B4-BE49-F238E27FC236}">
                <a16:creationId xmlns:a16="http://schemas.microsoft.com/office/drawing/2014/main" id="{C2865EA7-8520-4DDD-8186-3B060BF54A2C}"/>
              </a:ext>
            </a:extLst>
          </p:cNvPr>
          <p:cNvSpPr/>
          <p:nvPr/>
        </p:nvSpPr>
        <p:spPr>
          <a:xfrm>
            <a:off x="994167" y="913542"/>
            <a:ext cx="1903150"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Microsoft YaHei" panose="020B0503020204020204" pitchFamily="34" charset="-122"/>
                <a:cs typeface="Arial" panose="020B0604020202020204" pitchFamily="34" charset="0"/>
              </a:rPr>
              <a:t>Abraham 1:8-11</a:t>
            </a:r>
            <a:endParaRPr lang="en-US"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p:txBody>
      </p:sp>
      <p:sp>
        <p:nvSpPr>
          <p:cNvPr id="2" name="Rectangle 1">
            <a:extLst>
              <a:ext uri="{FF2B5EF4-FFF2-40B4-BE49-F238E27FC236}">
                <a16:creationId xmlns:a16="http://schemas.microsoft.com/office/drawing/2014/main" id="{700453C4-3F7E-4884-B895-DBA9785283BD}"/>
              </a:ext>
            </a:extLst>
          </p:cNvPr>
          <p:cNvSpPr/>
          <p:nvPr/>
        </p:nvSpPr>
        <p:spPr>
          <a:xfrm>
            <a:off x="994167" y="4237431"/>
            <a:ext cx="70899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difficult circumstances existed in the land of Chaldea?</a:t>
            </a:r>
          </a:p>
        </p:txBody>
      </p:sp>
      <p:sp>
        <p:nvSpPr>
          <p:cNvPr id="5" name="Rectangle 4">
            <a:extLst>
              <a:ext uri="{FF2B5EF4-FFF2-40B4-BE49-F238E27FC236}">
                <a16:creationId xmlns:a16="http://schemas.microsoft.com/office/drawing/2014/main" id="{32CFC225-EBE2-42EA-B216-B07535D7A508}"/>
              </a:ext>
            </a:extLst>
          </p:cNvPr>
          <p:cNvSpPr/>
          <p:nvPr/>
        </p:nvSpPr>
        <p:spPr>
          <a:xfrm>
            <a:off x="994167" y="1264289"/>
            <a:ext cx="9740093"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Now, at this time it was the custom of the priest of Pharaoh, the king of Egypt, to offer up upon the altar which was built in the land of Chaldea, for the offering unto these strange gods, men, women, and children.</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it came to pass that the priest made an offering unto the god of Pharaoh, and also unto the god of Shagreel, even after the manner of the Egyptians. Now the god of Shagreel was the sun.</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Even the thank-offering of a child did the priest of Pharaoh offer upon the altar which stood by the hill called Potiphar’s Hill, at the head of the plain of Olishem.</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Now, this priest had offered upon this altar three virgins at one time, who were the daughters of Onitah, one of the royal descent directly from the loins of Ham. These virgins were offered up because of their virtue; they would not bow down to worship gods of wood or of stone, therefore they were killed upon this altar, and it was done after the manner of the Egyptians.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A31FC77-5C12-4690-A9ED-37372D25113C}"/>
              </a:ext>
            </a:extLst>
          </p:cNvPr>
          <p:cNvSpPr/>
          <p:nvPr/>
        </p:nvSpPr>
        <p:spPr>
          <a:xfrm>
            <a:off x="994167" y="4802186"/>
            <a:ext cx="584006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were the three daughters of Onitah sacrificed?</a:t>
            </a:r>
          </a:p>
        </p:txBody>
      </p:sp>
      <p:sp>
        <p:nvSpPr>
          <p:cNvPr id="8" name="Rectangle 7">
            <a:extLst>
              <a:ext uri="{FF2B5EF4-FFF2-40B4-BE49-F238E27FC236}">
                <a16:creationId xmlns:a16="http://schemas.microsoft.com/office/drawing/2014/main" id="{70680330-72E1-4B64-A75C-D19D35B450FA}"/>
              </a:ext>
            </a:extLst>
          </p:cNvPr>
          <p:cNvSpPr/>
          <p:nvPr/>
        </p:nvSpPr>
        <p:spPr>
          <a:xfrm>
            <a:off x="994167" y="5337883"/>
            <a:ext cx="885219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choose to do regardless of the circumstances in which we live? </a:t>
            </a:r>
          </a:p>
        </p:txBody>
      </p:sp>
      <p:sp>
        <p:nvSpPr>
          <p:cNvPr id="9" name="Rectangle 8">
            <a:extLst>
              <a:ext uri="{FF2B5EF4-FFF2-40B4-BE49-F238E27FC236}">
                <a16:creationId xmlns:a16="http://schemas.microsoft.com/office/drawing/2014/main" id="{13161C7D-E947-450D-AFA7-FCF944C26728}"/>
              </a:ext>
            </a:extLst>
          </p:cNvPr>
          <p:cNvSpPr/>
          <p:nvPr/>
        </p:nvSpPr>
        <p:spPr>
          <a:xfrm>
            <a:off x="994167" y="5831760"/>
            <a:ext cx="927626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choose righteousness regardless of the circumstances in which we live.</a:t>
            </a:r>
          </a:p>
        </p:txBody>
      </p:sp>
    </p:spTree>
    <p:extLst>
      <p:ext uri="{BB962C8B-B14F-4D97-AF65-F5344CB8AC3E}">
        <p14:creationId xmlns:p14="http://schemas.microsoft.com/office/powerpoint/2010/main" val="316416892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0"/>
                                        <p:tgtEl>
                                          <p:spTgt spid="7"/>
                                        </p:tgtEl>
                                      </p:cBhvr>
                                    </p:animEffect>
                                  </p:childTnLst>
                                </p:cTn>
                              </p:par>
                            </p:childTnLst>
                          </p:cTn>
                        </p:par>
                        <p:par>
                          <p:cTn id="12" fill="hold">
                            <p:stCondLst>
                              <p:cond delay="47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360"/>
                                          </p:val>
                                        </p:tav>
                                        <p:tav tm="100000">
                                          <p:val>
                                            <p:fltVal val="0"/>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0E42B60-6E73-410F-947F-C867DA1B7194}"/>
              </a:ext>
            </a:extLst>
          </p:cNvPr>
          <p:cNvSpPr/>
          <p:nvPr/>
        </p:nvSpPr>
        <p:spPr>
          <a:xfrm>
            <a:off x="1484243" y="739927"/>
            <a:ext cx="8029989" cy="264931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7539E909-92E6-4ABB-958C-64D13C0E570D}"/>
              </a:ext>
            </a:extLst>
          </p:cNvPr>
          <p:cNvSpPr/>
          <p:nvPr/>
        </p:nvSpPr>
        <p:spPr>
          <a:xfrm>
            <a:off x="3418232" y="779683"/>
            <a:ext cx="6096000" cy="2585323"/>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“None of us likes to be ridiculed. Few are able to withstand popular opinion even when they know it is wrong, and it is difficult to comprehend the magnificent courage displayed by Abraham in his profound obedience to Jehovah, in the midst of his surroundings. His moral courage, his implicit faith in God, his boldness in raising his voice in opposition to the prevailing wickedness, is almost beyond comparison” (Joseph Fielding Smith, </a:t>
            </a:r>
            <a:r>
              <a:rPr lang="en-US" i="1" dirty="0">
                <a:solidFill>
                  <a:schemeClr val="bg1"/>
                </a:solidFill>
                <a:latin typeface="Arial" panose="020B0604020202020204" pitchFamily="34" charset="0"/>
                <a:cs typeface="Arial" panose="020B0604020202020204" pitchFamily="34" charset="0"/>
              </a:rPr>
              <a:t>The Way to Perfection</a:t>
            </a:r>
            <a:r>
              <a:rPr lang="en-US" dirty="0">
                <a:solidFill>
                  <a:schemeClr val="bg1"/>
                </a:solidFill>
                <a:latin typeface="Arial" panose="020B0604020202020204" pitchFamily="34" charset="0"/>
                <a:cs typeface="Arial" panose="020B0604020202020204" pitchFamily="34" charset="0"/>
              </a:rPr>
              <a:t> [1946], 86).</a:t>
            </a:r>
          </a:p>
        </p:txBody>
      </p:sp>
      <p:pic>
        <p:nvPicPr>
          <p:cNvPr id="1026" name="Picture 2" descr="Joseph Fielding Smith">
            <a:extLst>
              <a:ext uri="{FF2B5EF4-FFF2-40B4-BE49-F238E27FC236}">
                <a16:creationId xmlns:a16="http://schemas.microsoft.com/office/drawing/2014/main" id="{82088F3A-6086-4E2B-8FF9-D68E90B34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694" y="872258"/>
            <a:ext cx="1522863" cy="20254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A3FC26-61CB-4387-B4CE-220638C6C8F2}"/>
              </a:ext>
            </a:extLst>
          </p:cNvPr>
          <p:cNvSpPr/>
          <p:nvPr/>
        </p:nvSpPr>
        <p:spPr>
          <a:xfrm>
            <a:off x="1869694" y="2876810"/>
            <a:ext cx="1616147"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Joseph Fielding Smith</a:t>
            </a:r>
          </a:p>
        </p:txBody>
      </p:sp>
    </p:spTree>
    <p:extLst>
      <p:ext uri="{BB962C8B-B14F-4D97-AF65-F5344CB8AC3E}">
        <p14:creationId xmlns:p14="http://schemas.microsoft.com/office/powerpoint/2010/main" val="4214244098"/>
      </p:ext>
    </p:extLst>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C67DAA-E776-4FEB-B468-DFF5C2142920}"/>
              </a:ext>
            </a:extLst>
          </p:cNvPr>
          <p:cNvSpPr/>
          <p:nvPr/>
        </p:nvSpPr>
        <p:spPr>
          <a:xfrm>
            <a:off x="257006" y="-775657"/>
            <a:ext cx="4101572" cy="430887"/>
          </a:xfrm>
          <a:prstGeom prst="rect">
            <a:avLst/>
          </a:prstGeom>
        </p:spPr>
        <p:txBody>
          <a:bodyPr wrap="none">
            <a:spAutoFit/>
          </a:bodyPr>
          <a:lstStyle/>
          <a:p>
            <a:r>
              <a:rPr lang="en-US" sz="2200" b="1" dirty="0">
                <a:solidFill>
                  <a:schemeClr val="bg1"/>
                </a:solidFill>
                <a:latin typeface="Arial" panose="020B0604020202020204" pitchFamily="34" charset="0"/>
                <a:cs typeface="Arial" panose="020B0604020202020204" pitchFamily="34" charset="0"/>
              </a:rPr>
              <a:t>What happened to Abraham?</a:t>
            </a:r>
          </a:p>
        </p:txBody>
      </p:sp>
      <p:sp>
        <p:nvSpPr>
          <p:cNvPr id="8" name="Rectangle 7">
            <a:extLst>
              <a:ext uri="{FF2B5EF4-FFF2-40B4-BE49-F238E27FC236}">
                <a16:creationId xmlns:a16="http://schemas.microsoft.com/office/drawing/2014/main" id="{0AB0D831-13E0-44AD-8236-D7FA7D036B3A}"/>
              </a:ext>
            </a:extLst>
          </p:cNvPr>
          <p:cNvSpPr/>
          <p:nvPr/>
        </p:nvSpPr>
        <p:spPr>
          <a:xfrm>
            <a:off x="980662" y="783607"/>
            <a:ext cx="2189922" cy="89855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2266DE1-2D73-4079-A328-8F3A083B8F26}"/>
              </a:ext>
            </a:extLst>
          </p:cNvPr>
          <p:cNvSpPr/>
          <p:nvPr/>
        </p:nvSpPr>
        <p:spPr>
          <a:xfrm>
            <a:off x="914400" y="1149842"/>
            <a:ext cx="9948903" cy="314551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5D3703ED-E31E-4289-9492-B0B861F6D268}"/>
              </a:ext>
            </a:extLst>
          </p:cNvPr>
          <p:cNvSpPr/>
          <p:nvPr/>
        </p:nvSpPr>
        <p:spPr>
          <a:xfrm>
            <a:off x="1113183" y="1152939"/>
            <a:ext cx="9647582"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as they lifted up their hands upon me, that they might offer me up and take away my life, behold, I lifted up my voice unto the Lord my God, and the Lord hearkened and heard, and he filled me with the vision of the Almighty, and the angel of his presence stood by me, and immediately unloosed my bands;</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his voice was unto me: Abraham, Abraham, behold, my name is Jehovah, and I have heard thee, and have come down to deliver thee, and to take thee away from thy father’s house, and from all thy kinsfolk, into a strange land which thou knowest not of;</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this because they have turned their hearts away from me, to worship the god of Elkenah, and the god of Libnah, and the god of Mahmackrah, and the god of Korash, and the god of Pharaoh, king of Egypt; therefore I have come down to visit them, and to destroy him who hath lifted up his hand against thee, Abraham, my son, to take away thy life.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8DEAD5-17B4-46F4-B53C-CB3BF2760428}"/>
              </a:ext>
            </a:extLst>
          </p:cNvPr>
          <p:cNvSpPr/>
          <p:nvPr/>
        </p:nvSpPr>
        <p:spPr>
          <a:xfrm>
            <a:off x="1126435" y="783607"/>
            <a:ext cx="2044149"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Microsoft YaHei" panose="020B0503020204020204" pitchFamily="34" charset="-122"/>
                <a:cs typeface="Arial" panose="020B0604020202020204" pitchFamily="34" charset="0"/>
              </a:rPr>
              <a:t>Abraham 1:15-17</a:t>
            </a:r>
            <a:endParaRPr lang="en-US"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p:txBody>
      </p:sp>
      <p:sp>
        <p:nvSpPr>
          <p:cNvPr id="6" name="Rectangle 5">
            <a:extLst>
              <a:ext uri="{FF2B5EF4-FFF2-40B4-BE49-F238E27FC236}">
                <a16:creationId xmlns:a16="http://schemas.microsoft.com/office/drawing/2014/main" id="{9224287A-9ECF-463E-A9FA-532EAB8CCFC3}"/>
              </a:ext>
            </a:extLst>
          </p:cNvPr>
          <p:cNvSpPr/>
          <p:nvPr/>
        </p:nvSpPr>
        <p:spPr>
          <a:xfrm>
            <a:off x="5963975" y="-805637"/>
            <a:ext cx="4965590" cy="430887"/>
          </a:xfrm>
          <a:prstGeom prst="rect">
            <a:avLst/>
          </a:prstGeom>
        </p:spPr>
        <p:txBody>
          <a:bodyPr wrap="none">
            <a:spAutoFit/>
          </a:bodyPr>
          <a:lstStyle/>
          <a:p>
            <a:r>
              <a:rPr lang="en-US" sz="2200" b="1" dirty="0">
                <a:solidFill>
                  <a:schemeClr val="bg1"/>
                </a:solidFill>
                <a:latin typeface="Arial" panose="020B0604020202020204" pitchFamily="34" charset="0"/>
                <a:cs typeface="Arial" panose="020B0604020202020204" pitchFamily="34" charset="0"/>
              </a:rPr>
              <a:t>What did Jehovah say to Abraham?</a:t>
            </a:r>
          </a:p>
        </p:txBody>
      </p:sp>
    </p:spTree>
    <p:extLst>
      <p:ext uri="{BB962C8B-B14F-4D97-AF65-F5344CB8AC3E}">
        <p14:creationId xmlns:p14="http://schemas.microsoft.com/office/powerpoint/2010/main" val="151391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accel="50000" decel="50000" fill="hold" grpId="0" nodeType="afterEffect">
                                  <p:stCondLst>
                                    <p:cond delay="0"/>
                                  </p:stCondLst>
                                  <p:childTnLst>
                                    <p:animMotion origin="layout" path="M 0.06029 -0.06482 L 0.41654 0.1875 C 0.49675 0.24074 0.54219 0.32037 0.54219 0.40347 C 0.54219 0.49791 0.49675 0.57291 0.41654 0.62615 L 0.06029 0.87963 " pathEditMode="relative" rAng="0" ptsTypes="AAAAA">
                                      <p:cBhvr>
                                        <p:cTn id="6" dur="2000" fill="hold"/>
                                        <p:tgtEl>
                                          <p:spTgt spid="5"/>
                                        </p:tgtEl>
                                        <p:attrNameLst>
                                          <p:attrName>ppt_x</p:attrName>
                                          <p:attrName>ppt_y</p:attrName>
                                        </p:attrNameLst>
                                      </p:cBhvr>
                                      <p:rCtr x="24089" y="47222"/>
                                    </p:animMotion>
                                  </p:childTnLst>
                                </p:cTn>
                              </p:par>
                            </p:childTnLst>
                          </p:cTn>
                        </p:par>
                        <p:par>
                          <p:cTn id="7" fill="hold">
                            <p:stCondLst>
                              <p:cond delay="2000"/>
                            </p:stCondLst>
                            <p:childTnLst>
                              <p:par>
                                <p:cTn id="8" presetID="51" presetClass="path" presetSubtype="0" accel="50000" decel="50000" fill="hold" grpId="0" nodeType="afterEffect">
                                  <p:stCondLst>
                                    <p:cond delay="0"/>
                                  </p:stCondLst>
                                  <p:childTnLst>
                                    <p:animMotion origin="layout" path="M 1.45833E-6 -3.7037E-7 L -0.378 0.2375 C -0.46289 0.28773 -0.51081 0.3625 -0.51081 0.44074 C -0.51081 0.5294 -0.46289 0.60023 -0.378 0.65046 L 1.45833E-6 0.88819 " pathEditMode="relative" rAng="0" ptsTypes="AAAAA">
                                      <p:cBhvr>
                                        <p:cTn id="9" dur="2000" fill="hold"/>
                                        <p:tgtEl>
                                          <p:spTgt spid="6"/>
                                        </p:tgtEl>
                                        <p:attrNameLst>
                                          <p:attrName>ppt_x</p:attrName>
                                          <p:attrName>ppt_y</p:attrName>
                                        </p:attrNameLst>
                                      </p:cBhvr>
                                      <p:rCtr x="-25547" y="44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D6EAB7-0BC4-463B-A87D-74FE89D7A984}"/>
              </a:ext>
            </a:extLst>
          </p:cNvPr>
          <p:cNvSpPr/>
          <p:nvPr/>
        </p:nvSpPr>
        <p:spPr>
          <a:xfrm>
            <a:off x="1046921" y="823363"/>
            <a:ext cx="2521227" cy="746511"/>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267DE34-D11E-408C-A704-2750399E704F}"/>
              </a:ext>
            </a:extLst>
          </p:cNvPr>
          <p:cNvSpPr/>
          <p:nvPr/>
        </p:nvSpPr>
        <p:spPr>
          <a:xfrm>
            <a:off x="1046921" y="1218265"/>
            <a:ext cx="9554818" cy="224350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4" name="Rectangle 3">
            <a:extLst>
              <a:ext uri="{FF2B5EF4-FFF2-40B4-BE49-F238E27FC236}">
                <a16:creationId xmlns:a16="http://schemas.microsoft.com/office/drawing/2014/main" id="{E6944A07-8F74-4646-A3F7-28B83430B1C1}"/>
              </a:ext>
            </a:extLst>
          </p:cNvPr>
          <p:cNvSpPr/>
          <p:nvPr/>
        </p:nvSpPr>
        <p:spPr>
          <a:xfrm>
            <a:off x="1126435" y="823363"/>
            <a:ext cx="2044149"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Microsoft YaHei" panose="020B0503020204020204" pitchFamily="34" charset="-122"/>
                <a:cs typeface="Arial" panose="020B0604020202020204" pitchFamily="34" charset="0"/>
              </a:rPr>
              <a:t>Abraham 1:18-19</a:t>
            </a:r>
            <a:endParaRPr lang="en-US"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p:txBody>
      </p:sp>
      <p:sp>
        <p:nvSpPr>
          <p:cNvPr id="2" name="Rectangle 1">
            <a:extLst>
              <a:ext uri="{FF2B5EF4-FFF2-40B4-BE49-F238E27FC236}">
                <a16:creationId xmlns:a16="http://schemas.microsoft.com/office/drawing/2014/main" id="{9CAC2EF1-1959-4EBA-9135-1F6FE708082E}"/>
              </a:ext>
            </a:extLst>
          </p:cNvPr>
          <p:cNvSpPr/>
          <p:nvPr/>
        </p:nvSpPr>
        <p:spPr>
          <a:xfrm>
            <a:off x="1126435" y="1139687"/>
            <a:ext cx="943554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Behold, I will lead thee by my hand, and I will take thee, to put upon thee my name, even the Priesthood of thy father, and my power shall be over thee.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As it was with Noah so shall it be with thee; but through thy ministry my name shall be known in the earth forever, for I am thy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DE6F878-2287-4D12-9C8E-1FC8FC955C11}"/>
              </a:ext>
            </a:extLst>
          </p:cNvPr>
          <p:cNvSpPr/>
          <p:nvPr/>
        </p:nvSpPr>
        <p:spPr>
          <a:xfrm>
            <a:off x="1126435" y="2196112"/>
            <a:ext cx="9435548"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Behold, Potiphar’s Hill was in the land of Ur, of Chaldea. And the Lord broke down the altar of Elkenah, and of the gods of the land, and utterly destroyed them, and smote the priest that he died; and there was great mourning in Chaldea, and also in the court of Pharaoh; which Pharaoh signifies king by royal blood.</a:t>
            </a:r>
          </a:p>
        </p:txBody>
      </p:sp>
      <p:sp>
        <p:nvSpPr>
          <p:cNvPr id="6" name="Rectangle 5">
            <a:extLst>
              <a:ext uri="{FF2B5EF4-FFF2-40B4-BE49-F238E27FC236}">
                <a16:creationId xmlns:a16="http://schemas.microsoft.com/office/drawing/2014/main" id="{BEE77139-EB4C-4027-8211-A8C5FD659C73}"/>
              </a:ext>
            </a:extLst>
          </p:cNvPr>
          <p:cNvSpPr/>
          <p:nvPr/>
        </p:nvSpPr>
        <p:spPr>
          <a:xfrm>
            <a:off x="2959005" y="823363"/>
            <a:ext cx="569387"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Microsoft YaHei" panose="020B0503020204020204" pitchFamily="34" charset="-122"/>
                <a:cs typeface="Arial" panose="020B0604020202020204" pitchFamily="34" charset="0"/>
              </a:rPr>
              <a:t>, 20</a:t>
            </a:r>
            <a:endParaRPr lang="en-US"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59052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pic>
        <p:nvPicPr>
          <p:cNvPr id="10" name="Online Media 9" title="The Deliverance of Abraham">
            <a:hlinkClick r:id="" action="ppaction://media"/>
            <a:extLst>
              <a:ext uri="{FF2B5EF4-FFF2-40B4-BE49-F238E27FC236}">
                <a16:creationId xmlns:a16="http://schemas.microsoft.com/office/drawing/2014/main" id="{146ECB1D-9B85-4C5E-A348-D61D6A7AE5DA}"/>
              </a:ext>
            </a:extLst>
          </p:cNvPr>
          <p:cNvPicPr>
            <a:picLocks noRot="1" noChangeAspect="1"/>
          </p:cNvPicPr>
          <p:nvPr>
            <a:videoFile r:link="rId1"/>
          </p:nvPr>
        </p:nvPicPr>
        <p:blipFill>
          <a:blip r:embed="rId3"/>
          <a:stretch>
            <a:fillRect/>
          </a:stretch>
        </p:blipFill>
        <p:spPr>
          <a:xfrm>
            <a:off x="1543343" y="868130"/>
            <a:ext cx="9105314" cy="51217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17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75A24ECF-06C5-4330-8CCC-4671077E6DC8}"/>
              </a:ext>
            </a:extLst>
          </p:cNvPr>
          <p:cNvSpPr/>
          <p:nvPr/>
        </p:nvSpPr>
        <p:spPr>
          <a:xfrm>
            <a:off x="3016471" y="3075057"/>
            <a:ext cx="6159058" cy="707886"/>
          </a:xfrm>
          <a:prstGeom prst="rect">
            <a:avLst/>
          </a:prstGeom>
        </p:spPr>
        <p:txBody>
          <a:bodyPr wrap="none">
            <a:spAutoFit/>
          </a:bodyPr>
          <a:lstStyle/>
          <a:p>
            <a:pPr fontAlgn="base"/>
            <a:r>
              <a:rPr lang="en-US" sz="4000" dirty="0">
                <a:solidFill>
                  <a:schemeClr val="bg1"/>
                </a:solidFill>
                <a:latin typeface="Microsoft PhagsPa" panose="020B0502040204020203" pitchFamily="34" charset="0"/>
              </a:rPr>
              <a:t>Genesis 10–11; Abraham 1</a:t>
            </a:r>
            <a:endParaRPr lang="en-US" sz="4000" b="0" i="0" dirty="0">
              <a:solidFill>
                <a:schemeClr val="bg1"/>
              </a:solidFill>
              <a:effectLst/>
              <a:latin typeface="Microsoft PhagsPa" panose="020B0502040204020203"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05DBBAAB-A230-4518-B01B-2126A1847EAD}"/>
              </a:ext>
            </a:extLst>
          </p:cNvPr>
          <p:cNvSpPr/>
          <p:nvPr/>
        </p:nvSpPr>
        <p:spPr>
          <a:xfrm>
            <a:off x="1364974" y="2367171"/>
            <a:ext cx="9462052" cy="2123658"/>
          </a:xfrm>
          <a:prstGeom prst="rect">
            <a:avLst/>
          </a:prstGeom>
        </p:spPr>
        <p:txBody>
          <a:bodyPr wrap="square">
            <a:spAutoFit/>
          </a:bodyPr>
          <a:lstStyle/>
          <a:p>
            <a:pPr algn="ctr" fontAlgn="base"/>
            <a:r>
              <a:rPr lang="en-US" sz="4400" b="1" dirty="0">
                <a:solidFill>
                  <a:schemeClr val="bg1"/>
                </a:solidFill>
                <a:latin typeface="NSimSun" panose="02010609030101010101" pitchFamily="49" charset="-122"/>
                <a:ea typeface="NSimSun" panose="02010609030101010101" pitchFamily="49" charset="-122"/>
              </a:rPr>
              <a:t>“The Lord confounds the language of the people and scatters them throughout the earth”</a:t>
            </a:r>
            <a:endParaRPr lang="en-US" sz="4400" b="1" dirty="0">
              <a:solidFill>
                <a:schemeClr val="bg1"/>
              </a:solidFill>
              <a:effectLst/>
              <a:latin typeface="NSimSun" panose="02010609030101010101" pitchFamily="49" charset="-122"/>
              <a:ea typeface="NSimSun" panose="02010609030101010101" pitchFamily="49" charset="-122"/>
            </a:endParaRPr>
          </a:p>
        </p:txBody>
      </p:sp>
      <p:sp>
        <p:nvSpPr>
          <p:cNvPr id="4" name="Rectangle 3">
            <a:extLst>
              <a:ext uri="{FF2B5EF4-FFF2-40B4-BE49-F238E27FC236}">
                <a16:creationId xmlns:a16="http://schemas.microsoft.com/office/drawing/2014/main" id="{E286F5AA-F4AB-40DC-A26D-6369CB934BA7}"/>
              </a:ext>
            </a:extLst>
          </p:cNvPr>
          <p:cNvSpPr/>
          <p:nvPr/>
        </p:nvSpPr>
        <p:spPr>
          <a:xfrm>
            <a:off x="1208770" y="968273"/>
            <a:ext cx="2571538" cy="523220"/>
          </a:xfrm>
          <a:prstGeom prst="rect">
            <a:avLst/>
          </a:prstGeom>
        </p:spPr>
        <p:txBody>
          <a:bodyPr wrap="none">
            <a:spAutoFit/>
          </a:bodyPr>
          <a:lstStyle/>
          <a:p>
            <a:pPr fontAlgn="base"/>
            <a:r>
              <a:rPr lang="en-US" sz="2800" b="1" dirty="0">
                <a:solidFill>
                  <a:schemeClr val="bg1"/>
                </a:solidFill>
                <a:latin typeface="Open Sans"/>
              </a:rPr>
              <a:t>Genesis 10–11</a:t>
            </a:r>
            <a:endParaRPr lang="en-US" sz="2800" b="1" dirty="0">
              <a:solidFill>
                <a:schemeClr val="bg1"/>
              </a:solidFill>
              <a:effectLst/>
              <a:latin typeface="Open Sans"/>
            </a:endParaRPr>
          </a:p>
        </p:txBody>
      </p:sp>
    </p:spTree>
    <p:extLst>
      <p:ext uri="{BB962C8B-B14F-4D97-AF65-F5344CB8AC3E}">
        <p14:creationId xmlns:p14="http://schemas.microsoft.com/office/powerpoint/2010/main" val="366479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4BD5F1-5814-46FC-8D2B-F7B570BE4AC1}"/>
              </a:ext>
            </a:extLst>
          </p:cNvPr>
          <p:cNvSpPr/>
          <p:nvPr/>
        </p:nvSpPr>
        <p:spPr>
          <a:xfrm>
            <a:off x="970671" y="1075855"/>
            <a:ext cx="1996078"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FE7B110-726F-45F9-9EAD-81549252C540}"/>
              </a:ext>
            </a:extLst>
          </p:cNvPr>
          <p:cNvSpPr/>
          <p:nvPr/>
        </p:nvSpPr>
        <p:spPr>
          <a:xfrm>
            <a:off x="970671" y="1406770"/>
            <a:ext cx="9945858" cy="212070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1ECCB0C2-AFB3-4D25-A566-1A5AE9238762}"/>
              </a:ext>
            </a:extLst>
          </p:cNvPr>
          <p:cNvSpPr/>
          <p:nvPr/>
        </p:nvSpPr>
        <p:spPr>
          <a:xfrm>
            <a:off x="1166191" y="1442545"/>
            <a:ext cx="9541566"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whole earth was of one language, and of one speech.</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it came to pass, as they journeyed from the east, that they found a plain in the land of Shinar; and they dwelt there.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they said one to another, Go to, let us make brick, and burn them throughly. And they had brick for stone, and slime had they for mortar.</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they said, Go to, let us build us a city and a tower, whose top may reach unto heaven; and let us make us a name, lest we be scattered abroad upon the face of the whole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75DDE5E-21D3-4774-AFCA-5F1589646323}"/>
              </a:ext>
            </a:extLst>
          </p:cNvPr>
          <p:cNvSpPr/>
          <p:nvPr/>
        </p:nvSpPr>
        <p:spPr>
          <a:xfrm>
            <a:off x="1166191" y="1075855"/>
            <a:ext cx="180055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11:1-4</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1747D24-73D1-4A2A-A892-1CE22E7EF0B8}"/>
              </a:ext>
            </a:extLst>
          </p:cNvPr>
          <p:cNvSpPr/>
          <p:nvPr/>
        </p:nvSpPr>
        <p:spPr>
          <a:xfrm>
            <a:off x="1166191" y="3673724"/>
            <a:ext cx="38266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begin to do?</a:t>
            </a:r>
          </a:p>
        </p:txBody>
      </p:sp>
      <p:sp>
        <p:nvSpPr>
          <p:cNvPr id="6" name="Rectangle 5">
            <a:extLst>
              <a:ext uri="{FF2B5EF4-FFF2-40B4-BE49-F238E27FC236}">
                <a16:creationId xmlns:a16="http://schemas.microsoft.com/office/drawing/2014/main" id="{DF35FCE6-188E-49CB-AFE1-AAF9B1945DC1}"/>
              </a:ext>
            </a:extLst>
          </p:cNvPr>
          <p:cNvSpPr/>
          <p:nvPr/>
        </p:nvSpPr>
        <p:spPr>
          <a:xfrm>
            <a:off x="1166191" y="4422414"/>
            <a:ext cx="34676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they build the tower?</a:t>
            </a:r>
          </a:p>
        </p:txBody>
      </p:sp>
    </p:spTree>
    <p:extLst>
      <p:ext uri="{BB962C8B-B14F-4D97-AF65-F5344CB8AC3E}">
        <p14:creationId xmlns:p14="http://schemas.microsoft.com/office/powerpoint/2010/main" val="28819463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EFC60A-AA16-4B61-8B14-A9A8A2FC97C3}"/>
              </a:ext>
            </a:extLst>
          </p:cNvPr>
          <p:cNvSpPr/>
          <p:nvPr/>
        </p:nvSpPr>
        <p:spPr>
          <a:xfrm>
            <a:off x="1232449" y="1064235"/>
            <a:ext cx="179842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00BDBE2-FAA7-4370-8143-BCC7B9AD5EBA}"/>
              </a:ext>
            </a:extLst>
          </p:cNvPr>
          <p:cNvSpPr/>
          <p:nvPr/>
        </p:nvSpPr>
        <p:spPr>
          <a:xfrm>
            <a:off x="1232450" y="1473323"/>
            <a:ext cx="9051235" cy="150716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2D39CDF3-5F1D-45F4-9EBE-74C89CCAAA5F}"/>
              </a:ext>
            </a:extLst>
          </p:cNvPr>
          <p:cNvSpPr/>
          <p:nvPr/>
        </p:nvSpPr>
        <p:spPr>
          <a:xfrm>
            <a:off x="1232451" y="1465159"/>
            <a:ext cx="905123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down to see the city and the tower, which the children of men builded.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Behold, the people is one, and they have all one language; and this they begin to do: and now nothing will be restrained from them, which they have imagined to do.</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3C67F42-8C1E-4C70-AE42-1383A01D9F6C}"/>
              </a:ext>
            </a:extLst>
          </p:cNvPr>
          <p:cNvSpPr/>
          <p:nvPr/>
        </p:nvSpPr>
        <p:spPr>
          <a:xfrm>
            <a:off x="1245703" y="1064235"/>
            <a:ext cx="186467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11:5-6</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20608CC-09D7-4AD7-8BA9-A922AE60CEB1}"/>
              </a:ext>
            </a:extLst>
          </p:cNvPr>
          <p:cNvSpPr/>
          <p:nvPr/>
        </p:nvSpPr>
        <p:spPr>
          <a:xfrm>
            <a:off x="1232450" y="3105834"/>
            <a:ext cx="90512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“nothing will be restrained from them, which they have imagined to do” means?</a:t>
            </a:r>
          </a:p>
        </p:txBody>
      </p:sp>
    </p:spTree>
    <p:extLst>
      <p:ext uri="{BB962C8B-B14F-4D97-AF65-F5344CB8AC3E}">
        <p14:creationId xmlns:p14="http://schemas.microsoft.com/office/powerpoint/2010/main" val="37835057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5AFB85-5D73-4AD1-93C7-18A3EC4B3A6D}"/>
              </a:ext>
            </a:extLst>
          </p:cNvPr>
          <p:cNvSpPr/>
          <p:nvPr/>
        </p:nvSpPr>
        <p:spPr>
          <a:xfrm>
            <a:off x="1258952" y="991122"/>
            <a:ext cx="1749291" cy="69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2B67D97-D7EB-41BC-9B31-4DBD11594B7F}"/>
              </a:ext>
            </a:extLst>
          </p:cNvPr>
          <p:cNvSpPr/>
          <p:nvPr/>
        </p:nvSpPr>
        <p:spPr>
          <a:xfrm>
            <a:off x="1258946" y="1397675"/>
            <a:ext cx="9197011" cy="209139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4" name="Rectangle 3">
            <a:extLst>
              <a:ext uri="{FF2B5EF4-FFF2-40B4-BE49-F238E27FC236}">
                <a16:creationId xmlns:a16="http://schemas.microsoft.com/office/drawing/2014/main" id="{D8B3197E-2C7E-456A-9258-01FB36B7F218}"/>
              </a:ext>
            </a:extLst>
          </p:cNvPr>
          <p:cNvSpPr/>
          <p:nvPr/>
        </p:nvSpPr>
        <p:spPr>
          <a:xfrm>
            <a:off x="1311961" y="1427710"/>
            <a:ext cx="905123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Go to, let us go down, and there confound their language, that they may not understand one another’s speech.</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So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scattered them abroad from thence upon the face of all the earth: and they left off to build the city.</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Therefore is the name of it called Babel; because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did there confound the language of all the earth: and from thence did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scatter them abroad upon the face of all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E3B0D97-254E-4CC5-A2BE-8DA7671B6684}"/>
              </a:ext>
            </a:extLst>
          </p:cNvPr>
          <p:cNvSpPr/>
          <p:nvPr/>
        </p:nvSpPr>
        <p:spPr>
          <a:xfrm>
            <a:off x="1258955" y="1030878"/>
            <a:ext cx="186467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11:7-9</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AD0AB68-34DE-4610-9515-79273EEA4BCF}"/>
              </a:ext>
            </a:extLst>
          </p:cNvPr>
          <p:cNvSpPr/>
          <p:nvPr/>
        </p:nvSpPr>
        <p:spPr>
          <a:xfrm>
            <a:off x="1258952" y="3608654"/>
            <a:ext cx="59536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do to the inhabitants of the earth?</a:t>
            </a:r>
          </a:p>
        </p:txBody>
      </p:sp>
      <p:sp>
        <p:nvSpPr>
          <p:cNvPr id="6" name="Rectangle 5">
            <a:extLst>
              <a:ext uri="{FF2B5EF4-FFF2-40B4-BE49-F238E27FC236}">
                <a16:creationId xmlns:a16="http://schemas.microsoft.com/office/drawing/2014/main" id="{6F6F4E75-B157-4B88-B4BD-DA81544FAD89}"/>
              </a:ext>
            </a:extLst>
          </p:cNvPr>
          <p:cNvSpPr/>
          <p:nvPr/>
        </p:nvSpPr>
        <p:spPr>
          <a:xfrm>
            <a:off x="1258952" y="4052887"/>
            <a:ext cx="74477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resulted from God confounding the language of the people?</a:t>
            </a:r>
          </a:p>
        </p:txBody>
      </p:sp>
      <p:sp>
        <p:nvSpPr>
          <p:cNvPr id="7" name="Rectangle 6">
            <a:extLst>
              <a:ext uri="{FF2B5EF4-FFF2-40B4-BE49-F238E27FC236}">
                <a16:creationId xmlns:a16="http://schemas.microsoft.com/office/drawing/2014/main" id="{6DFDD78D-1A34-492A-8C80-FBEB5733B478}"/>
              </a:ext>
            </a:extLst>
          </p:cNvPr>
          <p:cNvSpPr/>
          <p:nvPr/>
        </p:nvSpPr>
        <p:spPr>
          <a:xfrm>
            <a:off x="12979633" y="3958140"/>
            <a:ext cx="9197011" cy="646331"/>
          </a:xfrm>
          <a:prstGeom prst="rect">
            <a:avLst/>
          </a:prstGeom>
        </p:spPr>
        <p:txBody>
          <a:bodyPr wrap="square">
            <a:spAutoFit/>
          </a:bodyPr>
          <a:lstStyle/>
          <a:p>
            <a:pPr algn="just"/>
            <a:r>
              <a:rPr lang="en-US" b="1" dirty="0">
                <a:solidFill>
                  <a:schemeClr val="bg1"/>
                </a:solidFill>
                <a:latin typeface="Open Sans"/>
              </a:rPr>
              <a:t>What does this scripture account teach us will happen if we choose to turn away from God? </a:t>
            </a:r>
            <a:endParaRPr lang="en-US" b="1" dirty="0">
              <a:solidFill>
                <a:schemeClr val="bg1"/>
              </a:solidFill>
            </a:endParaRPr>
          </a:p>
        </p:txBody>
      </p:sp>
      <p:sp>
        <p:nvSpPr>
          <p:cNvPr id="8" name="Rectangle 7">
            <a:extLst>
              <a:ext uri="{FF2B5EF4-FFF2-40B4-BE49-F238E27FC236}">
                <a16:creationId xmlns:a16="http://schemas.microsoft.com/office/drawing/2014/main" id="{A49D8ADC-D83C-4D8D-9929-E7D420E903C2}"/>
              </a:ext>
            </a:extLst>
          </p:cNvPr>
          <p:cNvSpPr/>
          <p:nvPr/>
        </p:nvSpPr>
        <p:spPr>
          <a:xfrm>
            <a:off x="1258952" y="5433053"/>
            <a:ext cx="9051233"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turn away from God, we bring undesirable consequences upon ourselves and others.</a:t>
            </a:r>
          </a:p>
        </p:txBody>
      </p:sp>
    </p:spTree>
    <p:extLst>
      <p:ext uri="{BB962C8B-B14F-4D97-AF65-F5344CB8AC3E}">
        <p14:creationId xmlns:p14="http://schemas.microsoft.com/office/powerpoint/2010/main" val="4200039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25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par>
                                <p:cTn id="10" presetID="42" presetClass="entr" presetSubtype="0"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anim calcmode="lin" valueType="num">
                                      <p:cBhvr>
                                        <p:cTn id="13" dur="1250" fill="hold"/>
                                        <p:tgtEl>
                                          <p:spTgt spid="6"/>
                                        </p:tgtEl>
                                        <p:attrNameLst>
                                          <p:attrName>ppt_x</p:attrName>
                                        </p:attrNameLst>
                                      </p:cBhvr>
                                      <p:tavLst>
                                        <p:tav tm="0">
                                          <p:val>
                                            <p:strVal val="#ppt_x"/>
                                          </p:val>
                                        </p:tav>
                                        <p:tav tm="100000">
                                          <p:val>
                                            <p:strVal val="#ppt_x"/>
                                          </p:val>
                                        </p:tav>
                                      </p:tavLst>
                                    </p:anim>
                                    <p:anim calcmode="lin" valueType="num">
                                      <p:cBhvr>
                                        <p:cTn id="14" dur="1250" fill="hold"/>
                                        <p:tgtEl>
                                          <p:spTgt spid="6"/>
                                        </p:tgtEl>
                                        <p:attrNameLst>
                                          <p:attrName>ppt_y</p:attrName>
                                        </p:attrNameLst>
                                      </p:cBhvr>
                                      <p:tavLst>
                                        <p:tav tm="0">
                                          <p:val>
                                            <p:strVal val="#ppt_y+.1"/>
                                          </p:val>
                                        </p:tav>
                                        <p:tav tm="100000">
                                          <p:val>
                                            <p:strVal val="#ppt_y"/>
                                          </p:val>
                                        </p:tav>
                                      </p:tavLst>
                                    </p:anim>
                                  </p:childTnLst>
                                </p:cTn>
                              </p:par>
                              <p:par>
                                <p:cTn id="15" presetID="48" presetClass="path" presetSubtype="0" accel="50000" decel="50000" fill="hold" grpId="0" nodeType="withEffect">
                                  <p:stCondLst>
                                    <p:cond delay="2250"/>
                                  </p:stCondLst>
                                  <p:childTnLst>
                                    <p:animMotion origin="layout" path="M -0.08867 0.07524 C -0.05716 0.07963 -0.02097 0.08403 -0.00547 0.08959 C 0.01067 0.09561 0.01836 0.10301 0.02669 0.11019 C 0.03437 0.11737 0.02669 0.12362 0.01836 0.1301 C 0.01067 0.13635 -0.00131 0.14306 -0.02917 0.14838 C -0.053 0.15394 -0.09284 0.15857 -0.1362 0.16181 C -0.17604 0.16528 -0.22357 0.16737 -0.2711 0.16852 C -0.31875 0.16968 -0.3668 0.16968 -0.41029 0.16852 C -0.45782 0.16737 -0.5017 0.16459 -0.53737 0.16019 C -0.57305 0.15625 -0.60469 0.15139 -0.62071 0.14514 C -0.64076 0.13959 -0.64857 0.13195 -0.64857 0.1257 C -0.65274 0.11968 -0.64857 0.11227 -0.62839 0.10625 C -0.60873 0.1007 -0.57305 0.0963 -0.52552 0.09399 C -0.478 0.09237 -0.42982 0.09445 -0.39831 0.09838 C -0.37045 0.10232 -0.35078 0.10857 -0.34662 0.11574 C -0.34662 0.12292 -0.35078 0.12963 -0.37045 0.13519 C -0.39063 0.14074 -0.38646 0.1419 -0.46602 0.14908 C -0.53737 0.15695 -0.60873 0.15463 -0.65274 0.1551 C -0.6961 0.1551 -0.73177 0.15301 -0.77578 0.1507 C -0.82331 0.14792 -0.86315 0.14306 -0.8905 0.13843 C -0.91849 0.13403 -0.93034 0.12848 -0.94636 0.11968 C -0.95821 0.11065 -0.95821 0.10625 -0.95821 0.09954 C -0.95821 0.09283 -0.95821 0.08612 -0.95821 0.07963 " pathEditMode="relative" rAng="0" ptsTypes="AAAAAAAAAAAAAAAAAAAAAAA">
                                      <p:cBhvr>
                                        <p:cTn id="16" dur="1250" fill="hold"/>
                                        <p:tgtEl>
                                          <p:spTgt spid="7"/>
                                        </p:tgtEl>
                                        <p:attrNameLst>
                                          <p:attrName>ppt_x</p:attrName>
                                          <p:attrName>ppt_y</p:attrName>
                                        </p:attrNameLst>
                                      </p:cBhvr>
                                      <p:rCtr x="-37552" y="4699"/>
                                    </p:animMotion>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8"/>
                                        </p:tgtEl>
                                        <p:attrNameLst>
                                          <p:attrName>ppt_y</p:attrName>
                                        </p:attrNameLst>
                                      </p:cBhvr>
                                      <p:tavLst>
                                        <p:tav tm="0">
                                          <p:val>
                                            <p:strVal val="#ppt_y"/>
                                          </p:val>
                                        </p:tav>
                                        <p:tav tm="100000">
                                          <p:val>
                                            <p:strVal val="#ppt_y"/>
                                          </p:val>
                                        </p:tav>
                                      </p:tavLst>
                                    </p:anim>
                                    <p:anim calcmode="lin" valueType="num">
                                      <p:cBhvr>
                                        <p:cTn id="23"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4BF1BC9B-057A-402C-93A4-97E135F44576}"/>
              </a:ext>
            </a:extLst>
          </p:cNvPr>
          <p:cNvSpPr/>
          <p:nvPr/>
        </p:nvSpPr>
        <p:spPr>
          <a:xfrm>
            <a:off x="1696278" y="2867295"/>
            <a:ext cx="8547652" cy="2123658"/>
          </a:xfrm>
          <a:prstGeom prst="rect">
            <a:avLst/>
          </a:prstGeom>
        </p:spPr>
        <p:txBody>
          <a:bodyPr wrap="square">
            <a:spAutoFit/>
          </a:bodyPr>
          <a:lstStyle/>
          <a:p>
            <a:pPr algn="ctr" fontAlgn="base"/>
            <a:r>
              <a:rPr lang="en-US" sz="4400" b="1" dirty="0">
                <a:solidFill>
                  <a:schemeClr val="bg1"/>
                </a:solidFill>
                <a:latin typeface="NSimSun" panose="02010609030101010101" pitchFamily="49" charset="-122"/>
                <a:ea typeface="NSimSun" panose="02010609030101010101" pitchFamily="49" charset="-122"/>
              </a:rPr>
              <a:t>“Abraham seeks righteousness and is persecuted by false priests”</a:t>
            </a:r>
            <a:endParaRPr lang="en-US" sz="4400" b="1" dirty="0">
              <a:solidFill>
                <a:schemeClr val="bg1"/>
              </a:solidFill>
              <a:effectLst/>
              <a:latin typeface="NSimSun" panose="02010609030101010101" pitchFamily="49" charset="-122"/>
              <a:ea typeface="NSimSun" panose="02010609030101010101" pitchFamily="49" charset="-122"/>
            </a:endParaRPr>
          </a:p>
        </p:txBody>
      </p:sp>
      <p:sp>
        <p:nvSpPr>
          <p:cNvPr id="4" name="Rectangle 3">
            <a:extLst>
              <a:ext uri="{FF2B5EF4-FFF2-40B4-BE49-F238E27FC236}">
                <a16:creationId xmlns:a16="http://schemas.microsoft.com/office/drawing/2014/main" id="{70346623-1201-485B-9068-2D7664DA6FBD}"/>
              </a:ext>
            </a:extLst>
          </p:cNvPr>
          <p:cNvSpPr/>
          <p:nvPr/>
        </p:nvSpPr>
        <p:spPr>
          <a:xfrm>
            <a:off x="1008429" y="783607"/>
            <a:ext cx="1604927" cy="400110"/>
          </a:xfrm>
          <a:prstGeom prst="rect">
            <a:avLst/>
          </a:prstGeom>
        </p:spPr>
        <p:txBody>
          <a:bodyPr wrap="none">
            <a:spAutoFit/>
          </a:bodyPr>
          <a:lstStyle/>
          <a:p>
            <a:pPr fontAlgn="base"/>
            <a:r>
              <a:rPr lang="en-US" sz="2000" b="1" dirty="0">
                <a:solidFill>
                  <a:schemeClr val="bg1"/>
                </a:solidFill>
                <a:latin typeface="Microsoft YaHei" panose="020B0503020204020204" pitchFamily="34" charset="-122"/>
                <a:ea typeface="Microsoft YaHei" panose="020B0503020204020204" pitchFamily="34" charset="-122"/>
              </a:rPr>
              <a:t>Abraham 1</a:t>
            </a:r>
            <a:endParaRPr lang="en-US" sz="2000" b="1" dirty="0">
              <a:solidFill>
                <a:schemeClr val="bg1"/>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15824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A9C24E-6F7D-48DA-96C3-4E054A48A5F3}"/>
              </a:ext>
            </a:extLst>
          </p:cNvPr>
          <p:cNvSpPr/>
          <p:nvPr/>
        </p:nvSpPr>
        <p:spPr>
          <a:xfrm>
            <a:off x="1020415" y="2439291"/>
            <a:ext cx="2084872" cy="5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C5E6F8D-5A0B-43BB-9F6A-83AFA9962F58}"/>
              </a:ext>
            </a:extLst>
          </p:cNvPr>
          <p:cNvSpPr/>
          <p:nvPr/>
        </p:nvSpPr>
        <p:spPr>
          <a:xfrm>
            <a:off x="1020417" y="2807952"/>
            <a:ext cx="9647579" cy="17543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2F2A3AF7-C6BF-4F5B-B368-990C5B466193}"/>
              </a:ext>
            </a:extLst>
          </p:cNvPr>
          <p:cNvSpPr/>
          <p:nvPr/>
        </p:nvSpPr>
        <p:spPr>
          <a:xfrm>
            <a:off x="1139687" y="955294"/>
            <a:ext cx="78055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tell your friend that could help her remain faithful? </a:t>
            </a:r>
          </a:p>
        </p:txBody>
      </p:sp>
      <p:sp>
        <p:nvSpPr>
          <p:cNvPr id="4" name="Rectangle 3">
            <a:extLst>
              <a:ext uri="{FF2B5EF4-FFF2-40B4-BE49-F238E27FC236}">
                <a16:creationId xmlns:a16="http://schemas.microsoft.com/office/drawing/2014/main" id="{310C2FFA-E8D0-4286-8B76-037764A24929}"/>
              </a:ext>
            </a:extLst>
          </p:cNvPr>
          <p:cNvSpPr/>
          <p:nvPr/>
        </p:nvSpPr>
        <p:spPr>
          <a:xfrm>
            <a:off x="1139686" y="1656571"/>
            <a:ext cx="82561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Can she hope to obtain her desires despite her circumstances? Why?</a:t>
            </a:r>
          </a:p>
        </p:txBody>
      </p:sp>
      <p:sp>
        <p:nvSpPr>
          <p:cNvPr id="5" name="Rectangle 4">
            <a:extLst>
              <a:ext uri="{FF2B5EF4-FFF2-40B4-BE49-F238E27FC236}">
                <a16:creationId xmlns:a16="http://schemas.microsoft.com/office/drawing/2014/main" id="{7BFE733E-8C06-433D-8F5B-144047957CBC}"/>
              </a:ext>
            </a:extLst>
          </p:cNvPr>
          <p:cNvSpPr/>
          <p:nvPr/>
        </p:nvSpPr>
        <p:spPr>
          <a:xfrm>
            <a:off x="1139684" y="2821204"/>
            <a:ext cx="9528314"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It was conferred upon me from the fathers; it came down from the fathers, from the beginning of time, yea, even from the beginning, or before the foundation of the earth, down to the present time, even the right of the firstborn, or the first man, who is Adam, or first father, through the fathers unto me.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I sought for mine appointment unto the Priesthood according to the appointment of God unto the fathers concerning the seed.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EA96406-2C42-4A72-B3DD-9596871D4336}"/>
              </a:ext>
            </a:extLst>
          </p:cNvPr>
          <p:cNvSpPr/>
          <p:nvPr/>
        </p:nvSpPr>
        <p:spPr>
          <a:xfrm>
            <a:off x="1139684" y="2439291"/>
            <a:ext cx="196560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ea typeface="Microsoft YaHei" panose="020B0503020204020204" pitchFamily="34" charset="-122"/>
                <a:cs typeface="Arial" panose="020B0604020202020204" pitchFamily="34" charset="0"/>
              </a:rPr>
              <a:t>Abraham 1:3-4</a:t>
            </a:r>
            <a:endParaRPr lang="en-US" sz="2000"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p:txBody>
      </p:sp>
      <p:sp>
        <p:nvSpPr>
          <p:cNvPr id="7" name="Rectangle 6">
            <a:extLst>
              <a:ext uri="{FF2B5EF4-FFF2-40B4-BE49-F238E27FC236}">
                <a16:creationId xmlns:a16="http://schemas.microsoft.com/office/drawing/2014/main" id="{4A260332-C3AF-4041-965C-0E1A5F4B7446}"/>
              </a:ext>
            </a:extLst>
          </p:cNvPr>
          <p:cNvSpPr/>
          <p:nvPr/>
        </p:nvSpPr>
        <p:spPr>
          <a:xfrm>
            <a:off x="1139684" y="4666761"/>
            <a:ext cx="75802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God will do for us if we seek for righteousness?</a:t>
            </a:r>
          </a:p>
        </p:txBody>
      </p:sp>
      <p:sp>
        <p:nvSpPr>
          <p:cNvPr id="8" name="Rectangle 7">
            <a:extLst>
              <a:ext uri="{FF2B5EF4-FFF2-40B4-BE49-F238E27FC236}">
                <a16:creationId xmlns:a16="http://schemas.microsoft.com/office/drawing/2014/main" id="{2DC4A48C-015A-4B0C-960B-82B05B34DD79}"/>
              </a:ext>
            </a:extLst>
          </p:cNvPr>
          <p:cNvSpPr/>
          <p:nvPr/>
        </p:nvSpPr>
        <p:spPr>
          <a:xfrm>
            <a:off x="1139685" y="5140576"/>
            <a:ext cx="746467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for righteousness, God will bless us according to our desires.</a:t>
            </a:r>
          </a:p>
        </p:txBody>
      </p:sp>
      <p:sp>
        <p:nvSpPr>
          <p:cNvPr id="9" name="Rectangle 8">
            <a:extLst>
              <a:ext uri="{FF2B5EF4-FFF2-40B4-BE49-F238E27FC236}">
                <a16:creationId xmlns:a16="http://schemas.microsoft.com/office/drawing/2014/main" id="{31AA03B6-0A46-4D31-88B4-8B1E4EBC27B9}"/>
              </a:ext>
            </a:extLst>
          </p:cNvPr>
          <p:cNvSpPr/>
          <p:nvPr/>
        </p:nvSpPr>
        <p:spPr>
          <a:xfrm>
            <a:off x="1139683" y="5614391"/>
            <a:ext cx="95283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principle on the board help your friend remain faithful even though her family members make it difficult for her to live the gospel?</a:t>
            </a:r>
          </a:p>
        </p:txBody>
      </p:sp>
    </p:spTree>
    <p:extLst>
      <p:ext uri="{BB962C8B-B14F-4D97-AF65-F5344CB8AC3E}">
        <p14:creationId xmlns:p14="http://schemas.microsoft.com/office/powerpoint/2010/main" val="268145901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vertical)">
                                      <p:cBhvr>
                                        <p:cTn id="18" dur="500"/>
                                        <p:tgtEl>
                                          <p:spTgt spid="5"/>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strips(down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599994-1DBF-4DBB-AEE5-2D8012B152AD}"/>
              </a:ext>
            </a:extLst>
          </p:cNvPr>
          <p:cNvSpPr/>
          <p:nvPr/>
        </p:nvSpPr>
        <p:spPr>
          <a:xfrm>
            <a:off x="848139" y="864179"/>
            <a:ext cx="2071620" cy="91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8354BFC-C2CE-42F0-8B20-0AD551FA4473}"/>
              </a:ext>
            </a:extLst>
          </p:cNvPr>
          <p:cNvSpPr/>
          <p:nvPr/>
        </p:nvSpPr>
        <p:spPr>
          <a:xfrm>
            <a:off x="848139" y="1264289"/>
            <a:ext cx="9965634" cy="286232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2" name="Rectangle 1">
            <a:extLst>
              <a:ext uri="{FF2B5EF4-FFF2-40B4-BE49-F238E27FC236}">
                <a16:creationId xmlns:a16="http://schemas.microsoft.com/office/drawing/2014/main" id="{0EFB2579-A5FE-4C96-9CBC-87D805F5AEAD}"/>
              </a:ext>
            </a:extLst>
          </p:cNvPr>
          <p:cNvSpPr/>
          <p:nvPr/>
        </p:nvSpPr>
        <p:spPr>
          <a:xfrm>
            <a:off x="954156" y="1264289"/>
            <a:ext cx="985961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My fathers, having turned from their righteousness, and from the holy commandments which the Lord their God had given unto them, unto the worshiping of the gods of the heathen, utterly refused to hearken to my voice;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For their hearts were set to do evil, and were wholly turned to the god of Elkenah, and the god of Libnah, and the god of Mahmackrah, and the god of Korash, and the god of Pharaoh, king of Egypt;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Therefore they turned their hearts to the sacrifice of the heathen in offering up their children unto these dumb idols, and hearkened not unto my voice, but endeavored to take away my life by the hand of the priest of Elkenah. The priest of Elkenah was also the priest of Pharaoh.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0682A98-893B-490D-B5CD-40BE5246DDF4}"/>
              </a:ext>
            </a:extLst>
          </p:cNvPr>
          <p:cNvSpPr/>
          <p:nvPr/>
        </p:nvSpPr>
        <p:spPr>
          <a:xfrm>
            <a:off x="954156" y="864179"/>
            <a:ext cx="1787669"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Microsoft YaHei" panose="020B0503020204020204" pitchFamily="34" charset="-122"/>
                <a:cs typeface="Arial" panose="020B0604020202020204" pitchFamily="34" charset="0"/>
              </a:rPr>
              <a:t>Abraham 1:5-7</a:t>
            </a:r>
            <a:endParaRPr lang="en-US" b="1" dirty="0">
              <a:solidFill>
                <a:schemeClr val="bg1"/>
              </a:solidFill>
              <a:effectLst/>
              <a:latin typeface="Arial" panose="020B0604020202020204" pitchFamily="34" charset="0"/>
              <a:ea typeface="Microsoft YaHei" panose="020B0503020204020204" pitchFamily="34" charset="-122"/>
              <a:cs typeface="Arial" panose="020B0604020202020204" pitchFamily="34" charset="0"/>
            </a:endParaRPr>
          </a:p>
        </p:txBody>
      </p:sp>
      <p:sp>
        <p:nvSpPr>
          <p:cNvPr id="5" name="Rectangle 4">
            <a:extLst>
              <a:ext uri="{FF2B5EF4-FFF2-40B4-BE49-F238E27FC236}">
                <a16:creationId xmlns:a16="http://schemas.microsoft.com/office/drawing/2014/main" id="{C35A32B2-6325-484C-A226-DA715A4B8954}"/>
              </a:ext>
            </a:extLst>
          </p:cNvPr>
          <p:cNvSpPr/>
          <p:nvPr/>
        </p:nvSpPr>
        <p:spPr>
          <a:xfrm>
            <a:off x="-4067549" y="-2230292"/>
            <a:ext cx="5459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difficult circumstances did Abraham face?</a:t>
            </a:r>
          </a:p>
        </p:txBody>
      </p:sp>
      <p:sp>
        <p:nvSpPr>
          <p:cNvPr id="6" name="Rectangle 5">
            <a:extLst>
              <a:ext uri="{FF2B5EF4-FFF2-40B4-BE49-F238E27FC236}">
                <a16:creationId xmlns:a16="http://schemas.microsoft.com/office/drawing/2014/main" id="{87F12FB0-E6C4-4083-99FA-4FF69984CAD8}"/>
              </a:ext>
            </a:extLst>
          </p:cNvPr>
          <p:cNvSpPr/>
          <p:nvPr/>
        </p:nvSpPr>
        <p:spPr>
          <a:xfrm>
            <a:off x="1029106" y="4913515"/>
            <a:ext cx="81235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Abraham do even though he lived in difficult circumstances?</a:t>
            </a:r>
          </a:p>
        </p:txBody>
      </p:sp>
    </p:spTree>
    <p:extLst>
      <p:ext uri="{BB962C8B-B14F-4D97-AF65-F5344CB8AC3E}">
        <p14:creationId xmlns:p14="http://schemas.microsoft.com/office/powerpoint/2010/main" val="311264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4181 0.23033 L 0.14935 0.43033 C 0.08763 0.47222 0.05404 0.53496 0.05404 0.60093 C 0.05404 0.6757 0.08763 0.73496 0.14935 0.77732 L 0.4181 0.97801 " pathEditMode="relative" rAng="0" ptsTypes="AAAAA">
                                      <p:cBhvr>
                                        <p:cTn id="6" dur="2000" fill="hold"/>
                                        <p:tgtEl>
                                          <p:spTgt spid="5"/>
                                        </p:tgtEl>
                                        <p:attrNameLst>
                                          <p:attrName>ppt_x</p:attrName>
                                          <p:attrName>ppt_y</p:attrName>
                                        </p:attrNameLst>
                                      </p:cBhvr>
                                      <p:rCtr x="-18203" y="3738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430</Words>
  <Application>Microsoft Office PowerPoint</Application>
  <PresentationFormat>Widescreen</PresentationFormat>
  <Paragraphs>76</Paragraphs>
  <Slides>14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Microsoft YaHei</vt:lpstr>
      <vt:lpstr>NSimSun</vt:lpstr>
      <vt:lpstr>Arial</vt:lpstr>
      <vt:lpstr>Calibri</vt:lpstr>
      <vt:lpstr>Ebrima</vt:lpstr>
      <vt:lpstr>Microsoft PhagsPa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3744</cp:revision>
  <dcterms:created xsi:type="dcterms:W3CDTF">2018-08-29T04:26:39Z</dcterms:created>
  <dcterms:modified xsi:type="dcterms:W3CDTF">2019-02-27T02:35:50Z</dcterms:modified>
</cp:coreProperties>
</file>