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50" r:id="rId1"/>
  </p:sldMasterIdLst>
  <p:notesMasterIdLst>
    <p:notesMasterId r:id="rId13"/>
  </p:notesMasterIdLst>
  <p:sldIdLst>
    <p:sldId id="296" r:id="rId2"/>
    <p:sldId id="377" r:id="rId3"/>
    <p:sldId id="378" r:id="rId4"/>
    <p:sldId id="379" r:id="rId5"/>
    <p:sldId id="381" r:id="rId6"/>
    <p:sldId id="380" r:id="rId7"/>
    <p:sldId id="382" r:id="rId8"/>
    <p:sldId id="383" r:id="rId9"/>
    <p:sldId id="384" r:id="rId10"/>
    <p:sldId id="385" r:id="rId11"/>
    <p:sldId id="3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350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27532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8789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78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784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3752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193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4717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5340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477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445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09351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762486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1200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91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6138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8059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89510193"/>
      </p:ext>
    </p:extLst>
  </p:cSld>
  <p:clrMap bg1="dk1" tx1="lt1" bg2="dk2" tx2="lt2" accent1="accent1" accent2="accent2" accent3="accent3" accent4="accent4" accent5="accent5" accent6="accent6" hlink="hlink" folHlink="folHlink"/>
  <p:sldLayoutIdLst>
    <p:sldLayoutId id="2147485751" r:id="rId1"/>
    <p:sldLayoutId id="2147485752" r:id="rId2"/>
    <p:sldLayoutId id="2147485753" r:id="rId3"/>
    <p:sldLayoutId id="2147485754" r:id="rId4"/>
    <p:sldLayoutId id="2147485755" r:id="rId5"/>
    <p:sldLayoutId id="2147485756" r:id="rId6"/>
    <p:sldLayoutId id="2147485757" r:id="rId7"/>
    <p:sldLayoutId id="2147485758" r:id="rId8"/>
    <p:sldLayoutId id="2147485759" r:id="rId9"/>
    <p:sldLayoutId id="2147485760" r:id="rId10"/>
    <p:sldLayoutId id="2147485761" r:id="rId11"/>
    <p:sldLayoutId id="2147485762" r:id="rId12"/>
    <p:sldLayoutId id="2147485763" r:id="rId13"/>
    <p:sldLayoutId id="2147485764" r:id="rId14"/>
    <p:sldLayoutId id="2147485765" r:id="rId15"/>
    <p:sldLayoutId id="2147485766" r:id="rId16"/>
    <p:sldLayoutId id="214748576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pic>
        <p:nvPicPr>
          <p:cNvPr id="4" name="Picture 3">
            <a:extLst>
              <a:ext uri="{FF2B5EF4-FFF2-40B4-BE49-F238E27FC236}">
                <a16:creationId xmlns:a16="http://schemas.microsoft.com/office/drawing/2014/main" id="{7C6361D2-646A-4E45-A36B-43136A3D214D}"/>
              </a:ext>
            </a:extLst>
          </p:cNvPr>
          <p:cNvPicPr>
            <a:picLocks noChangeAspect="1"/>
          </p:cNvPicPr>
          <p:nvPr/>
        </p:nvPicPr>
        <p:blipFill rotWithShape="1">
          <a:blip r:embed="rId2"/>
          <a:srcRect l="26308" t="13110" r="26039" b="9313"/>
          <a:stretch/>
        </p:blipFill>
        <p:spPr>
          <a:xfrm>
            <a:off x="3395003" y="1016212"/>
            <a:ext cx="5401993" cy="3510818"/>
          </a:xfrm>
          <a:prstGeom prst="rect">
            <a:avLst/>
          </a:prstGeom>
        </p:spPr>
      </p:pic>
      <p:sp>
        <p:nvSpPr>
          <p:cNvPr id="5" name="Rectangle 4">
            <a:extLst>
              <a:ext uri="{FF2B5EF4-FFF2-40B4-BE49-F238E27FC236}">
                <a16:creationId xmlns:a16="http://schemas.microsoft.com/office/drawing/2014/main" id="{43D3DF07-3641-471D-A501-381CEB1CF712}"/>
              </a:ext>
            </a:extLst>
          </p:cNvPr>
          <p:cNvSpPr/>
          <p:nvPr/>
        </p:nvSpPr>
        <p:spPr>
          <a:xfrm>
            <a:off x="7165902" y="1714301"/>
            <a:ext cx="1441420"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Eternal Life</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968117E-5FBD-48F1-9FAF-BCE091EF6D40}"/>
              </a:ext>
            </a:extLst>
          </p:cNvPr>
          <p:cNvSpPr/>
          <p:nvPr/>
        </p:nvSpPr>
        <p:spPr>
          <a:xfrm>
            <a:off x="5407156" y="3589108"/>
            <a:ext cx="137768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Mortal Life</a:t>
            </a:r>
            <a:endParaRPr lang="en-US" b="1" dirty="0">
              <a:solidFill>
                <a:schemeClr val="bg1"/>
              </a:solidFill>
              <a:latin typeface="Arial" panose="020B0604020202020204" pitchFamily="34" charset="0"/>
              <a:cs typeface="Arial" panose="020B0604020202020204" pitchFamily="34" charset="0"/>
            </a:endParaRPr>
          </a:p>
        </p:txBody>
      </p:sp>
      <p:sp>
        <p:nvSpPr>
          <p:cNvPr id="12" name="Arrow: Curved Up 11">
            <a:extLst>
              <a:ext uri="{FF2B5EF4-FFF2-40B4-BE49-F238E27FC236}">
                <a16:creationId xmlns:a16="http://schemas.microsoft.com/office/drawing/2014/main" id="{217630CB-F2DD-46BD-9250-79C9D5BE12EF}"/>
              </a:ext>
            </a:extLst>
          </p:cNvPr>
          <p:cNvSpPr/>
          <p:nvPr/>
        </p:nvSpPr>
        <p:spPr>
          <a:xfrm rot="18344685">
            <a:off x="6603693" y="2832161"/>
            <a:ext cx="2141213" cy="579117"/>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3" name="Arrow: Curved Up 12">
            <a:extLst>
              <a:ext uri="{FF2B5EF4-FFF2-40B4-BE49-F238E27FC236}">
                <a16:creationId xmlns:a16="http://schemas.microsoft.com/office/drawing/2014/main" id="{944AA6AC-70E7-4E58-94E6-6BF1C26EB19C}"/>
              </a:ext>
            </a:extLst>
          </p:cNvPr>
          <p:cNvSpPr/>
          <p:nvPr/>
        </p:nvSpPr>
        <p:spPr>
          <a:xfrm rot="3415294">
            <a:off x="3587638" y="2904613"/>
            <a:ext cx="2029995" cy="523619"/>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4667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7C0A292-3560-464F-A7F6-513371312AA8}"/>
              </a:ext>
            </a:extLst>
          </p:cNvPr>
          <p:cNvSpPr/>
          <p:nvPr/>
        </p:nvSpPr>
        <p:spPr>
          <a:xfrm>
            <a:off x="1933732" y="1070429"/>
            <a:ext cx="8641829" cy="283314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E1DBE01E-4B35-4A48-960C-5F03EBA43A71}"/>
              </a:ext>
            </a:extLst>
          </p:cNvPr>
          <p:cNvSpPr/>
          <p:nvPr/>
        </p:nvSpPr>
        <p:spPr>
          <a:xfrm>
            <a:off x="3372787" y="1187322"/>
            <a:ext cx="7202774" cy="2585323"/>
          </a:xfrm>
          <a:prstGeom prst="rect">
            <a:avLst/>
          </a:prstGeom>
        </p:spPr>
        <p:txBody>
          <a:bodyPr wrap="square">
            <a:spAutoFit/>
          </a:bodyPr>
          <a:lstStyle/>
          <a:p>
            <a:pPr algn="just" fontAlgn="base"/>
            <a:r>
              <a:rPr lang="en-US" dirty="0">
                <a:solidFill>
                  <a:schemeClr val="bg1"/>
                </a:solidFill>
                <a:latin typeface="Open Sans"/>
              </a:rPr>
              <a:t>“We are now being tried and tested to see if we will do all the things the Lord has commanded us to do. These commandments are the principles and ordinances of the gospel, and they constitute the gospel of Jesus Christ. Every principle and ordinance has a bearing upon the whole purpose of our testing, which is to prepare us to return to our Heavenly Father and become more like Him. …</a:t>
            </a:r>
          </a:p>
          <a:p>
            <a:pPr algn="just" fontAlgn="base"/>
            <a:r>
              <a:rPr lang="en-US" dirty="0">
                <a:solidFill>
                  <a:schemeClr val="bg1"/>
                </a:solidFill>
                <a:latin typeface="Open Sans"/>
              </a:rPr>
              <a:t>“… Only through the gift of the Atonement and our obedience to the gospel can we return and live with God once again” (L. Tom Perry, “The Plan of Salvation,”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2006, 71).</a:t>
            </a:r>
            <a:endParaRPr lang="en-US" b="0" i="0" dirty="0">
              <a:solidFill>
                <a:schemeClr val="bg1"/>
              </a:solidFill>
              <a:effectLst/>
              <a:latin typeface="Open Sans"/>
            </a:endParaRPr>
          </a:p>
        </p:txBody>
      </p:sp>
      <p:sp>
        <p:nvSpPr>
          <p:cNvPr id="4" name="AutoShape 2" descr="Ãlder L. Tom Perry">
            <a:extLst>
              <a:ext uri="{FF2B5EF4-FFF2-40B4-BE49-F238E27FC236}">
                <a16:creationId xmlns:a16="http://schemas.microsoft.com/office/drawing/2014/main" id="{42192477-1E2C-475D-A1C7-35433B00C7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Ãlder L. Tom Perry">
            <a:extLst>
              <a:ext uri="{FF2B5EF4-FFF2-40B4-BE49-F238E27FC236}">
                <a16:creationId xmlns:a16="http://schemas.microsoft.com/office/drawing/2014/main" id="{BA39D4F3-58EC-4338-8977-0EA11446D1A6}"/>
              </a:ext>
            </a:extLst>
          </p:cNvPr>
          <p:cNvSpPr>
            <a:spLocks noChangeAspect="1" noChangeArrowheads="1"/>
          </p:cNvSpPr>
          <p:nvPr/>
        </p:nvSpPr>
        <p:spPr bwMode="auto">
          <a:xfrm>
            <a:off x="6095999" y="3428999"/>
            <a:ext cx="1952469" cy="19524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Ãlder L. Tom Perry">
            <a:extLst>
              <a:ext uri="{FF2B5EF4-FFF2-40B4-BE49-F238E27FC236}">
                <a16:creationId xmlns:a16="http://schemas.microsoft.com/office/drawing/2014/main" id="{F8E8DEA4-5F3A-4533-A307-8BB7A2B7254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6AA7D063-A954-4A14-BF80-49DAC0BB9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43" y="1305338"/>
            <a:ext cx="1304144" cy="1818303"/>
          </a:xfrm>
          <a:prstGeom prst="rect">
            <a:avLst/>
          </a:prstGeom>
        </p:spPr>
      </p:pic>
      <p:sp>
        <p:nvSpPr>
          <p:cNvPr id="9" name="TextBox 8">
            <a:extLst>
              <a:ext uri="{FF2B5EF4-FFF2-40B4-BE49-F238E27FC236}">
                <a16:creationId xmlns:a16="http://schemas.microsoft.com/office/drawing/2014/main" id="{D96DB5E4-9905-4CCE-8A0C-29E10634FF9A}"/>
              </a:ext>
            </a:extLst>
          </p:cNvPr>
          <p:cNvSpPr txBox="1"/>
          <p:nvPr/>
        </p:nvSpPr>
        <p:spPr>
          <a:xfrm>
            <a:off x="2105004" y="3123642"/>
            <a:ext cx="1267783" cy="523220"/>
          </a:xfrm>
          <a:prstGeom prst="rect">
            <a:avLst/>
          </a:prstGeom>
          <a:noFill/>
        </p:spPr>
        <p:txBody>
          <a:bodyPr wrap="none" rtlCol="0">
            <a:spAutoFit/>
          </a:bodyPr>
          <a:lstStyle/>
          <a:p>
            <a:pPr algn="ctr"/>
            <a:r>
              <a:rPr lang="en-US" sz="1400" b="1" dirty="0">
                <a:solidFill>
                  <a:schemeClr val="bg1"/>
                </a:solidFill>
                <a:latin typeface="Arial" panose="020B0604020202020204" pitchFamily="34" charset="0"/>
                <a:cs typeface="Arial" panose="020B0604020202020204" pitchFamily="34" charset="0"/>
              </a:rPr>
              <a:t>Elder </a:t>
            </a:r>
          </a:p>
          <a:p>
            <a:pPr algn="ctr"/>
            <a:r>
              <a:rPr lang="en-US" sz="1400" b="1" dirty="0">
                <a:solidFill>
                  <a:schemeClr val="bg1"/>
                </a:solidFill>
                <a:latin typeface="Arial" panose="020B0604020202020204" pitchFamily="34" charset="0"/>
                <a:cs typeface="Arial" panose="020B0604020202020204" pitchFamily="34" charset="0"/>
              </a:rPr>
              <a:t>L. Tom Perry</a:t>
            </a:r>
          </a:p>
        </p:txBody>
      </p:sp>
      <p:sp>
        <p:nvSpPr>
          <p:cNvPr id="11" name="Rectangle 10">
            <a:extLst>
              <a:ext uri="{FF2B5EF4-FFF2-40B4-BE49-F238E27FC236}">
                <a16:creationId xmlns:a16="http://schemas.microsoft.com/office/drawing/2014/main" id="{8B0E6D03-6DC4-4359-9CA5-8C58E72E877F}"/>
              </a:ext>
            </a:extLst>
          </p:cNvPr>
          <p:cNvSpPr/>
          <p:nvPr/>
        </p:nvSpPr>
        <p:spPr>
          <a:xfrm>
            <a:off x="1933732" y="4103866"/>
            <a:ext cx="55569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must we do to progress toward eternal life?</a:t>
            </a:r>
          </a:p>
        </p:txBody>
      </p:sp>
      <p:sp>
        <p:nvSpPr>
          <p:cNvPr id="12" name="Rectangle 11">
            <a:extLst>
              <a:ext uri="{FF2B5EF4-FFF2-40B4-BE49-F238E27FC236}">
                <a16:creationId xmlns:a16="http://schemas.microsoft.com/office/drawing/2014/main" id="{C6D54AC9-0A1C-4A9D-9977-284F46ABDCBB}"/>
              </a:ext>
            </a:extLst>
          </p:cNvPr>
          <p:cNvSpPr/>
          <p:nvPr/>
        </p:nvSpPr>
        <p:spPr>
          <a:xfrm>
            <a:off x="1933731" y="4604167"/>
            <a:ext cx="7989757"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obey Heavenly Father’s commandments to receive eternal life.</a:t>
            </a:r>
          </a:p>
        </p:txBody>
      </p:sp>
      <p:sp>
        <p:nvSpPr>
          <p:cNvPr id="13" name="Rectangle 12">
            <a:extLst>
              <a:ext uri="{FF2B5EF4-FFF2-40B4-BE49-F238E27FC236}">
                <a16:creationId xmlns:a16="http://schemas.microsoft.com/office/drawing/2014/main" id="{07AAAAD1-A6AD-4203-A632-5E902D51BA8F}"/>
              </a:ext>
            </a:extLst>
          </p:cNvPr>
          <p:cNvSpPr/>
          <p:nvPr/>
        </p:nvSpPr>
        <p:spPr>
          <a:xfrm>
            <a:off x="1933731" y="5141240"/>
            <a:ext cx="86775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obeying Heavenly Father’s commandments help us to become more like Him?</a:t>
            </a:r>
          </a:p>
        </p:txBody>
      </p:sp>
    </p:spTree>
    <p:extLst>
      <p:ext uri="{BB962C8B-B14F-4D97-AF65-F5344CB8AC3E}">
        <p14:creationId xmlns:p14="http://schemas.microsoft.com/office/powerpoint/2010/main" val="37561001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12"/>
                                        </p:tgtEl>
                                        <p:attrNameLst>
                                          <p:attrName>ppt_y</p:attrName>
                                        </p:attrNameLst>
                                      </p:cBhvr>
                                      <p:tavLst>
                                        <p:tav tm="0">
                                          <p:val>
                                            <p:strVal val="#ppt_y"/>
                                          </p:val>
                                        </p:tav>
                                        <p:tav tm="100000">
                                          <p:val>
                                            <p:strVal val="#ppt_y"/>
                                          </p:val>
                                        </p:tav>
                                      </p:tavLst>
                                    </p:anim>
                                    <p:anim calcmode="lin" valueType="num">
                                      <p:cBhvr>
                                        <p:cTn id="14"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73C17029-2EED-4858-9A46-3CC20B51C02C}"/>
              </a:ext>
            </a:extLst>
          </p:cNvPr>
          <p:cNvSpPr/>
          <p:nvPr/>
        </p:nvSpPr>
        <p:spPr>
          <a:xfrm>
            <a:off x="2576447" y="2721114"/>
            <a:ext cx="7039106" cy="707886"/>
          </a:xfrm>
          <a:prstGeom prst="rect">
            <a:avLst/>
          </a:prstGeom>
        </p:spPr>
        <p:txBody>
          <a:bodyPr wrap="none">
            <a:spAutoFit/>
          </a:bodyPr>
          <a:lstStyle/>
          <a:p>
            <a:pPr fontAlgn="base"/>
            <a:r>
              <a:rPr lang="en-US" sz="4000" b="1" dirty="0">
                <a:solidFill>
                  <a:schemeClr val="bg1"/>
                </a:solidFill>
                <a:latin typeface="Bahnschrift SemiBold SemiConden" panose="020B0502040204020203" pitchFamily="34" charset="0"/>
              </a:rPr>
              <a:t>“Heavenly Father’s work and glory”</a:t>
            </a:r>
            <a:endParaRPr lang="en-US" sz="4000" b="1"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4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pic>
        <p:nvPicPr>
          <p:cNvPr id="2" name="Picture 1">
            <a:extLst>
              <a:ext uri="{FF2B5EF4-FFF2-40B4-BE49-F238E27FC236}">
                <a16:creationId xmlns:a16="http://schemas.microsoft.com/office/drawing/2014/main" id="{425474B1-B907-4D69-B633-81D05D40FD6F}"/>
              </a:ext>
            </a:extLst>
          </p:cNvPr>
          <p:cNvPicPr>
            <a:picLocks noChangeAspect="1"/>
          </p:cNvPicPr>
          <p:nvPr/>
        </p:nvPicPr>
        <p:blipFill rotWithShape="1">
          <a:blip r:embed="rId3"/>
          <a:srcRect l="26308" t="13110" r="26039" b="9313"/>
          <a:stretch/>
        </p:blipFill>
        <p:spPr>
          <a:xfrm>
            <a:off x="3395003" y="1016212"/>
            <a:ext cx="5401993" cy="2922742"/>
          </a:xfrm>
          <a:prstGeom prst="rect">
            <a:avLst/>
          </a:prstGeom>
        </p:spPr>
      </p:pic>
      <p:sp>
        <p:nvSpPr>
          <p:cNvPr id="4" name="Rectangle 3">
            <a:extLst>
              <a:ext uri="{FF2B5EF4-FFF2-40B4-BE49-F238E27FC236}">
                <a16:creationId xmlns:a16="http://schemas.microsoft.com/office/drawing/2014/main" id="{5E086345-97C3-44BC-96DD-55FCB5737C2A}"/>
              </a:ext>
            </a:extLst>
          </p:cNvPr>
          <p:cNvSpPr/>
          <p:nvPr/>
        </p:nvSpPr>
        <p:spPr>
          <a:xfrm>
            <a:off x="859116" y="4622967"/>
            <a:ext cx="56368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were we different from our Heavenly Father? </a:t>
            </a:r>
          </a:p>
        </p:txBody>
      </p:sp>
      <p:sp>
        <p:nvSpPr>
          <p:cNvPr id="5" name="Rectangle 4">
            <a:extLst>
              <a:ext uri="{FF2B5EF4-FFF2-40B4-BE49-F238E27FC236}">
                <a16:creationId xmlns:a16="http://schemas.microsoft.com/office/drawing/2014/main" id="{7BC6DBC1-4068-4EEF-BE9C-3F943DB57C3F}"/>
              </a:ext>
            </a:extLst>
          </p:cNvPr>
          <p:cNvSpPr/>
          <p:nvPr/>
        </p:nvSpPr>
        <p:spPr>
          <a:xfrm>
            <a:off x="830980" y="5029981"/>
            <a:ext cx="928369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did not have physical bodies or the knowledge and attributes of Heavenly Father.</a:t>
            </a:r>
          </a:p>
        </p:txBody>
      </p:sp>
    </p:spTree>
    <p:extLst>
      <p:ext uri="{BB962C8B-B14F-4D97-AF65-F5344CB8AC3E}">
        <p14:creationId xmlns:p14="http://schemas.microsoft.com/office/powerpoint/2010/main" val="287876151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5"/>
                                        </p:tgtEl>
                                        <p:attrNameLst>
                                          <p:attrName>ppt_y</p:attrName>
                                        </p:attrNameLst>
                                      </p:cBhvr>
                                      <p:tavLst>
                                        <p:tav tm="0">
                                          <p:val>
                                            <p:strVal val="#ppt_y"/>
                                          </p:val>
                                        </p:tav>
                                        <p:tav tm="100000">
                                          <p:val>
                                            <p:strVal val="#ppt_y"/>
                                          </p:val>
                                        </p:tav>
                                      </p:tavLst>
                                    </p:anim>
                                    <p:anim calcmode="lin" valueType="num">
                                      <p:cBhvr>
                                        <p:cTn id="17"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TextBox 1">
            <a:extLst>
              <a:ext uri="{FF2B5EF4-FFF2-40B4-BE49-F238E27FC236}">
                <a16:creationId xmlns:a16="http://schemas.microsoft.com/office/drawing/2014/main" id="{F96287D3-8D46-497E-BD43-8A05BC6326E1}"/>
              </a:ext>
            </a:extLst>
          </p:cNvPr>
          <p:cNvSpPr txBox="1"/>
          <p:nvPr/>
        </p:nvSpPr>
        <p:spPr>
          <a:xfrm>
            <a:off x="886263" y="897933"/>
            <a:ext cx="1589651"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Moses 1:39</a:t>
            </a:r>
          </a:p>
        </p:txBody>
      </p:sp>
      <p:sp>
        <p:nvSpPr>
          <p:cNvPr id="4" name="Rectangle 3">
            <a:extLst>
              <a:ext uri="{FF2B5EF4-FFF2-40B4-BE49-F238E27FC236}">
                <a16:creationId xmlns:a16="http://schemas.microsoft.com/office/drawing/2014/main" id="{6E51252D-C98E-405D-99DE-CBF7BAF993B2}"/>
              </a:ext>
            </a:extLst>
          </p:cNvPr>
          <p:cNvSpPr/>
          <p:nvPr/>
        </p:nvSpPr>
        <p:spPr>
          <a:xfrm>
            <a:off x="886263" y="1187753"/>
            <a:ext cx="10025576"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behold, this is my work and my glory—to bring to pass the immortality and eternal life of man.</a:t>
            </a:r>
          </a:p>
        </p:txBody>
      </p:sp>
      <p:sp>
        <p:nvSpPr>
          <p:cNvPr id="5" name="Rectangle 4">
            <a:extLst>
              <a:ext uri="{FF2B5EF4-FFF2-40B4-BE49-F238E27FC236}">
                <a16:creationId xmlns:a16="http://schemas.microsoft.com/office/drawing/2014/main" id="{0CDBA78C-5C48-40EA-87FF-325D90C67E72}"/>
              </a:ext>
            </a:extLst>
          </p:cNvPr>
          <p:cNvSpPr/>
          <p:nvPr/>
        </p:nvSpPr>
        <p:spPr>
          <a:xfrm>
            <a:off x="886263" y="1594342"/>
            <a:ext cx="59811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Heavenly Father’s purpose for His children? </a:t>
            </a:r>
          </a:p>
        </p:txBody>
      </p:sp>
      <p:sp>
        <p:nvSpPr>
          <p:cNvPr id="6" name="Rectangle 5">
            <a:extLst>
              <a:ext uri="{FF2B5EF4-FFF2-40B4-BE49-F238E27FC236}">
                <a16:creationId xmlns:a16="http://schemas.microsoft.com/office/drawing/2014/main" id="{755FE1FD-0828-46BB-B329-71ACB5D988ED}"/>
              </a:ext>
            </a:extLst>
          </p:cNvPr>
          <p:cNvSpPr/>
          <p:nvPr/>
        </p:nvSpPr>
        <p:spPr>
          <a:xfrm>
            <a:off x="859759" y="1879266"/>
            <a:ext cx="9566032"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Father’s purpose is to bring to pass the immortality and eternal life of His children.</a:t>
            </a:r>
          </a:p>
        </p:txBody>
      </p:sp>
      <p:sp>
        <p:nvSpPr>
          <p:cNvPr id="7" name="Rectangle 6">
            <a:extLst>
              <a:ext uri="{FF2B5EF4-FFF2-40B4-BE49-F238E27FC236}">
                <a16:creationId xmlns:a16="http://schemas.microsoft.com/office/drawing/2014/main" id="{11BFBB23-AFC5-4B54-908C-2194DC671F95}"/>
              </a:ext>
            </a:extLst>
          </p:cNvPr>
          <p:cNvSpPr/>
          <p:nvPr/>
        </p:nvSpPr>
        <p:spPr>
          <a:xfrm>
            <a:off x="846414" y="2300744"/>
            <a:ext cx="24518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immortality?</a:t>
            </a:r>
          </a:p>
        </p:txBody>
      </p:sp>
      <p:sp>
        <p:nvSpPr>
          <p:cNvPr id="8" name="Rectangle 7">
            <a:extLst>
              <a:ext uri="{FF2B5EF4-FFF2-40B4-BE49-F238E27FC236}">
                <a16:creationId xmlns:a16="http://schemas.microsoft.com/office/drawing/2014/main" id="{EDB0AA38-F07D-42C1-BE4E-A15EA3F830CC}"/>
              </a:ext>
            </a:extLst>
          </p:cNvPr>
          <p:cNvSpPr/>
          <p:nvPr/>
        </p:nvSpPr>
        <p:spPr>
          <a:xfrm>
            <a:off x="846414" y="2768373"/>
            <a:ext cx="24288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eternal life? </a:t>
            </a:r>
          </a:p>
        </p:txBody>
      </p:sp>
      <p:sp>
        <p:nvSpPr>
          <p:cNvPr id="9" name="Rectangle 8">
            <a:extLst>
              <a:ext uri="{FF2B5EF4-FFF2-40B4-BE49-F238E27FC236}">
                <a16:creationId xmlns:a16="http://schemas.microsoft.com/office/drawing/2014/main" id="{8E1A6F15-B8B8-4A3A-BD33-653FD19A8CA7}"/>
              </a:ext>
            </a:extLst>
          </p:cNvPr>
          <p:cNvSpPr/>
          <p:nvPr/>
        </p:nvSpPr>
        <p:spPr>
          <a:xfrm>
            <a:off x="3337995" y="2300744"/>
            <a:ext cx="405508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Living forever with a resurrected body.</a:t>
            </a:r>
          </a:p>
        </p:txBody>
      </p:sp>
      <p:sp>
        <p:nvSpPr>
          <p:cNvPr id="10" name="Rectangle 9">
            <a:extLst>
              <a:ext uri="{FF2B5EF4-FFF2-40B4-BE49-F238E27FC236}">
                <a16:creationId xmlns:a16="http://schemas.microsoft.com/office/drawing/2014/main" id="{1C6E74B0-5F08-4E35-8050-64D784C8A21D}"/>
              </a:ext>
            </a:extLst>
          </p:cNvPr>
          <p:cNvSpPr/>
          <p:nvPr/>
        </p:nvSpPr>
        <p:spPr>
          <a:xfrm>
            <a:off x="3299792" y="2768373"/>
            <a:ext cx="750419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To become like our Heavenly Father and to live as families eternally in His presence.</a:t>
            </a:r>
          </a:p>
        </p:txBody>
      </p:sp>
      <p:sp>
        <p:nvSpPr>
          <p:cNvPr id="14" name="Rectangle 13">
            <a:extLst>
              <a:ext uri="{FF2B5EF4-FFF2-40B4-BE49-F238E27FC236}">
                <a16:creationId xmlns:a16="http://schemas.microsoft.com/office/drawing/2014/main" id="{652B63A6-1C44-4A5F-AD92-39076E10CDCE}"/>
              </a:ext>
            </a:extLst>
          </p:cNvPr>
          <p:cNvSpPr/>
          <p:nvPr/>
        </p:nvSpPr>
        <p:spPr>
          <a:xfrm>
            <a:off x="2245178" y="3782536"/>
            <a:ext cx="8268282" cy="1840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D978DF-661E-4AA1-AE84-22D39F6B173C}"/>
              </a:ext>
            </a:extLst>
          </p:cNvPr>
          <p:cNvSpPr txBox="1"/>
          <p:nvPr/>
        </p:nvSpPr>
        <p:spPr>
          <a:xfrm>
            <a:off x="2245178" y="5127844"/>
            <a:ext cx="1403541" cy="461665"/>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 Bruce R.</a:t>
            </a:r>
          </a:p>
          <a:p>
            <a:pPr algn="ctr"/>
            <a:r>
              <a:rPr lang="en-US" sz="1200" b="1" dirty="0">
                <a:solidFill>
                  <a:schemeClr val="bg1"/>
                </a:solidFill>
                <a:latin typeface="Arial" panose="020B0604020202020204" pitchFamily="34" charset="0"/>
                <a:cs typeface="Arial" panose="020B0604020202020204" pitchFamily="34" charset="0"/>
              </a:rPr>
              <a:t> Mc Conkie</a:t>
            </a:r>
          </a:p>
        </p:txBody>
      </p:sp>
      <p:sp>
        <p:nvSpPr>
          <p:cNvPr id="11" name="Rectangle 10">
            <a:extLst>
              <a:ext uri="{FF2B5EF4-FFF2-40B4-BE49-F238E27FC236}">
                <a16:creationId xmlns:a16="http://schemas.microsoft.com/office/drawing/2014/main" id="{37ACA20D-748C-407E-99BB-B5D79CD5ACC9}"/>
              </a:ext>
            </a:extLst>
          </p:cNvPr>
          <p:cNvSpPr/>
          <p:nvPr/>
        </p:nvSpPr>
        <p:spPr>
          <a:xfrm>
            <a:off x="3648719" y="4041074"/>
            <a:ext cx="6724064" cy="1323439"/>
          </a:xfrm>
          <a:prstGeom prst="rect">
            <a:avLst/>
          </a:prstGeom>
        </p:spPr>
        <p:txBody>
          <a:bodyPr wrap="square">
            <a:spAutoFit/>
          </a:bodyPr>
          <a:lstStyle/>
          <a:p>
            <a:pPr algn="just"/>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Eternal life</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the name given to the kind of life that our Eternal Father lives. …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life is eternal life; eternal life is God’s life</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expressions are synonymous” (Bruce R. McConkie,</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Mormon Doctrine, 2nd ed.</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[1966], 237).</a:t>
            </a:r>
          </a:p>
        </p:txBody>
      </p:sp>
      <p:pic>
        <p:nvPicPr>
          <p:cNvPr id="1026" name="Picture 2" descr="Ãlder Bruce R. McConkie">
            <a:extLst>
              <a:ext uri="{FF2B5EF4-FFF2-40B4-BE49-F238E27FC236}">
                <a16:creationId xmlns:a16="http://schemas.microsoft.com/office/drawing/2014/main" id="{ACE64EB9-4C12-4C7F-813E-54FF2EA74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402" y="3877565"/>
            <a:ext cx="1101093"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185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6"/>
                                        </p:tgtEl>
                                        <p:attrNameLst>
                                          <p:attrName>ppt_y</p:attrName>
                                        </p:attrNameLst>
                                      </p:cBhvr>
                                      <p:tavLst>
                                        <p:tav tm="0">
                                          <p:val>
                                            <p:strVal val="#ppt_y"/>
                                          </p:val>
                                        </p:tav>
                                        <p:tav tm="100000">
                                          <p:val>
                                            <p:strVal val="#ppt_y"/>
                                          </p:val>
                                        </p:tav>
                                      </p:tavLst>
                                    </p:anim>
                                    <p:anim calcmode="lin" valueType="num">
                                      <p:cBhvr>
                                        <p:cTn id="1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6"/>
                                        </p:tgtEl>
                                      </p:cBhvr>
                                    </p:animEffect>
                                  </p:childTnLst>
                                </p:cTn>
                              </p:par>
                            </p:childTnLst>
                          </p:cTn>
                        </p:par>
                        <p:par>
                          <p:cTn id="19" fill="hold">
                            <p:stCondLst>
                              <p:cond delay="2225"/>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725"/>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9"/>
                                        </p:tgtEl>
                                        <p:attrNameLst>
                                          <p:attrName>ppt_y</p:attrName>
                                        </p:attrNameLst>
                                      </p:cBhvr>
                                      <p:tavLst>
                                        <p:tav tm="0">
                                          <p:val>
                                            <p:strVal val="#ppt_y"/>
                                          </p:val>
                                        </p:tav>
                                        <p:tav tm="100000">
                                          <p:val>
                                            <p:strVal val="#ppt_y"/>
                                          </p:val>
                                        </p:tav>
                                      </p:tavLst>
                                    </p:anim>
                                    <p:anim calcmode="lin" valueType="num">
                                      <p:cBhvr>
                                        <p:cTn id="35"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9"/>
                                        </p:tgtEl>
                                      </p:cBhvr>
                                    </p:animEffec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by="(-#ppt_w*2)" calcmode="lin" valueType="num">
                                      <p:cBhvr rctx="PPT">
                                        <p:cTn id="40" dur="125" autoRev="1" fill="hold">
                                          <p:stCondLst>
                                            <p:cond delay="0"/>
                                          </p:stCondLst>
                                        </p:cTn>
                                        <p:tgtEl>
                                          <p:spTgt spid="10"/>
                                        </p:tgtEl>
                                        <p:attrNameLst>
                                          <p:attrName>ppt_w</p:attrName>
                                        </p:attrNameLst>
                                      </p:cBhvr>
                                    </p:anim>
                                    <p:anim by="(#ppt_w*0.50)" calcmode="lin" valueType="num">
                                      <p:cBhvr>
                                        <p:cTn id="41" dur="125" decel="50000" autoRev="1" fill="hold">
                                          <p:stCondLst>
                                            <p:cond delay="0"/>
                                          </p:stCondLst>
                                        </p:cTn>
                                        <p:tgtEl>
                                          <p:spTgt spid="10"/>
                                        </p:tgtEl>
                                        <p:attrNameLst>
                                          <p:attrName>ppt_x</p:attrName>
                                        </p:attrNameLst>
                                      </p:cBhvr>
                                    </p:anim>
                                    <p:anim from="(-#ppt_h/2)" to="(#ppt_y)" calcmode="lin" valueType="num">
                                      <p:cBhvr>
                                        <p:cTn id="42" dur="250" fill="hold">
                                          <p:stCondLst>
                                            <p:cond delay="0"/>
                                          </p:stCondLst>
                                        </p:cTn>
                                        <p:tgtEl>
                                          <p:spTgt spid="10"/>
                                        </p:tgtEl>
                                        <p:attrNameLst>
                                          <p:attrName>ppt_y</p:attrName>
                                        </p:attrNameLst>
                                      </p:cBhvr>
                                    </p:anim>
                                    <p:animRot by="21600000">
                                      <p:cBhvr>
                                        <p:cTn id="43" dur="250" fill="hold">
                                          <p:stCondLst>
                                            <p:cond delay="0"/>
                                          </p:stCondLst>
                                        </p:cTn>
                                        <p:tgtEl>
                                          <p:spTgt spid="10"/>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1000" fill="hold"/>
                                        <p:tgtEl>
                                          <p:spTgt spid="1026"/>
                                        </p:tgtEl>
                                        <p:attrNameLst>
                                          <p:attrName>ppt_w</p:attrName>
                                        </p:attrNameLst>
                                      </p:cBhvr>
                                      <p:tavLst>
                                        <p:tav tm="0">
                                          <p:val>
                                            <p:strVal val="#ppt_w+.3"/>
                                          </p:val>
                                        </p:tav>
                                        <p:tav tm="100000">
                                          <p:val>
                                            <p:strVal val="#ppt_w"/>
                                          </p:val>
                                        </p:tav>
                                      </p:tavLst>
                                    </p:anim>
                                    <p:anim calcmode="lin" valueType="num">
                                      <p:cBhvr>
                                        <p:cTn id="49" dur="1000" fill="hold"/>
                                        <p:tgtEl>
                                          <p:spTgt spid="1026"/>
                                        </p:tgtEl>
                                        <p:attrNameLst>
                                          <p:attrName>ppt_h</p:attrName>
                                        </p:attrNameLst>
                                      </p:cBhvr>
                                      <p:tavLst>
                                        <p:tav tm="0">
                                          <p:val>
                                            <p:strVal val="#ppt_h"/>
                                          </p:val>
                                        </p:tav>
                                        <p:tav tm="100000">
                                          <p:val>
                                            <p:strVal val="#ppt_h"/>
                                          </p:val>
                                        </p:tav>
                                      </p:tavLst>
                                    </p:anim>
                                    <p:animEffect transition="in" filter="fade">
                                      <p:cBhvr>
                                        <p:cTn id="50" dur="1000"/>
                                        <p:tgtEl>
                                          <p:spTgt spid="1026"/>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3"/>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strVal val="#ppt_w+.3"/>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Effect transition="in" filter="fade">
                                      <p:cBhvr>
                                        <p:cTn id="60" dur="1000"/>
                                        <p:tgtEl>
                                          <p:spTgt spid="14"/>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4" grpId="0" animBg="1"/>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pic>
        <p:nvPicPr>
          <p:cNvPr id="4" name="Picture 3">
            <a:extLst>
              <a:ext uri="{FF2B5EF4-FFF2-40B4-BE49-F238E27FC236}">
                <a16:creationId xmlns:a16="http://schemas.microsoft.com/office/drawing/2014/main" id="{7E3D0493-9733-4387-88D7-85C8C18D5F64}"/>
              </a:ext>
            </a:extLst>
          </p:cNvPr>
          <p:cNvPicPr>
            <a:picLocks noChangeAspect="1"/>
          </p:cNvPicPr>
          <p:nvPr/>
        </p:nvPicPr>
        <p:blipFill rotWithShape="1">
          <a:blip r:embed="rId2"/>
          <a:srcRect l="26308" t="13110" r="26039" b="9313"/>
          <a:stretch/>
        </p:blipFill>
        <p:spPr>
          <a:xfrm>
            <a:off x="3395003" y="1016212"/>
            <a:ext cx="5401993" cy="2922742"/>
          </a:xfrm>
          <a:prstGeom prst="rect">
            <a:avLst/>
          </a:prstGeom>
        </p:spPr>
      </p:pic>
      <p:sp>
        <p:nvSpPr>
          <p:cNvPr id="6" name="Rectangle 5">
            <a:extLst>
              <a:ext uri="{FF2B5EF4-FFF2-40B4-BE49-F238E27FC236}">
                <a16:creationId xmlns:a16="http://schemas.microsoft.com/office/drawing/2014/main" id="{6BA53AAB-FBE9-4C47-AB9D-39B2013CF169}"/>
              </a:ext>
            </a:extLst>
          </p:cNvPr>
          <p:cNvSpPr/>
          <p:nvPr/>
        </p:nvSpPr>
        <p:spPr>
          <a:xfrm>
            <a:off x="7190021" y="1556210"/>
            <a:ext cx="1441420" cy="369332"/>
          </a:xfrm>
          <a:prstGeom prst="rect">
            <a:avLst/>
          </a:prstGeom>
        </p:spPr>
        <p:txBody>
          <a:bodyPr wrap="none">
            <a:spAutoFit/>
          </a:bodyPr>
          <a:lstStyle/>
          <a:p>
            <a:r>
              <a:rPr lang="en-US" b="1" i="1" dirty="0">
                <a:solidFill>
                  <a:srgbClr val="333333"/>
                </a:solidFill>
                <a:latin typeface="Arial" panose="020B0604020202020204" pitchFamily="34" charset="0"/>
                <a:cs typeface="Arial" panose="020B0604020202020204" pitchFamily="34" charset="0"/>
              </a:rPr>
              <a:t>Eternal Life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852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2BFEC7AB-11AB-4C8F-9610-E06D09BF53C8}"/>
              </a:ext>
            </a:extLst>
          </p:cNvPr>
          <p:cNvSpPr/>
          <p:nvPr/>
        </p:nvSpPr>
        <p:spPr>
          <a:xfrm>
            <a:off x="1460695" y="2844225"/>
            <a:ext cx="9270609" cy="584775"/>
          </a:xfrm>
          <a:prstGeom prst="rect">
            <a:avLst/>
          </a:prstGeom>
        </p:spPr>
        <p:txBody>
          <a:bodyPr wrap="square">
            <a:spAutoFit/>
          </a:bodyPr>
          <a:lstStyle/>
          <a:p>
            <a:pPr algn="ctr" fontAlgn="base"/>
            <a:r>
              <a:rPr lang="en-US" sz="3200" b="1" dirty="0">
                <a:solidFill>
                  <a:schemeClr val="bg1"/>
                </a:solidFill>
                <a:latin typeface="Bahnschrift SemiBold SemiConden" panose="020B0502040204020203" pitchFamily="34" charset="0"/>
              </a:rPr>
              <a:t>“The Creation, the Fall, and the Atonement of Jesus Christ”</a:t>
            </a:r>
            <a:endParaRPr lang="en-US" sz="3200" b="1"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21772656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9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A77CC4-697B-4C65-9966-9EE669C86858}"/>
              </a:ext>
            </a:extLst>
          </p:cNvPr>
          <p:cNvSpPr/>
          <p:nvPr/>
        </p:nvSpPr>
        <p:spPr>
          <a:xfrm>
            <a:off x="1396809" y="1034321"/>
            <a:ext cx="9595981" cy="35222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2567AC8C-A4DF-4883-A31A-7ECFEA106C7C}"/>
              </a:ext>
            </a:extLst>
          </p:cNvPr>
          <p:cNvSpPr/>
          <p:nvPr/>
        </p:nvSpPr>
        <p:spPr>
          <a:xfrm>
            <a:off x="3036135" y="1140232"/>
            <a:ext cx="7956655" cy="341632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great council in heaven was once convened, in which it seems that all of us participated [see </a:t>
            </a:r>
            <a:r>
              <a:rPr lang="en-US" i="1" dirty="0">
                <a:solidFill>
                  <a:schemeClr val="bg1"/>
                </a:solidFill>
                <a:latin typeface="Arial" panose="020B0604020202020204" pitchFamily="34" charset="0"/>
                <a:cs typeface="Arial" panose="020B0604020202020204" pitchFamily="34" charset="0"/>
              </a:rPr>
              <a:t>Teachings of the Prophet Joseph Smith, sel. Joseph Fielding Smith</a:t>
            </a:r>
            <a:r>
              <a:rPr lang="en-US" dirty="0">
                <a:solidFill>
                  <a:schemeClr val="bg1"/>
                </a:solidFill>
                <a:latin typeface="Arial" panose="020B0604020202020204" pitchFamily="34" charset="0"/>
                <a:cs typeface="Arial" panose="020B0604020202020204" pitchFamily="34" charset="0"/>
              </a:rPr>
              <a:t> (1976), 348–49, 365]. There our Heavenly Father announced His plan. … The enabling essence of the plan is the Atonement of Jesus Christ. As it is central to the plan [see </a:t>
            </a:r>
            <a:r>
              <a:rPr lang="en-US" i="1" dirty="0">
                <a:solidFill>
                  <a:schemeClr val="bg1"/>
                </a:solidFill>
                <a:latin typeface="Arial" panose="020B0604020202020204" pitchFamily="34" charset="0"/>
                <a:cs typeface="Arial" panose="020B0604020202020204" pitchFamily="34" charset="0"/>
              </a:rPr>
              <a:t>Teachings of the Prophet Joseph Smith,</a:t>
            </a:r>
            <a:r>
              <a:rPr lang="en-US" dirty="0">
                <a:solidFill>
                  <a:schemeClr val="bg1"/>
                </a:solidFill>
                <a:latin typeface="Arial" panose="020B0604020202020204" pitchFamily="34" charset="0"/>
                <a:cs typeface="Arial" panose="020B0604020202020204" pitchFamily="34" charset="0"/>
              </a:rPr>
              <a:t> 121], we should try to comprehend the meaning of the Atonement. Before we can comprehend it, though, we must understand the Fall of Adam. And before we can fully appreciate the Fall, we must first comprehend the Creation. These three events—the Creation, the Fall, and the Atonement—are three preeminent pillars of God’s plan, and they are doctrinally interrelated” (Russell M. Nelson, “Constancy amid Change,”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1993, 33).</a:t>
            </a:r>
          </a:p>
        </p:txBody>
      </p:sp>
      <p:sp>
        <p:nvSpPr>
          <p:cNvPr id="4" name="AutoShape 2" descr="Ãlder Russell M. Nelson">
            <a:extLst>
              <a:ext uri="{FF2B5EF4-FFF2-40B4-BE49-F238E27FC236}">
                <a16:creationId xmlns:a16="http://schemas.microsoft.com/office/drawing/2014/main" id="{081C80ED-5FCD-4905-A238-1450DE202C44}"/>
              </a:ext>
            </a:extLst>
          </p:cNvPr>
          <p:cNvSpPr>
            <a:spLocks noChangeAspect="1" noChangeArrowheads="1"/>
          </p:cNvSpPr>
          <p:nvPr/>
        </p:nvSpPr>
        <p:spPr bwMode="auto">
          <a:xfrm>
            <a:off x="4383374" y="3276600"/>
            <a:ext cx="1865026" cy="1865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Ãlder Russell M. Nelson">
            <a:extLst>
              <a:ext uri="{FF2B5EF4-FFF2-40B4-BE49-F238E27FC236}">
                <a16:creationId xmlns:a16="http://schemas.microsoft.com/office/drawing/2014/main" id="{EA89EA08-F48A-4B99-8637-F266C5B8F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87" y="1263193"/>
            <a:ext cx="1473177" cy="2220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B6AAE-E733-4F9A-9D33-2C48ACDF6B27}"/>
              </a:ext>
            </a:extLst>
          </p:cNvPr>
          <p:cNvSpPr txBox="1"/>
          <p:nvPr/>
        </p:nvSpPr>
        <p:spPr>
          <a:xfrm>
            <a:off x="1396809" y="3514107"/>
            <a:ext cx="1715534" cy="523220"/>
          </a:xfrm>
          <a:prstGeom prst="rect">
            <a:avLst/>
          </a:prstGeom>
          <a:noFill/>
        </p:spPr>
        <p:txBody>
          <a:bodyPr wrap="none" rtlCol="0">
            <a:spAutoFit/>
          </a:bodyPr>
          <a:lstStyle/>
          <a:p>
            <a:pPr algn="ctr"/>
            <a:r>
              <a:rPr lang="en-US" sz="1400" b="1" dirty="0">
                <a:solidFill>
                  <a:schemeClr val="bg1"/>
                </a:solidFill>
                <a:latin typeface="Arial" panose="020B0604020202020204" pitchFamily="34" charset="0"/>
                <a:cs typeface="Arial" panose="020B0604020202020204" pitchFamily="34" charset="0"/>
              </a:rPr>
              <a:t>President </a:t>
            </a:r>
          </a:p>
          <a:p>
            <a:pPr algn="ctr"/>
            <a:r>
              <a:rPr lang="en-US" sz="1400" b="1" dirty="0">
                <a:solidFill>
                  <a:schemeClr val="bg1"/>
                </a:solidFill>
                <a:latin typeface="Arial" panose="020B0604020202020204" pitchFamily="34" charset="0"/>
                <a:cs typeface="Arial" panose="020B0604020202020204" pitchFamily="34" charset="0"/>
              </a:rPr>
              <a:t>Russell M. Nelson</a:t>
            </a:r>
          </a:p>
        </p:txBody>
      </p:sp>
      <p:sp>
        <p:nvSpPr>
          <p:cNvPr id="7" name="Rectangle 6">
            <a:extLst>
              <a:ext uri="{FF2B5EF4-FFF2-40B4-BE49-F238E27FC236}">
                <a16:creationId xmlns:a16="http://schemas.microsoft.com/office/drawing/2014/main" id="{96B4A286-B085-4565-82B2-7CA7E343FDA1}"/>
              </a:ext>
            </a:extLst>
          </p:cNvPr>
          <p:cNvSpPr/>
          <p:nvPr/>
        </p:nvSpPr>
        <p:spPr>
          <a:xfrm>
            <a:off x="1335373" y="4682078"/>
            <a:ext cx="89928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President Nelson say are the three “pillars” of Heavenly Father’s plan?</a:t>
            </a:r>
          </a:p>
        </p:txBody>
      </p:sp>
      <p:sp>
        <p:nvSpPr>
          <p:cNvPr id="8" name="Rectangle 7">
            <a:extLst>
              <a:ext uri="{FF2B5EF4-FFF2-40B4-BE49-F238E27FC236}">
                <a16:creationId xmlns:a16="http://schemas.microsoft.com/office/drawing/2014/main" id="{137C0DFF-4C96-482A-9A1E-0FCDE145A139}"/>
              </a:ext>
            </a:extLst>
          </p:cNvPr>
          <p:cNvSpPr/>
          <p:nvPr/>
        </p:nvSpPr>
        <p:spPr>
          <a:xfrm>
            <a:off x="1335372" y="5133142"/>
            <a:ext cx="9657417"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Father’s plan for our immortality and eternal life includes the Creation, the Fall, and the Atonement of Jesus Christ. </a:t>
            </a:r>
          </a:p>
        </p:txBody>
      </p:sp>
    </p:spTree>
    <p:extLst>
      <p:ext uri="{BB962C8B-B14F-4D97-AF65-F5344CB8AC3E}">
        <p14:creationId xmlns:p14="http://schemas.microsoft.com/office/powerpoint/2010/main" val="394652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26F6F354-CCAB-4292-ABCD-55C00413B427}"/>
              </a:ext>
            </a:extLst>
          </p:cNvPr>
          <p:cNvSpPr/>
          <p:nvPr/>
        </p:nvSpPr>
        <p:spPr>
          <a:xfrm>
            <a:off x="914400" y="967545"/>
            <a:ext cx="950976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part of Heavenly Father’s plan help us to receive immortality and eternal life?</a:t>
            </a:r>
          </a:p>
        </p:txBody>
      </p:sp>
      <p:sp>
        <p:nvSpPr>
          <p:cNvPr id="4" name="Rectangle 3">
            <a:extLst>
              <a:ext uri="{FF2B5EF4-FFF2-40B4-BE49-F238E27FC236}">
                <a16:creationId xmlns:a16="http://schemas.microsoft.com/office/drawing/2014/main" id="{D6059925-88BB-4B93-A320-D362AB5EFCBD}"/>
              </a:ext>
            </a:extLst>
          </p:cNvPr>
          <p:cNvSpPr/>
          <p:nvPr/>
        </p:nvSpPr>
        <p:spPr>
          <a:xfrm>
            <a:off x="914400" y="1805661"/>
            <a:ext cx="64004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happen if this part of the plan were missing?</a:t>
            </a:r>
          </a:p>
        </p:txBody>
      </p:sp>
      <p:sp>
        <p:nvSpPr>
          <p:cNvPr id="5" name="Rectangle 4">
            <a:extLst>
              <a:ext uri="{FF2B5EF4-FFF2-40B4-BE49-F238E27FC236}">
                <a16:creationId xmlns:a16="http://schemas.microsoft.com/office/drawing/2014/main" id="{B729DC4D-EE63-46D1-86F5-E85442546391}"/>
              </a:ext>
            </a:extLst>
          </p:cNvPr>
          <p:cNvSpPr/>
          <p:nvPr/>
        </p:nvSpPr>
        <p:spPr>
          <a:xfrm>
            <a:off x="914400" y="2366778"/>
            <a:ext cx="96836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 does it make in your life to know about the Creation and how it fits into the plan of salvation?</a:t>
            </a:r>
          </a:p>
        </p:txBody>
      </p:sp>
      <p:sp>
        <p:nvSpPr>
          <p:cNvPr id="6" name="Rectangle 5">
            <a:extLst>
              <a:ext uri="{FF2B5EF4-FFF2-40B4-BE49-F238E27FC236}">
                <a16:creationId xmlns:a16="http://schemas.microsoft.com/office/drawing/2014/main" id="{AE1F8CBB-84C2-4050-A24E-C1E75A0806E2}"/>
              </a:ext>
            </a:extLst>
          </p:cNvPr>
          <p:cNvSpPr/>
          <p:nvPr/>
        </p:nvSpPr>
        <p:spPr>
          <a:xfrm>
            <a:off x="914400" y="3070303"/>
            <a:ext cx="96836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 does it make in your life to know about the Fall and how it fits into the plan of salvation?</a:t>
            </a:r>
          </a:p>
        </p:txBody>
      </p:sp>
      <p:sp>
        <p:nvSpPr>
          <p:cNvPr id="7" name="Rectangle 6">
            <a:extLst>
              <a:ext uri="{FF2B5EF4-FFF2-40B4-BE49-F238E27FC236}">
                <a16:creationId xmlns:a16="http://schemas.microsoft.com/office/drawing/2014/main" id="{9883E27C-C52F-4DDF-9FCA-0D1C67B4ED4C}"/>
              </a:ext>
            </a:extLst>
          </p:cNvPr>
          <p:cNvSpPr/>
          <p:nvPr/>
        </p:nvSpPr>
        <p:spPr>
          <a:xfrm>
            <a:off x="914400" y="3844106"/>
            <a:ext cx="96836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difference does it make in your life to know about the Atonement of Jesus Christ and how it fits into the plan of salvation?</a:t>
            </a:r>
          </a:p>
        </p:txBody>
      </p:sp>
    </p:spTree>
    <p:extLst>
      <p:ext uri="{BB962C8B-B14F-4D97-AF65-F5344CB8AC3E}">
        <p14:creationId xmlns:p14="http://schemas.microsoft.com/office/powerpoint/2010/main" val="3448046392"/>
      </p:ext>
    </p:extLst>
  </p:cSld>
  <p:clrMapOvr>
    <a:masterClrMapping/>
  </p:clrMapOvr>
  <mc:AlternateContent xmlns:mc="http://schemas.openxmlformats.org/markup-compatibility/2006">
    <mc:Choice xmlns:p14="http://schemas.microsoft.com/office/powerpoint/2010/main" Requires="p14">
      <p:transition spd="slow" p14:dur="15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500"/>
                                        <p:tgtEl>
                                          <p:spTgt spid="4"/>
                                        </p:tgtEl>
                                      </p:cBhvr>
                                    </p:animEffect>
                                  </p:childTnLst>
                                </p:cTn>
                              </p:par>
                            </p:childTnLst>
                          </p:cTn>
                        </p:par>
                        <p:par>
                          <p:cTn id="8" fill="hold">
                            <p:stCondLst>
                              <p:cond delay="500"/>
                            </p:stCondLst>
                            <p:childTnLst>
                              <p:par>
                                <p:cTn id="9" presetID="21"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8)">
                                      <p:cBhvr>
                                        <p:cTn id="11" dur="500"/>
                                        <p:tgtEl>
                                          <p:spTgt spid="5"/>
                                        </p:tgtEl>
                                      </p:cBhvr>
                                    </p:animEffect>
                                  </p:childTnLst>
                                </p:cTn>
                              </p:par>
                            </p:childTnLst>
                          </p:cTn>
                        </p:par>
                        <p:par>
                          <p:cTn id="12" fill="hold">
                            <p:stCondLst>
                              <p:cond delay="1000"/>
                            </p:stCondLst>
                            <p:childTnLst>
                              <p:par>
                                <p:cTn id="13" presetID="21"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8)">
                                      <p:cBhvr>
                                        <p:cTn id="15" dur="500"/>
                                        <p:tgtEl>
                                          <p:spTgt spid="6"/>
                                        </p:tgtEl>
                                      </p:cBhvr>
                                    </p:animEffect>
                                  </p:childTnLst>
                                </p:cTn>
                              </p:par>
                            </p:childTnLst>
                          </p:cTn>
                        </p:par>
                        <p:par>
                          <p:cTn id="16" fill="hold">
                            <p:stCondLst>
                              <p:cond delay="1500"/>
                            </p:stCondLst>
                            <p:childTnLst>
                              <p:par>
                                <p:cTn id="17" presetID="21"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2</a:t>
            </a:r>
          </a:p>
        </p:txBody>
      </p:sp>
      <p:sp>
        <p:nvSpPr>
          <p:cNvPr id="2" name="Rectangle 1">
            <a:extLst>
              <a:ext uri="{FF2B5EF4-FFF2-40B4-BE49-F238E27FC236}">
                <a16:creationId xmlns:a16="http://schemas.microsoft.com/office/drawing/2014/main" id="{572C52C6-20B8-4DD5-9B12-A58152C79E20}"/>
              </a:ext>
            </a:extLst>
          </p:cNvPr>
          <p:cNvSpPr/>
          <p:nvPr/>
        </p:nvSpPr>
        <p:spPr>
          <a:xfrm>
            <a:off x="3769882" y="2721114"/>
            <a:ext cx="4974439" cy="707886"/>
          </a:xfrm>
          <a:prstGeom prst="rect">
            <a:avLst/>
          </a:prstGeom>
        </p:spPr>
        <p:txBody>
          <a:bodyPr wrap="none">
            <a:spAutoFit/>
          </a:bodyPr>
          <a:lstStyle/>
          <a:p>
            <a:pPr fontAlgn="base"/>
            <a:r>
              <a:rPr lang="en-US" sz="4000" b="1" dirty="0">
                <a:solidFill>
                  <a:schemeClr val="bg1"/>
                </a:solidFill>
                <a:latin typeface="Bahnschrift SemiBold SemiConden" panose="020B0502040204020203" pitchFamily="34" charset="0"/>
              </a:rPr>
              <a:t>“Purposes of mortal life”</a:t>
            </a:r>
            <a:endParaRPr lang="en-US" sz="4000" b="1" dirty="0">
              <a:solidFill>
                <a:schemeClr val="bg1"/>
              </a:solidFill>
              <a:effectLst/>
              <a:latin typeface="Bahnschrift SemiBold SemiConden" panose="020B0502040204020203" pitchFamily="34" charset="0"/>
            </a:endParaRPr>
          </a:p>
        </p:txBody>
      </p:sp>
    </p:spTree>
    <p:extLst>
      <p:ext uri="{BB962C8B-B14F-4D97-AF65-F5344CB8AC3E}">
        <p14:creationId xmlns:p14="http://schemas.microsoft.com/office/powerpoint/2010/main" val="326353393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431</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Bahnschrift SemiBold SemiConden</vt:lpstr>
      <vt:lpstr>Calibri</vt:lpstr>
      <vt:lpstr>Ebrima</vt:lpstr>
      <vt:lpstr>Georgia</vt:lpstr>
      <vt:lpstr>Open Sans</vt:lpstr>
      <vt:lpstr>Palatino Linotype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3382</cp:revision>
  <dcterms:created xsi:type="dcterms:W3CDTF">2018-08-29T04:26:39Z</dcterms:created>
  <dcterms:modified xsi:type="dcterms:W3CDTF">2019-02-14T20:03:08Z</dcterms:modified>
</cp:coreProperties>
</file>