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768" r:id="rId1"/>
  </p:sldMasterIdLst>
  <p:notesMasterIdLst>
    <p:notesMasterId r:id="rId13"/>
  </p:notesMasterIdLst>
  <p:sldIdLst>
    <p:sldId id="296" r:id="rId2"/>
    <p:sldId id="378" r:id="rId3"/>
    <p:sldId id="379" r:id="rId4"/>
    <p:sldId id="380" r:id="rId5"/>
    <p:sldId id="381" r:id="rId6"/>
    <p:sldId id="382" r:id="rId7"/>
    <p:sldId id="383" r:id="rId8"/>
    <p:sldId id="384" r:id="rId9"/>
    <p:sldId id="385" r:id="rId10"/>
    <p:sldId id="386" r:id="rId11"/>
    <p:sldId id="387"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2"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88028"/>
    <a:srgbClr val="FF6600"/>
    <a:srgbClr val="D6E513"/>
    <a:srgbClr val="E97159"/>
    <a:srgbClr val="B9DF63"/>
    <a:srgbClr val="FFD757"/>
    <a:srgbClr val="0BA2C5"/>
    <a:srgbClr val="E6E6E6"/>
    <a:srgbClr val="A7897B"/>
    <a:srgbClr val="B9B93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26" autoAdjust="0"/>
    <p:restoredTop sz="94660"/>
  </p:normalViewPr>
  <p:slideViewPr>
    <p:cSldViewPr snapToGrid="0">
      <p:cViewPr varScale="1">
        <p:scale>
          <a:sx n="68" d="100"/>
          <a:sy n="68" d="100"/>
        </p:scale>
        <p:origin x="96" y="168"/>
      </p:cViewPr>
      <p:guideLst/>
    </p:cSldViewPr>
  </p:slid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2/25/2019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a:t>
            </a:fld>
            <a:endParaRPr lang="en-US" dirty="0"/>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75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75640873-EF0B-4AC7-AF11-57FEBA4985EA}" type="datetimeFigureOut">
              <a:rPr lang="en-US" smtClean="0"/>
              <a:t>2/25/2019</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550359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2/25/2019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868584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2/25/2019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162944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2/25/2019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2003976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2/25/2019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8570887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2/25/2019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619608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2/25/2019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636628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2/25/2019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1426927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2/25/2019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236003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2/25/2019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681605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2/25/2019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96098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640873-EF0B-4AC7-AF11-57FEBA4985EA}" type="datetimeFigureOut">
              <a:rPr lang="en-US" smtClean="0"/>
              <a:t>2/25/2019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151439021"/>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2/25/2019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158374182"/>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640873-EF0B-4AC7-AF11-57FEBA4985EA}" type="datetimeFigureOut">
              <a:rPr lang="en-US" smtClean="0"/>
              <a:t>2/25/2019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139048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640873-EF0B-4AC7-AF11-57FEBA4985EA}" type="datetimeFigureOut">
              <a:rPr lang="en-US" smtClean="0"/>
              <a:t>2/25/2019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316832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2/25/2019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01989192"/>
      </p:ext>
    </p:extLst>
  </p:cSld>
  <p:clrMapOvr>
    <a:masterClrMapping/>
  </p:clrMapOvr>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2/25/2019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382063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www.teinteresasaber.com/2012/06/juan-de-jerusalen-el-templario.html"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36000"/>
            <a:lum/>
            <a:extLst>
              <a:ext uri="{837473B0-CC2E-450A-ABE3-18F120FF3D39}">
                <a1611:picAttrSrcUrl xmlns:a1611="http://schemas.microsoft.com/office/drawing/2016/11/main" r:id="rId20"/>
              </a:ext>
            </a:extLst>
          </a:blip>
          <a:srcRect/>
          <a:stretch>
            <a:fillRect t="-17000" b="-17000"/>
          </a:stretch>
        </a:blipFill>
        <a:effectLst/>
      </p:bgPr>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21">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5640873-EF0B-4AC7-AF11-57FEBA4985EA}" type="datetimeFigureOut">
              <a:rPr lang="en-US" smtClean="0"/>
              <a:t>2/25/2019</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B93B05A-D8BA-4E04-8927-7D3B765C5B2D}" type="slidenum">
              <a:rPr lang="en-US" smtClean="0"/>
              <a:t>‹#›</a:t>
            </a:fld>
            <a:endParaRPr lang="en-US" dirty="0"/>
          </a:p>
        </p:txBody>
      </p:sp>
    </p:spTree>
    <p:extLst>
      <p:ext uri="{BB962C8B-B14F-4D97-AF65-F5344CB8AC3E}">
        <p14:creationId xmlns:p14="http://schemas.microsoft.com/office/powerpoint/2010/main" val="2354548338"/>
      </p:ext>
    </p:extLst>
  </p:cSld>
  <p:clrMap bg1="dk1" tx1="lt1" bg2="dk2" tx2="lt2" accent1="accent1" accent2="accent2" accent3="accent3" accent4="accent4" accent5="accent5" accent6="accent6" hlink="hlink" folHlink="folHlink"/>
  <p:sldLayoutIdLst>
    <p:sldLayoutId id="2147485769" r:id="rId1"/>
    <p:sldLayoutId id="2147485770" r:id="rId2"/>
    <p:sldLayoutId id="2147485771" r:id="rId3"/>
    <p:sldLayoutId id="2147485772" r:id="rId4"/>
    <p:sldLayoutId id="2147485773" r:id="rId5"/>
    <p:sldLayoutId id="2147485774" r:id="rId6"/>
    <p:sldLayoutId id="2147485775" r:id="rId7"/>
    <p:sldLayoutId id="2147485776" r:id="rId8"/>
    <p:sldLayoutId id="2147485777" r:id="rId9"/>
    <p:sldLayoutId id="2147485778" r:id="rId10"/>
    <p:sldLayoutId id="2147485779" r:id="rId11"/>
    <p:sldLayoutId id="2147485780" r:id="rId12"/>
    <p:sldLayoutId id="2147485781" r:id="rId13"/>
    <p:sldLayoutId id="2147485782" r:id="rId14"/>
    <p:sldLayoutId id="2147485783" r:id="rId15"/>
    <p:sldLayoutId id="2147485784" r:id="rId16"/>
    <p:sldLayoutId id="2147485785"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0561AD48-C1FF-4315-91C1-654541E58BDD}"/>
              </a:ext>
            </a:extLst>
          </p:cNvPr>
          <p:cNvSpPr txBox="1"/>
          <p:nvPr/>
        </p:nvSpPr>
        <p:spPr>
          <a:xfrm>
            <a:off x="7328454" y="2914759"/>
            <a:ext cx="3657600" cy="830997"/>
          </a:xfrm>
          <a:prstGeom prst="rect">
            <a:avLst/>
          </a:prstGeom>
          <a:noFill/>
        </p:spPr>
        <p:txBody>
          <a:bodyPr wrap="square" rtlCol="0">
            <a:spAutoFit/>
          </a:bodyPr>
          <a:lstStyle/>
          <a:p>
            <a:pPr algn="ctr"/>
            <a:r>
              <a:rPr lang="en-US" sz="4800" b="1" dirty="0">
                <a:solidFill>
                  <a:schemeClr val="tx2">
                    <a:lumMod val="75000"/>
                  </a:schemeClr>
                </a:solidFill>
                <a:effectLst>
                  <a:outerShdw blurRad="38100" dist="38100" dir="2700000" algn="tl">
                    <a:srgbClr val="000000">
                      <a:alpha val="43137"/>
                    </a:srgbClr>
                  </a:outerShdw>
                </a:effectLst>
                <a:latin typeface="Ebrima" panose="02000000000000000000" pitchFamily="2" charset="0"/>
                <a:ea typeface="Ebrima" panose="02000000000000000000" pitchFamily="2" charset="0"/>
                <a:cs typeface="Ebrima" panose="02000000000000000000" pitchFamily="2" charset="0"/>
              </a:rPr>
              <a:t>SEMINARY</a:t>
            </a:r>
          </a:p>
        </p:txBody>
      </p:sp>
      <p:pic>
        <p:nvPicPr>
          <p:cNvPr id="1026" name="Picture 2" descr="Imagen relacionada">
            <a:extLst>
              <a:ext uri="{FF2B5EF4-FFF2-40B4-BE49-F238E27FC236}">
                <a16:creationId xmlns:a16="http://schemas.microsoft.com/office/drawing/2014/main" id="{95994769-E07E-4BCC-9093-02228E6DA4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26828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6CD9B082-3804-4B27-8DBC-DC12E98C296E}"/>
              </a:ext>
            </a:extLst>
          </p:cNvPr>
          <p:cNvSpPr/>
          <p:nvPr/>
        </p:nvSpPr>
        <p:spPr>
          <a:xfrm>
            <a:off x="0" y="5082725"/>
            <a:ext cx="6268281" cy="1050789"/>
          </a:xfrm>
          <a:prstGeom prst="rect">
            <a:avLst/>
          </a:prstGeom>
          <a:solidFill>
            <a:srgbClr val="FFD7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0453D80-1807-47DD-9F91-3E3FDD322FB6}"/>
              </a:ext>
            </a:extLst>
          </p:cNvPr>
          <p:cNvSpPr txBox="1"/>
          <p:nvPr/>
        </p:nvSpPr>
        <p:spPr>
          <a:xfrm>
            <a:off x="2073967" y="5377286"/>
            <a:ext cx="2120346" cy="461665"/>
          </a:xfrm>
          <a:prstGeom prst="rect">
            <a:avLst/>
          </a:prstGeom>
          <a:noFill/>
        </p:spPr>
        <p:txBody>
          <a:bodyPr wrap="square" rtlCol="0">
            <a:spAutoFit/>
          </a:bodyPr>
          <a:lstStyle/>
          <a:p>
            <a:r>
              <a:rPr lang="en-US" sz="2400" b="1" dirty="0">
                <a:solidFill>
                  <a:schemeClr val="bg2">
                    <a:lumMod val="10000"/>
                  </a:schemeClr>
                </a:solidFill>
              </a:rPr>
              <a:t>Old Testament</a:t>
            </a:r>
          </a:p>
        </p:txBody>
      </p:sp>
    </p:spTree>
    <p:extLst>
      <p:ext uri="{BB962C8B-B14F-4D97-AF65-F5344CB8AC3E}">
        <p14:creationId xmlns:p14="http://schemas.microsoft.com/office/powerpoint/2010/main" val="13661710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EE9CB99-0B04-4383-8B0F-C06C148BC676}"/>
              </a:ext>
            </a:extLst>
          </p:cNvPr>
          <p:cNvSpPr/>
          <p:nvPr/>
        </p:nvSpPr>
        <p:spPr>
          <a:xfrm>
            <a:off x="1189130" y="2483536"/>
            <a:ext cx="1881808" cy="449810"/>
          </a:xfrm>
          <a:prstGeom prst="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F28E110-8D2C-4478-BD15-43364F040013}"/>
              </a:ext>
            </a:extLst>
          </p:cNvPr>
          <p:cNvSpPr/>
          <p:nvPr/>
        </p:nvSpPr>
        <p:spPr>
          <a:xfrm>
            <a:off x="1207904" y="869098"/>
            <a:ext cx="1881808" cy="449810"/>
          </a:xfrm>
          <a:prstGeom prst="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0C27CA67-4777-4E94-8D32-C541B28A14DA}"/>
              </a:ext>
            </a:extLst>
          </p:cNvPr>
          <p:cNvSpPr/>
          <p:nvPr/>
        </p:nvSpPr>
        <p:spPr>
          <a:xfrm>
            <a:off x="1207904" y="2855730"/>
            <a:ext cx="9546215" cy="969972"/>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648A8136-6458-4DE7-9BBD-F1DB0DF3C7E7}"/>
              </a:ext>
            </a:extLst>
          </p:cNvPr>
          <p:cNvSpPr/>
          <p:nvPr/>
        </p:nvSpPr>
        <p:spPr>
          <a:xfrm>
            <a:off x="1201296" y="1191788"/>
            <a:ext cx="9546215" cy="1173825"/>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tx2">
                    <a:lumMod val="75000"/>
                  </a:schemeClr>
                </a:solidFill>
                <a:effectLst>
                  <a:outerShdw blurRad="38100" dist="38100" dir="2700000" algn="tl">
                    <a:srgbClr val="000000">
                      <a:alpha val="43137"/>
                    </a:srgbClr>
                  </a:outerShdw>
                </a:effectLst>
                <a:latin typeface="Microsoft Tai Le" panose="020B0502040204020203" pitchFamily="34" charset="0"/>
                <a:ea typeface="MS PMincho" panose="02020600040205080304" pitchFamily="18" charset="-128"/>
                <a:cs typeface="Microsoft Tai Le" panose="020B0502040204020203" pitchFamily="34" charset="0"/>
              </a:rPr>
              <a:t>LESSON 19</a:t>
            </a:r>
          </a:p>
        </p:txBody>
      </p:sp>
      <p:sp>
        <p:nvSpPr>
          <p:cNvPr id="4" name="Rectangle 3">
            <a:extLst>
              <a:ext uri="{FF2B5EF4-FFF2-40B4-BE49-F238E27FC236}">
                <a16:creationId xmlns:a16="http://schemas.microsoft.com/office/drawing/2014/main" id="{DA31582A-2D7E-49F0-B87E-6AB186F7D0A7}"/>
              </a:ext>
            </a:extLst>
          </p:cNvPr>
          <p:cNvSpPr/>
          <p:nvPr/>
        </p:nvSpPr>
        <p:spPr>
          <a:xfrm>
            <a:off x="1194688" y="869098"/>
            <a:ext cx="1762021" cy="369332"/>
          </a:xfrm>
          <a:prstGeom prst="rect">
            <a:avLst/>
          </a:prstGeom>
        </p:spPr>
        <p:txBody>
          <a:bodyPr wrap="none">
            <a:spAutoFit/>
          </a:bodyPr>
          <a:lstStyle/>
          <a:p>
            <a:pPr algn="just" fontAlgn="base"/>
            <a:r>
              <a:rPr lang="en-US" b="1" dirty="0">
                <a:solidFill>
                  <a:schemeClr val="bg1"/>
                </a:solidFill>
                <a:latin typeface="Arial" panose="020B0604020202020204" pitchFamily="34" charset="0"/>
                <a:cs typeface="Arial" panose="020B0604020202020204" pitchFamily="34" charset="0"/>
              </a:rPr>
              <a:t>Moses 8:29-30</a:t>
            </a:r>
            <a:endParaRPr lang="en-US" b="1" dirty="0">
              <a:solidFill>
                <a:schemeClr val="bg1"/>
              </a:solidFill>
              <a:effectLst/>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EB83694E-5155-4694-B1D9-7031183D1F4C}"/>
              </a:ext>
            </a:extLst>
          </p:cNvPr>
          <p:cNvSpPr/>
          <p:nvPr/>
        </p:nvSpPr>
        <p:spPr>
          <a:xfrm>
            <a:off x="1194687" y="1211926"/>
            <a:ext cx="9552825" cy="1200329"/>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29 </a:t>
            </a:r>
            <a:r>
              <a:rPr lang="en-US" dirty="0">
                <a:solidFill>
                  <a:schemeClr val="bg1"/>
                </a:solidFill>
                <a:latin typeface="Arial" panose="020B0604020202020204" pitchFamily="34" charset="0"/>
                <a:cs typeface="Arial" panose="020B0604020202020204" pitchFamily="34" charset="0"/>
              </a:rPr>
              <a:t>And God looked upon the earth, and, behold, it was corrupt, for all flesh had corrupted its way upon the earth.</a:t>
            </a:r>
          </a:p>
          <a:p>
            <a:pPr algn="just" fontAlgn="base"/>
            <a:r>
              <a:rPr lang="en-US" b="1" dirty="0">
                <a:solidFill>
                  <a:schemeClr val="bg1"/>
                </a:solidFill>
                <a:latin typeface="Arial" panose="020B0604020202020204" pitchFamily="34" charset="0"/>
                <a:cs typeface="Arial" panose="020B0604020202020204" pitchFamily="34" charset="0"/>
              </a:rPr>
              <a:t>30 </a:t>
            </a:r>
            <a:r>
              <a:rPr lang="en-US" dirty="0">
                <a:solidFill>
                  <a:schemeClr val="bg1"/>
                </a:solidFill>
                <a:latin typeface="Arial" panose="020B0604020202020204" pitchFamily="34" charset="0"/>
                <a:cs typeface="Arial" panose="020B0604020202020204" pitchFamily="34" charset="0"/>
              </a:rPr>
              <a:t>And God said unto Noah: The end of all flesh is come before me, for the earth is filled with violence, and behold I will destroy all flesh from off the earth.</a:t>
            </a:r>
            <a:endParaRPr lang="en-US" b="0" i="0" dirty="0">
              <a:solidFill>
                <a:schemeClr val="bg1"/>
              </a:solidFill>
              <a:effectLst/>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A1E72AA7-9D2F-469A-8E75-7881110388D3}"/>
              </a:ext>
            </a:extLst>
          </p:cNvPr>
          <p:cNvSpPr/>
          <p:nvPr/>
        </p:nvSpPr>
        <p:spPr>
          <a:xfrm>
            <a:off x="1207904" y="2879365"/>
            <a:ext cx="9552825" cy="923330"/>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He doeth not anything save it be for the benefit of the world; for he loveth the world, even that he layeth down his own life that he may draw all men unto him. Wherefore, he commandeth none that they shall not partake of his salvation.</a:t>
            </a:r>
          </a:p>
        </p:txBody>
      </p:sp>
      <p:sp>
        <p:nvSpPr>
          <p:cNvPr id="6" name="Rectangle 5">
            <a:extLst>
              <a:ext uri="{FF2B5EF4-FFF2-40B4-BE49-F238E27FC236}">
                <a16:creationId xmlns:a16="http://schemas.microsoft.com/office/drawing/2014/main" id="{2A2F5C0E-25EE-4BC2-92CA-FF95179371B1}"/>
              </a:ext>
            </a:extLst>
          </p:cNvPr>
          <p:cNvSpPr/>
          <p:nvPr/>
        </p:nvSpPr>
        <p:spPr>
          <a:xfrm>
            <a:off x="1281860" y="2536537"/>
            <a:ext cx="1672253" cy="369332"/>
          </a:xfrm>
          <a:prstGeom prst="rect">
            <a:avLst/>
          </a:prstGeom>
        </p:spPr>
        <p:txBody>
          <a:bodyPr wrap="none">
            <a:spAutoFit/>
          </a:bodyPr>
          <a:lstStyle/>
          <a:p>
            <a:pPr algn="just" fontAlgn="base"/>
            <a:r>
              <a:rPr lang="en-US" b="1" dirty="0">
                <a:solidFill>
                  <a:schemeClr val="bg1"/>
                </a:solidFill>
                <a:latin typeface="Arial" panose="020B0604020202020204" pitchFamily="34" charset="0"/>
                <a:cs typeface="Arial" panose="020B0604020202020204" pitchFamily="34" charset="0"/>
              </a:rPr>
              <a:t>2 Nephi 26:24</a:t>
            </a:r>
            <a:endParaRPr lang="en-US" b="1" dirty="0">
              <a:solidFill>
                <a:schemeClr val="bg1"/>
              </a:solidFill>
              <a:effectLst/>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0EBA928D-1576-4FA3-9CBF-4FE9CEE87971}"/>
              </a:ext>
            </a:extLst>
          </p:cNvPr>
          <p:cNvSpPr/>
          <p:nvPr/>
        </p:nvSpPr>
        <p:spPr>
          <a:xfrm>
            <a:off x="1189130" y="4027600"/>
            <a:ext cx="4480714"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Why does God do everything He does?</a:t>
            </a:r>
          </a:p>
        </p:txBody>
      </p:sp>
      <p:sp>
        <p:nvSpPr>
          <p:cNvPr id="8" name="Rectangle 7">
            <a:extLst>
              <a:ext uri="{FF2B5EF4-FFF2-40B4-BE49-F238E27FC236}">
                <a16:creationId xmlns:a16="http://schemas.microsoft.com/office/drawing/2014/main" id="{1F231551-A550-4FF7-9E35-270F56F53288}"/>
              </a:ext>
            </a:extLst>
          </p:cNvPr>
          <p:cNvSpPr/>
          <p:nvPr/>
        </p:nvSpPr>
        <p:spPr>
          <a:xfrm>
            <a:off x="1201296" y="4443574"/>
            <a:ext cx="5197000" cy="369332"/>
          </a:xfrm>
          <a:prstGeom prst="rect">
            <a:avLst/>
          </a:prstGeom>
        </p:spPr>
        <p:txBody>
          <a:bodyPr wrap="none">
            <a:spAutoFit/>
          </a:bodyPr>
          <a:lstStyle/>
          <a:p>
            <a:pPr algn="just"/>
            <a:r>
              <a:rPr lang="en-US" i="1" dirty="0">
                <a:solidFill>
                  <a:schemeClr val="bg1"/>
                </a:solidFill>
                <a:effectLst>
                  <a:outerShdw blurRad="38100" dist="38100" dir="2700000" algn="tl">
                    <a:srgbClr val="000000">
                      <a:alpha val="43137"/>
                    </a:srgbClr>
                  </a:outerShdw>
                </a:effectLst>
                <a:latin typeface="Open Sans"/>
              </a:rPr>
              <a:t>All that God does is for the benefit of His children.</a:t>
            </a:r>
            <a:endParaRPr lang="en-US" i="1" dirty="0">
              <a:solidFill>
                <a:schemeClr val="bg1"/>
              </a:solidFill>
              <a:effectLst>
                <a:outerShdw blurRad="38100" dist="38100" dir="2700000" algn="tl">
                  <a:srgbClr val="000000">
                    <a:alpha val="43137"/>
                  </a:srgbClr>
                </a:outerShdw>
              </a:effectLst>
            </a:endParaRPr>
          </a:p>
        </p:txBody>
      </p:sp>
      <p:sp>
        <p:nvSpPr>
          <p:cNvPr id="9" name="Rectangle 8">
            <a:extLst>
              <a:ext uri="{FF2B5EF4-FFF2-40B4-BE49-F238E27FC236}">
                <a16:creationId xmlns:a16="http://schemas.microsoft.com/office/drawing/2014/main" id="{2C9DAA29-DF67-4941-9717-9A3F1EAD4D0F}"/>
              </a:ext>
            </a:extLst>
          </p:cNvPr>
          <p:cNvSpPr/>
          <p:nvPr/>
        </p:nvSpPr>
        <p:spPr>
          <a:xfrm>
            <a:off x="1189130" y="4890590"/>
            <a:ext cx="8360131"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In what ways do you think the Flood would be a benefit to God’s children?</a:t>
            </a:r>
          </a:p>
        </p:txBody>
      </p:sp>
    </p:spTree>
    <p:extLst>
      <p:ext uri="{BB962C8B-B14F-4D97-AF65-F5344CB8AC3E}">
        <p14:creationId xmlns:p14="http://schemas.microsoft.com/office/powerpoint/2010/main" val="318655027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strVal val="#ppt_h"/>
                                          </p:val>
                                        </p:tav>
                                        <p:tav tm="100000">
                                          <p:val>
                                            <p:strVal val="#ppt_h"/>
                                          </p:val>
                                        </p:tav>
                                      </p:tavLst>
                                    </p:anim>
                                  </p:childTnLst>
                                </p:cTn>
                              </p:par>
                              <p:par>
                                <p:cTn id="13" presetID="17" presetClass="entr" presetSubtype="1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p:cTn id="15" dur="500" fill="hold"/>
                                        <p:tgtEl>
                                          <p:spTgt spid="14"/>
                                        </p:tgtEl>
                                        <p:attrNameLst>
                                          <p:attrName>ppt_w</p:attrName>
                                        </p:attrNameLst>
                                      </p:cBhvr>
                                      <p:tavLst>
                                        <p:tav tm="0">
                                          <p:val>
                                            <p:fltVal val="0"/>
                                          </p:val>
                                        </p:tav>
                                        <p:tav tm="100000">
                                          <p:val>
                                            <p:strVal val="#ppt_w"/>
                                          </p:val>
                                        </p:tav>
                                      </p:tavLst>
                                    </p:anim>
                                    <p:anim calcmode="lin" valueType="num">
                                      <p:cBhvr>
                                        <p:cTn id="16" dur="500" fill="hold"/>
                                        <p:tgtEl>
                                          <p:spTgt spid="14"/>
                                        </p:tgtEl>
                                        <p:attrNameLst>
                                          <p:attrName>ppt_h</p:attrName>
                                        </p:attrNameLst>
                                      </p:cBhvr>
                                      <p:tavLst>
                                        <p:tav tm="0">
                                          <p:val>
                                            <p:strVal val="#ppt_h"/>
                                          </p:val>
                                        </p:tav>
                                        <p:tav tm="100000">
                                          <p:val>
                                            <p:strVal val="#ppt_h"/>
                                          </p:val>
                                        </p:tav>
                                      </p:tavLst>
                                    </p:anim>
                                  </p:childTnLst>
                                </p:cTn>
                              </p:par>
                              <p:par>
                                <p:cTn id="17" presetID="17" presetClass="entr" presetSubtype="1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25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41" presetClass="entr" presetSubtype="0" fill="hold" grpId="0" nodeType="clickEffect">
                                  <p:stCondLst>
                                    <p:cond delay="0"/>
                                  </p:stCondLst>
                                  <p:iterate type="lt">
                                    <p:tmPct val="10000"/>
                                  </p:iterate>
                                  <p:childTnLst>
                                    <p:set>
                                      <p:cBhvr>
                                        <p:cTn id="29" dur="1" fill="hold">
                                          <p:stCondLst>
                                            <p:cond delay="0"/>
                                          </p:stCondLst>
                                        </p:cTn>
                                        <p:tgtEl>
                                          <p:spTgt spid="8"/>
                                        </p:tgtEl>
                                        <p:attrNameLst>
                                          <p:attrName>style.visibility</p:attrName>
                                        </p:attrNameLst>
                                      </p:cBhvr>
                                      <p:to>
                                        <p:strVal val="visible"/>
                                      </p:to>
                                    </p:set>
                                    <p:anim calcmode="lin" valueType="num">
                                      <p:cBhvr>
                                        <p:cTn id="30" dur="25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31" dur="250" fill="hold"/>
                                        <p:tgtEl>
                                          <p:spTgt spid="8"/>
                                        </p:tgtEl>
                                        <p:attrNameLst>
                                          <p:attrName>ppt_y</p:attrName>
                                        </p:attrNameLst>
                                      </p:cBhvr>
                                      <p:tavLst>
                                        <p:tav tm="0">
                                          <p:val>
                                            <p:strVal val="#ppt_y"/>
                                          </p:val>
                                        </p:tav>
                                        <p:tav tm="100000">
                                          <p:val>
                                            <p:strVal val="#ppt_y"/>
                                          </p:val>
                                        </p:tav>
                                      </p:tavLst>
                                    </p:anim>
                                    <p:anim calcmode="lin" valueType="num">
                                      <p:cBhvr>
                                        <p:cTn id="32" dur="25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33" dur="25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34" dur="250" tmFilter="0,0; .5, 1; 1, 1"/>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1000"/>
                                        <p:tgtEl>
                                          <p:spTgt spid="9"/>
                                        </p:tgtEl>
                                      </p:cBhvr>
                                    </p:animEffect>
                                    <p:anim calcmode="lin" valueType="num">
                                      <p:cBhvr>
                                        <p:cTn id="40" dur="1000" fill="hold"/>
                                        <p:tgtEl>
                                          <p:spTgt spid="9"/>
                                        </p:tgtEl>
                                        <p:attrNameLst>
                                          <p:attrName>ppt_x</p:attrName>
                                        </p:attrNameLst>
                                      </p:cBhvr>
                                      <p:tavLst>
                                        <p:tav tm="0">
                                          <p:val>
                                            <p:strVal val="#ppt_x"/>
                                          </p:val>
                                        </p:tav>
                                        <p:tav tm="100000">
                                          <p:val>
                                            <p:strVal val="#ppt_x"/>
                                          </p:val>
                                        </p:tav>
                                      </p:tavLst>
                                    </p:anim>
                                    <p:anim calcmode="lin" valueType="num">
                                      <p:cBhvr>
                                        <p:cTn id="4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2" grpId="0" animBg="1"/>
      <p:bldP spid="5" grpId="0"/>
      <p:bldP spid="6" grpId="0"/>
      <p:bldP spid="7" grpId="0"/>
      <p:bldP spid="8"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Oval 15">
            <a:extLst>
              <a:ext uri="{FF2B5EF4-FFF2-40B4-BE49-F238E27FC236}">
                <a16:creationId xmlns:a16="http://schemas.microsoft.com/office/drawing/2014/main" id="{54E71B85-98C5-4F67-BFDE-420F47FFE7E4}"/>
              </a:ext>
            </a:extLst>
          </p:cNvPr>
          <p:cNvSpPr/>
          <p:nvPr/>
        </p:nvSpPr>
        <p:spPr>
          <a:xfrm>
            <a:off x="2134312" y="2978015"/>
            <a:ext cx="8481392" cy="2155874"/>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DBD8D32B-0A13-4931-9D76-995DEC1516A4}"/>
              </a:ext>
            </a:extLst>
          </p:cNvPr>
          <p:cNvSpPr/>
          <p:nvPr/>
        </p:nvSpPr>
        <p:spPr>
          <a:xfrm>
            <a:off x="1855304" y="635797"/>
            <a:ext cx="8481392" cy="18401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tx2">
                    <a:lumMod val="75000"/>
                  </a:schemeClr>
                </a:solidFill>
                <a:effectLst>
                  <a:outerShdw blurRad="38100" dist="38100" dir="2700000" algn="tl">
                    <a:srgbClr val="000000">
                      <a:alpha val="43137"/>
                    </a:srgbClr>
                  </a:outerShdw>
                </a:effectLst>
                <a:latin typeface="Microsoft Tai Le" panose="020B0502040204020203" pitchFamily="34" charset="0"/>
                <a:ea typeface="MS PMincho" panose="02020600040205080304" pitchFamily="18" charset="-128"/>
                <a:cs typeface="Microsoft Tai Le" panose="020B0502040204020203" pitchFamily="34" charset="0"/>
              </a:rPr>
              <a:t>LESSON 19</a:t>
            </a:r>
          </a:p>
        </p:txBody>
      </p:sp>
      <p:sp>
        <p:nvSpPr>
          <p:cNvPr id="10" name="Rectangle 9">
            <a:extLst>
              <a:ext uri="{FF2B5EF4-FFF2-40B4-BE49-F238E27FC236}">
                <a16:creationId xmlns:a16="http://schemas.microsoft.com/office/drawing/2014/main" id="{B486E17A-6DD5-4CF8-ABB5-00DC3B6E1409}"/>
              </a:ext>
            </a:extLst>
          </p:cNvPr>
          <p:cNvSpPr/>
          <p:nvPr/>
        </p:nvSpPr>
        <p:spPr>
          <a:xfrm>
            <a:off x="3048000" y="889671"/>
            <a:ext cx="6096000" cy="1477328"/>
          </a:xfrm>
          <a:prstGeom prst="rect">
            <a:avLst/>
          </a:prstGeom>
        </p:spPr>
        <p:txBody>
          <a:bodyPr>
            <a:spAutoFit/>
          </a:bodyPr>
          <a:lstStyle/>
          <a:p>
            <a:pPr algn="ctr"/>
            <a:r>
              <a:rPr lang="en-US"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Elder Neal A. Maxwell of the Quorum of the Twelve Apostles explained that God intervened “when corruption had reached an agency-destroying point that spirits could not, in justice, be sent here” (Neal A. Maxwell, </a:t>
            </a:r>
            <a:r>
              <a:rPr lang="en-US"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We Will Prove Them Herewith</a:t>
            </a:r>
            <a:r>
              <a:rPr lang="en-US"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[1982], 58).</a:t>
            </a:r>
          </a:p>
        </p:txBody>
      </p:sp>
      <p:sp>
        <p:nvSpPr>
          <p:cNvPr id="17" name="Rectangle 16">
            <a:extLst>
              <a:ext uri="{FF2B5EF4-FFF2-40B4-BE49-F238E27FC236}">
                <a16:creationId xmlns:a16="http://schemas.microsoft.com/office/drawing/2014/main" id="{71D5F240-1487-4BD4-AE86-374350D74C12}"/>
              </a:ext>
            </a:extLst>
          </p:cNvPr>
          <p:cNvSpPr/>
          <p:nvPr/>
        </p:nvSpPr>
        <p:spPr>
          <a:xfrm>
            <a:off x="3299792" y="3271122"/>
            <a:ext cx="6096000" cy="1569660"/>
          </a:xfrm>
          <a:prstGeom prst="rect">
            <a:avLst/>
          </a:prstGeom>
        </p:spPr>
        <p:txBody>
          <a:bodyPr>
            <a:spAutoFit/>
          </a:bodyPr>
          <a:lstStyle/>
          <a:p>
            <a:pPr algn="ctr"/>
            <a:r>
              <a:rPr lang="en-US" sz="1600" dirty="0">
                <a:solidFill>
                  <a:schemeClr val="bg1"/>
                </a:solidFill>
                <a:latin typeface="Arial" panose="020B0604020202020204" pitchFamily="34" charset="0"/>
                <a:cs typeface="Arial" panose="020B0604020202020204" pitchFamily="34" charset="0"/>
              </a:rPr>
              <a:t>President John Taylor explained that “by taking away their earthly existence [God] prevented them from entailing their sins upon their posterity and degenerating [or corrupting] them, and also prevented them from committing further acts of wickedness” (John Taylor, “Discourse Delivered by </a:t>
            </a:r>
            <a:r>
              <a:rPr lang="en-US" sz="1600" dirty="0" err="1">
                <a:solidFill>
                  <a:schemeClr val="bg1"/>
                </a:solidFill>
                <a:latin typeface="Arial" panose="020B0604020202020204" pitchFamily="34" charset="0"/>
                <a:cs typeface="Arial" panose="020B0604020202020204" pitchFamily="34" charset="0"/>
              </a:rPr>
              <a:t>Prest</a:t>
            </a:r>
            <a:r>
              <a:rPr lang="en-US" sz="1600" dirty="0">
                <a:solidFill>
                  <a:schemeClr val="bg1"/>
                </a:solidFill>
                <a:latin typeface="Arial" panose="020B0604020202020204" pitchFamily="34" charset="0"/>
                <a:cs typeface="Arial" panose="020B0604020202020204" pitchFamily="34" charset="0"/>
              </a:rPr>
              <a:t>. John Taylor,” </a:t>
            </a:r>
            <a:r>
              <a:rPr lang="en-US" sz="1600" i="1" dirty="0">
                <a:solidFill>
                  <a:schemeClr val="bg1"/>
                </a:solidFill>
                <a:latin typeface="Arial" panose="020B0604020202020204" pitchFamily="34" charset="0"/>
                <a:cs typeface="Arial" panose="020B0604020202020204" pitchFamily="34" charset="0"/>
              </a:rPr>
              <a:t>Deseret News,</a:t>
            </a:r>
            <a:r>
              <a:rPr lang="en-US" sz="1600" dirty="0">
                <a:solidFill>
                  <a:schemeClr val="bg1"/>
                </a:solidFill>
                <a:latin typeface="Arial" panose="020B0604020202020204" pitchFamily="34" charset="0"/>
                <a:cs typeface="Arial" panose="020B0604020202020204" pitchFamily="34" charset="0"/>
              </a:rPr>
              <a:t> Jan. 16, 1878, 787).</a:t>
            </a:r>
          </a:p>
        </p:txBody>
      </p:sp>
      <p:sp>
        <p:nvSpPr>
          <p:cNvPr id="18" name="Rectangle 17">
            <a:extLst>
              <a:ext uri="{FF2B5EF4-FFF2-40B4-BE49-F238E27FC236}">
                <a16:creationId xmlns:a16="http://schemas.microsoft.com/office/drawing/2014/main" id="{284A7590-04C9-4CB6-BFDE-FF065D30AB05}"/>
              </a:ext>
            </a:extLst>
          </p:cNvPr>
          <p:cNvSpPr/>
          <p:nvPr/>
        </p:nvSpPr>
        <p:spPr>
          <a:xfrm>
            <a:off x="4026873" y="5490684"/>
            <a:ext cx="4792722"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How did the Flood benefit God’s children?</a:t>
            </a:r>
          </a:p>
        </p:txBody>
      </p:sp>
    </p:spTree>
    <p:extLst>
      <p:ext uri="{BB962C8B-B14F-4D97-AF65-F5344CB8AC3E}">
        <p14:creationId xmlns:p14="http://schemas.microsoft.com/office/powerpoint/2010/main" val="411181641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circle(in)">
                                      <p:cBhvr>
                                        <p:cTn id="7" dur="2000"/>
                                        <p:tgtEl>
                                          <p:spTgt spid="17"/>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circle(in)">
                                      <p:cBhvr>
                                        <p:cTn id="10" dur="20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ppt_x"/>
                                          </p:val>
                                        </p:tav>
                                        <p:tav tm="100000">
                                          <p:val>
                                            <p:strVal val="#ppt_x"/>
                                          </p:val>
                                        </p:tav>
                                      </p:tavLst>
                                    </p:anim>
                                    <p:anim calcmode="lin" valueType="num">
                                      <p:cBhvr additive="base">
                                        <p:cTn id="1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tx2">
                    <a:lumMod val="75000"/>
                  </a:schemeClr>
                </a:solidFill>
                <a:effectLst>
                  <a:outerShdw blurRad="38100" dist="38100" dir="2700000" algn="tl">
                    <a:srgbClr val="000000">
                      <a:alpha val="43137"/>
                    </a:srgbClr>
                  </a:outerShdw>
                </a:effectLst>
                <a:latin typeface="Microsoft Tai Le" panose="020B0502040204020203" pitchFamily="34" charset="0"/>
                <a:ea typeface="MS PMincho" panose="02020600040205080304" pitchFamily="18" charset="-128"/>
                <a:cs typeface="Microsoft Tai Le" panose="020B0502040204020203" pitchFamily="34" charset="0"/>
              </a:rPr>
              <a:t>LESSON 19</a:t>
            </a:r>
          </a:p>
        </p:txBody>
      </p:sp>
      <p:sp>
        <p:nvSpPr>
          <p:cNvPr id="4" name="Rectangle 3">
            <a:extLst>
              <a:ext uri="{FF2B5EF4-FFF2-40B4-BE49-F238E27FC236}">
                <a16:creationId xmlns:a16="http://schemas.microsoft.com/office/drawing/2014/main" id="{FE60BDBE-4ADD-4A70-B902-F2E3E854EE8D}"/>
              </a:ext>
            </a:extLst>
          </p:cNvPr>
          <p:cNvSpPr/>
          <p:nvPr/>
        </p:nvSpPr>
        <p:spPr>
          <a:xfrm>
            <a:off x="2998838" y="2921168"/>
            <a:ext cx="6194324" cy="1015663"/>
          </a:xfrm>
          <a:prstGeom prst="rect">
            <a:avLst/>
          </a:prstGeom>
        </p:spPr>
        <p:txBody>
          <a:bodyPr wrap="none">
            <a:spAutoFit/>
          </a:bodyPr>
          <a:lstStyle/>
          <a:p>
            <a:pPr fontAlgn="base"/>
            <a:r>
              <a:rPr lang="en-US" sz="6000" dirty="0">
                <a:solidFill>
                  <a:schemeClr val="bg1"/>
                </a:solidFill>
                <a:latin typeface="Bahnschrift SemiBold Condensed" panose="020B0502040204020203" pitchFamily="34" charset="0"/>
                <a:cs typeface="Arial" panose="020B0604020202020204" pitchFamily="34" charset="0"/>
              </a:rPr>
              <a:t>Moses 8 (Genesis 6:1–12)</a:t>
            </a:r>
            <a:endParaRPr lang="en-US" sz="6000" b="0" i="0" dirty="0">
              <a:solidFill>
                <a:schemeClr val="bg1"/>
              </a:solidFill>
              <a:effectLst/>
              <a:latin typeface="Bahnschrift SemiBold Condensed" panose="020B0502040204020203" pitchFamily="34" charset="0"/>
              <a:cs typeface="Arial" panose="020B0604020202020204" pitchFamily="34" charset="0"/>
            </a:endParaRPr>
          </a:p>
        </p:txBody>
      </p:sp>
    </p:spTree>
    <p:extLst>
      <p:ext uri="{BB962C8B-B14F-4D97-AF65-F5344CB8AC3E}">
        <p14:creationId xmlns:p14="http://schemas.microsoft.com/office/powerpoint/2010/main" val="103597459"/>
      </p:ext>
    </p:extLst>
  </p:cSld>
  <p:clrMapOvr>
    <a:masterClrMapping/>
  </p:clrMapOvr>
  <mc:AlternateContent xmlns:mc="http://schemas.openxmlformats.org/markup-compatibility/2006" xmlns:p14="http://schemas.microsoft.com/office/powerpoint/2010/main">
    <mc:Choice Requires="p14">
      <p:transition spd="slow" p14:dur="1750">
        <p:pull dir="ru"/>
      </p:transition>
    </mc:Choice>
    <mc:Fallback xmlns="">
      <p:transition spd="slow">
        <p:pull dir="ru"/>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C703B9D-578F-4E72-84D4-E74C785E0072}"/>
              </a:ext>
            </a:extLst>
          </p:cNvPr>
          <p:cNvSpPr/>
          <p:nvPr/>
        </p:nvSpPr>
        <p:spPr>
          <a:xfrm>
            <a:off x="1024449" y="922106"/>
            <a:ext cx="2102499" cy="461665"/>
          </a:xfrm>
          <a:prstGeom prst="rect">
            <a:avLst/>
          </a:prstGeom>
        </p:spPr>
        <p:txBody>
          <a:bodyPr wrap="none">
            <a:spAutoFit/>
          </a:bodyPr>
          <a:lstStyle/>
          <a:p>
            <a:pPr algn="just" fontAlgn="base"/>
            <a:r>
              <a:rPr lang="en-US" sz="2400" b="1" dirty="0">
                <a:solidFill>
                  <a:schemeClr val="bg1"/>
                </a:solidFill>
                <a:latin typeface="Arial" panose="020B0604020202020204" pitchFamily="34" charset="0"/>
                <a:cs typeface="Arial" panose="020B0604020202020204" pitchFamily="34" charset="0"/>
              </a:rPr>
              <a:t>Moses 8:1-11</a:t>
            </a:r>
            <a:endParaRPr lang="en-US" sz="2400" b="1" dirty="0">
              <a:solidFill>
                <a:schemeClr val="bg1"/>
              </a:solidFill>
              <a:effectLst/>
              <a:latin typeface="Arial" panose="020B0604020202020204" pitchFamily="34" charset="0"/>
              <a:cs typeface="Arial" panose="020B0604020202020204" pitchFamily="34" charset="0"/>
            </a:endParaRPr>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tx2">
                    <a:lumMod val="75000"/>
                  </a:schemeClr>
                </a:solidFill>
                <a:effectLst>
                  <a:outerShdw blurRad="38100" dist="38100" dir="2700000" algn="tl">
                    <a:srgbClr val="000000">
                      <a:alpha val="43137"/>
                    </a:srgbClr>
                  </a:outerShdw>
                </a:effectLst>
                <a:latin typeface="Microsoft Tai Le" panose="020B0502040204020203" pitchFamily="34" charset="0"/>
                <a:ea typeface="MS PMincho" panose="02020600040205080304" pitchFamily="18" charset="-128"/>
                <a:cs typeface="Microsoft Tai Le" panose="020B0502040204020203" pitchFamily="34" charset="0"/>
              </a:rPr>
              <a:t>LESSON 19</a:t>
            </a:r>
          </a:p>
        </p:txBody>
      </p:sp>
      <p:sp>
        <p:nvSpPr>
          <p:cNvPr id="2" name="Rectangle 1">
            <a:extLst>
              <a:ext uri="{FF2B5EF4-FFF2-40B4-BE49-F238E27FC236}">
                <a16:creationId xmlns:a16="http://schemas.microsoft.com/office/drawing/2014/main" id="{5C36A1C6-6E91-40D3-8BD6-6174538BE464}"/>
              </a:ext>
            </a:extLst>
          </p:cNvPr>
          <p:cNvSpPr/>
          <p:nvPr/>
        </p:nvSpPr>
        <p:spPr>
          <a:xfrm>
            <a:off x="2927504" y="2828835"/>
            <a:ext cx="6336991" cy="1200329"/>
          </a:xfrm>
          <a:prstGeom prst="rect">
            <a:avLst/>
          </a:prstGeom>
        </p:spPr>
        <p:txBody>
          <a:bodyPr wrap="none">
            <a:spAutoFit/>
          </a:bodyPr>
          <a:lstStyle/>
          <a:p>
            <a:pPr algn="ctr" fontAlgn="base"/>
            <a:r>
              <a:rPr lang="en-US" sz="3600" b="1" dirty="0">
                <a:solidFill>
                  <a:schemeClr val="bg1"/>
                </a:solidFill>
                <a:latin typeface="Nirmala UI" panose="020B0502040204020203" pitchFamily="34" charset="0"/>
                <a:cs typeface="Nirmala UI" panose="020B0502040204020203" pitchFamily="34" charset="0"/>
              </a:rPr>
              <a:t>“The generations preceding </a:t>
            </a:r>
          </a:p>
          <a:p>
            <a:pPr algn="ctr" fontAlgn="base"/>
            <a:r>
              <a:rPr lang="en-US" sz="3600" b="1" dirty="0">
                <a:solidFill>
                  <a:schemeClr val="bg1"/>
                </a:solidFill>
                <a:latin typeface="Nirmala UI" panose="020B0502040204020203" pitchFamily="34" charset="0"/>
                <a:cs typeface="Nirmala UI" panose="020B0502040204020203" pitchFamily="34" charset="0"/>
              </a:rPr>
              <a:t>Noah are given”</a:t>
            </a:r>
            <a:endParaRPr lang="en-US" sz="3600" b="1" dirty="0">
              <a:solidFill>
                <a:schemeClr val="bg1"/>
              </a:solidFill>
              <a:effectLst/>
              <a:latin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426881220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0B4A1C0-AE77-4474-8B5C-1D2065ADE7E2}"/>
              </a:ext>
            </a:extLst>
          </p:cNvPr>
          <p:cNvSpPr/>
          <p:nvPr/>
        </p:nvSpPr>
        <p:spPr>
          <a:xfrm>
            <a:off x="809469" y="1152939"/>
            <a:ext cx="1693888" cy="120051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6" name="Rectangle: Rounded Corners 5">
            <a:extLst>
              <a:ext uri="{FF2B5EF4-FFF2-40B4-BE49-F238E27FC236}">
                <a16:creationId xmlns:a16="http://schemas.microsoft.com/office/drawing/2014/main" id="{7845C2B6-7B1E-42E3-80FD-D166CE0FE870}"/>
              </a:ext>
            </a:extLst>
          </p:cNvPr>
          <p:cNvSpPr/>
          <p:nvPr/>
        </p:nvSpPr>
        <p:spPr>
          <a:xfrm>
            <a:off x="809469" y="1618938"/>
            <a:ext cx="10421748" cy="4646951"/>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tx2">
                    <a:lumMod val="75000"/>
                  </a:schemeClr>
                </a:solidFill>
                <a:effectLst>
                  <a:outerShdw blurRad="38100" dist="38100" dir="2700000" algn="tl">
                    <a:srgbClr val="000000">
                      <a:alpha val="43137"/>
                    </a:srgbClr>
                  </a:outerShdw>
                </a:effectLst>
                <a:latin typeface="Microsoft Tai Le" panose="020B0502040204020203" pitchFamily="34" charset="0"/>
                <a:ea typeface="MS PMincho" panose="02020600040205080304" pitchFamily="18" charset="-128"/>
                <a:cs typeface="Microsoft Tai Le" panose="020B0502040204020203" pitchFamily="34" charset="0"/>
              </a:rPr>
              <a:t>LESSON 19</a:t>
            </a:r>
          </a:p>
        </p:txBody>
      </p:sp>
      <p:sp>
        <p:nvSpPr>
          <p:cNvPr id="2" name="Rectangle 1">
            <a:extLst>
              <a:ext uri="{FF2B5EF4-FFF2-40B4-BE49-F238E27FC236}">
                <a16:creationId xmlns:a16="http://schemas.microsoft.com/office/drawing/2014/main" id="{576CA9FF-6439-43AC-92D4-7750EA0F799B}"/>
              </a:ext>
            </a:extLst>
          </p:cNvPr>
          <p:cNvSpPr/>
          <p:nvPr/>
        </p:nvSpPr>
        <p:spPr>
          <a:xfrm>
            <a:off x="960782" y="783607"/>
            <a:ext cx="7354956"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could happen if a person chose not to change as directed?</a:t>
            </a:r>
          </a:p>
        </p:txBody>
      </p:sp>
      <p:sp>
        <p:nvSpPr>
          <p:cNvPr id="4" name="Rectangle 3">
            <a:extLst>
              <a:ext uri="{FF2B5EF4-FFF2-40B4-BE49-F238E27FC236}">
                <a16:creationId xmlns:a16="http://schemas.microsoft.com/office/drawing/2014/main" id="{02DA1B89-99D4-47B9-B37C-E6EDFE1C3A5B}"/>
              </a:ext>
            </a:extLst>
          </p:cNvPr>
          <p:cNvSpPr/>
          <p:nvPr/>
        </p:nvSpPr>
        <p:spPr>
          <a:xfrm>
            <a:off x="960782" y="1823979"/>
            <a:ext cx="10270435" cy="4278094"/>
          </a:xfrm>
          <a:prstGeom prst="rect">
            <a:avLst/>
          </a:prstGeom>
        </p:spPr>
        <p:txBody>
          <a:bodyPr wrap="square">
            <a:spAutoFit/>
          </a:bodyPr>
          <a:lstStyle/>
          <a:p>
            <a:pPr algn="just" fontAlgn="base"/>
            <a:r>
              <a:rPr lang="en-US" sz="1600" b="1" dirty="0">
                <a:solidFill>
                  <a:schemeClr val="bg1"/>
                </a:solidFill>
                <a:latin typeface="Arial" panose="020B0604020202020204" pitchFamily="34" charset="0"/>
                <a:cs typeface="Arial" panose="020B0604020202020204" pitchFamily="34" charset="0"/>
              </a:rPr>
              <a:t>1 </a:t>
            </a:r>
            <a:r>
              <a:rPr lang="en-US" sz="1600" dirty="0">
                <a:solidFill>
                  <a:schemeClr val="bg1"/>
                </a:solidFill>
                <a:latin typeface="Arial" panose="020B0604020202020204" pitchFamily="34" charset="0"/>
                <a:cs typeface="Arial" panose="020B0604020202020204" pitchFamily="34" charset="0"/>
              </a:rPr>
              <a:t>And all the days of Enoch were four hundred and thirty years.</a:t>
            </a:r>
          </a:p>
          <a:p>
            <a:pPr algn="just" fontAlgn="base"/>
            <a:r>
              <a:rPr lang="en-US" sz="1600" b="1" dirty="0">
                <a:solidFill>
                  <a:schemeClr val="bg1"/>
                </a:solidFill>
                <a:latin typeface="Arial" panose="020B0604020202020204" pitchFamily="34" charset="0"/>
                <a:cs typeface="Arial" panose="020B0604020202020204" pitchFamily="34" charset="0"/>
              </a:rPr>
              <a:t>2 </a:t>
            </a:r>
            <a:r>
              <a:rPr lang="en-US" sz="1600" dirty="0">
                <a:solidFill>
                  <a:schemeClr val="bg1"/>
                </a:solidFill>
                <a:latin typeface="Arial" panose="020B0604020202020204" pitchFamily="34" charset="0"/>
                <a:cs typeface="Arial" panose="020B0604020202020204" pitchFamily="34" charset="0"/>
              </a:rPr>
              <a:t>And it came to pass that Methuselah, the son of Enoch, was not taken, that the covenants of the Lord might be fulfilled, which he made to Enoch; for he truly covenanted with Enoch that Noah should be of the fruit of his loins.</a:t>
            </a:r>
          </a:p>
          <a:p>
            <a:pPr algn="just" fontAlgn="base"/>
            <a:r>
              <a:rPr lang="en-US" sz="1600" b="1" dirty="0">
                <a:solidFill>
                  <a:schemeClr val="bg1"/>
                </a:solidFill>
                <a:latin typeface="Arial" panose="020B0604020202020204" pitchFamily="34" charset="0"/>
                <a:cs typeface="Arial" panose="020B0604020202020204" pitchFamily="34" charset="0"/>
              </a:rPr>
              <a:t>3 </a:t>
            </a:r>
            <a:r>
              <a:rPr lang="en-US" sz="1600" dirty="0">
                <a:solidFill>
                  <a:schemeClr val="bg1"/>
                </a:solidFill>
                <a:latin typeface="Arial" panose="020B0604020202020204" pitchFamily="34" charset="0"/>
                <a:cs typeface="Arial" panose="020B0604020202020204" pitchFamily="34" charset="0"/>
              </a:rPr>
              <a:t>And it came to pass that Methuselah prophesied that from his loins should spring all the kingdoms of the earth (through Noah), and he took glory unto himself.</a:t>
            </a:r>
          </a:p>
          <a:p>
            <a:pPr algn="just" fontAlgn="base"/>
            <a:r>
              <a:rPr lang="en-US" sz="1600" b="1" dirty="0">
                <a:solidFill>
                  <a:schemeClr val="bg1"/>
                </a:solidFill>
                <a:latin typeface="Arial" panose="020B0604020202020204" pitchFamily="34" charset="0"/>
                <a:cs typeface="Arial" panose="020B0604020202020204" pitchFamily="34" charset="0"/>
              </a:rPr>
              <a:t>4 </a:t>
            </a:r>
            <a:r>
              <a:rPr lang="en-US" sz="1600" dirty="0">
                <a:solidFill>
                  <a:schemeClr val="bg1"/>
                </a:solidFill>
                <a:latin typeface="Arial" panose="020B0604020202020204" pitchFamily="34" charset="0"/>
                <a:cs typeface="Arial" panose="020B0604020202020204" pitchFamily="34" charset="0"/>
              </a:rPr>
              <a:t>And there came forth a great famine into the land, and the Lord cursed the earth with a sore curse, and many of the inhabitants thereof died.</a:t>
            </a:r>
          </a:p>
          <a:p>
            <a:pPr algn="just" fontAlgn="base"/>
            <a:r>
              <a:rPr lang="en-US" sz="1600" b="1" dirty="0">
                <a:solidFill>
                  <a:schemeClr val="bg1"/>
                </a:solidFill>
                <a:latin typeface="Arial" panose="020B0604020202020204" pitchFamily="34" charset="0"/>
                <a:cs typeface="Arial" panose="020B0604020202020204" pitchFamily="34" charset="0"/>
              </a:rPr>
              <a:t>5 </a:t>
            </a:r>
            <a:r>
              <a:rPr lang="en-US" sz="1600" dirty="0">
                <a:solidFill>
                  <a:schemeClr val="bg1"/>
                </a:solidFill>
                <a:latin typeface="Arial" panose="020B0604020202020204" pitchFamily="34" charset="0"/>
                <a:cs typeface="Arial" panose="020B0604020202020204" pitchFamily="34" charset="0"/>
              </a:rPr>
              <a:t>And it came to pass that Methuselah lived one hundred and eighty-seven years, and begat Lamech;</a:t>
            </a:r>
          </a:p>
          <a:p>
            <a:pPr algn="just" fontAlgn="base"/>
            <a:r>
              <a:rPr lang="en-US" sz="1600" b="1" dirty="0">
                <a:solidFill>
                  <a:schemeClr val="bg1"/>
                </a:solidFill>
                <a:latin typeface="Arial" panose="020B0604020202020204" pitchFamily="34" charset="0"/>
                <a:cs typeface="Arial" panose="020B0604020202020204" pitchFamily="34" charset="0"/>
              </a:rPr>
              <a:t>6 </a:t>
            </a:r>
            <a:r>
              <a:rPr lang="en-US" sz="1600" dirty="0">
                <a:solidFill>
                  <a:schemeClr val="bg1"/>
                </a:solidFill>
                <a:latin typeface="Arial" panose="020B0604020202020204" pitchFamily="34" charset="0"/>
                <a:cs typeface="Arial" panose="020B0604020202020204" pitchFamily="34" charset="0"/>
              </a:rPr>
              <a:t>And Methuselah lived, after he begat Lamech, seven hundred and eighty-two years, and begat sons and daughters;</a:t>
            </a:r>
          </a:p>
          <a:p>
            <a:pPr algn="just" fontAlgn="base"/>
            <a:r>
              <a:rPr lang="en-US" sz="1600" b="1" dirty="0">
                <a:solidFill>
                  <a:schemeClr val="bg1"/>
                </a:solidFill>
                <a:latin typeface="Arial" panose="020B0604020202020204" pitchFamily="34" charset="0"/>
                <a:cs typeface="Arial" panose="020B0604020202020204" pitchFamily="34" charset="0"/>
              </a:rPr>
              <a:t>7 </a:t>
            </a:r>
            <a:r>
              <a:rPr lang="en-US" sz="1600" dirty="0">
                <a:solidFill>
                  <a:schemeClr val="bg1"/>
                </a:solidFill>
                <a:latin typeface="Arial" panose="020B0604020202020204" pitchFamily="34" charset="0"/>
                <a:cs typeface="Arial" panose="020B0604020202020204" pitchFamily="34" charset="0"/>
              </a:rPr>
              <a:t>And all the days of Methuselah were nine hundred and sixty-nine years, and he died.</a:t>
            </a:r>
          </a:p>
          <a:p>
            <a:pPr algn="just" fontAlgn="base"/>
            <a:r>
              <a:rPr lang="en-US" sz="1600" b="1" dirty="0">
                <a:solidFill>
                  <a:schemeClr val="bg1"/>
                </a:solidFill>
                <a:latin typeface="Arial" panose="020B0604020202020204" pitchFamily="34" charset="0"/>
                <a:cs typeface="Arial" panose="020B0604020202020204" pitchFamily="34" charset="0"/>
              </a:rPr>
              <a:t>8 </a:t>
            </a:r>
            <a:r>
              <a:rPr lang="en-US" sz="1600" dirty="0">
                <a:solidFill>
                  <a:schemeClr val="bg1"/>
                </a:solidFill>
                <a:latin typeface="Arial" panose="020B0604020202020204" pitchFamily="34" charset="0"/>
                <a:cs typeface="Arial" panose="020B0604020202020204" pitchFamily="34" charset="0"/>
              </a:rPr>
              <a:t>And Lamech lived one hundred and eighty-two years, and begat a son,</a:t>
            </a:r>
          </a:p>
          <a:p>
            <a:pPr algn="just" fontAlgn="base"/>
            <a:r>
              <a:rPr lang="en-US" sz="1600" b="1" dirty="0">
                <a:solidFill>
                  <a:schemeClr val="bg1"/>
                </a:solidFill>
                <a:latin typeface="Arial" panose="020B0604020202020204" pitchFamily="34" charset="0"/>
                <a:cs typeface="Arial" panose="020B0604020202020204" pitchFamily="34" charset="0"/>
              </a:rPr>
              <a:t>9 </a:t>
            </a:r>
            <a:r>
              <a:rPr lang="en-US" sz="1600" dirty="0">
                <a:solidFill>
                  <a:schemeClr val="bg1"/>
                </a:solidFill>
                <a:latin typeface="Arial" panose="020B0604020202020204" pitchFamily="34" charset="0"/>
                <a:cs typeface="Arial" panose="020B0604020202020204" pitchFamily="34" charset="0"/>
              </a:rPr>
              <a:t>And he called his name Noah, saying: This son shall comfort us concerning our work and toil of our hands, because of the ground which the Lord hath cursed.</a:t>
            </a:r>
          </a:p>
          <a:p>
            <a:pPr algn="just" fontAlgn="base"/>
            <a:r>
              <a:rPr lang="en-US" sz="1600" b="1" dirty="0">
                <a:solidFill>
                  <a:schemeClr val="bg1"/>
                </a:solidFill>
                <a:latin typeface="Arial" panose="020B0604020202020204" pitchFamily="34" charset="0"/>
                <a:cs typeface="Arial" panose="020B0604020202020204" pitchFamily="34" charset="0"/>
              </a:rPr>
              <a:t>10 </a:t>
            </a:r>
            <a:r>
              <a:rPr lang="en-US" sz="1600" dirty="0">
                <a:solidFill>
                  <a:schemeClr val="bg1"/>
                </a:solidFill>
                <a:latin typeface="Arial" panose="020B0604020202020204" pitchFamily="34" charset="0"/>
                <a:cs typeface="Arial" panose="020B0604020202020204" pitchFamily="34" charset="0"/>
              </a:rPr>
              <a:t>And Lamech lived, after he begat Noah, five hundred and ninety-five years, and begat sons and daughters;</a:t>
            </a:r>
          </a:p>
          <a:p>
            <a:pPr algn="just" fontAlgn="base"/>
            <a:r>
              <a:rPr lang="en-US" sz="1600" b="1" dirty="0">
                <a:solidFill>
                  <a:schemeClr val="bg1"/>
                </a:solidFill>
                <a:latin typeface="Arial" panose="020B0604020202020204" pitchFamily="34" charset="0"/>
                <a:cs typeface="Arial" panose="020B0604020202020204" pitchFamily="34" charset="0"/>
              </a:rPr>
              <a:t>11 </a:t>
            </a:r>
            <a:r>
              <a:rPr lang="en-US" sz="1600" dirty="0">
                <a:solidFill>
                  <a:schemeClr val="bg1"/>
                </a:solidFill>
                <a:latin typeface="Arial" panose="020B0604020202020204" pitchFamily="34" charset="0"/>
                <a:cs typeface="Arial" panose="020B0604020202020204" pitchFamily="34" charset="0"/>
              </a:rPr>
              <a:t>And all the days of Lamech were seven hundred and seventy-seven years, and he died.</a:t>
            </a:r>
            <a:endParaRPr lang="en-US" sz="1600" b="0" i="0" dirty="0">
              <a:solidFill>
                <a:schemeClr val="bg1"/>
              </a:solidFill>
              <a:effectLst/>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E2EC7493-FA90-4489-9068-27FD51161134}"/>
              </a:ext>
            </a:extLst>
          </p:cNvPr>
          <p:cNvSpPr txBox="1"/>
          <p:nvPr/>
        </p:nvSpPr>
        <p:spPr>
          <a:xfrm>
            <a:off x="960782" y="1204022"/>
            <a:ext cx="1399742" cy="461665"/>
          </a:xfrm>
          <a:prstGeom prst="rect">
            <a:avLst/>
          </a:prstGeom>
          <a:noFill/>
        </p:spPr>
        <p:txBody>
          <a:bodyPr wrap="none" rtlCol="0">
            <a:spAutoFit/>
          </a:bodyPr>
          <a:lstStyle/>
          <a:p>
            <a:r>
              <a:rPr lang="en-US" sz="2400" b="1" dirty="0">
                <a:solidFill>
                  <a:schemeClr val="bg1"/>
                </a:solidFill>
                <a:latin typeface="Arial" panose="020B0604020202020204" pitchFamily="34" charset="0"/>
                <a:cs typeface="Arial" panose="020B0604020202020204" pitchFamily="34" charset="0"/>
              </a:rPr>
              <a:t>Moses 8</a:t>
            </a:r>
          </a:p>
        </p:txBody>
      </p:sp>
    </p:spTree>
    <p:extLst>
      <p:ext uri="{BB962C8B-B14F-4D97-AF65-F5344CB8AC3E}">
        <p14:creationId xmlns:p14="http://schemas.microsoft.com/office/powerpoint/2010/main" val="4220484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vertical)">
                                      <p:cBhvr>
                                        <p:cTn id="7" dur="1250"/>
                                        <p:tgtEl>
                                          <p:spTgt spid="4"/>
                                        </p:tgtEl>
                                      </p:cBhvr>
                                    </p:animEffect>
                                  </p:childTnLst>
                                </p:cTn>
                              </p:par>
                              <p:par>
                                <p:cTn id="8" presetID="14" presetClass="entr" presetSubtype="5"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vertical)">
                                      <p:cBhvr>
                                        <p:cTn id="10" dur="1250"/>
                                        <p:tgtEl>
                                          <p:spTgt spid="6"/>
                                        </p:tgtEl>
                                      </p:cBhvr>
                                    </p:animEffect>
                                  </p:childTnLst>
                                </p:cTn>
                              </p:par>
                              <p:par>
                                <p:cTn id="11" presetID="14" presetClass="entr" presetSubtype="5"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randombar(vertical)">
                                      <p:cBhvr>
                                        <p:cTn id="13" dur="1250"/>
                                        <p:tgtEl>
                                          <p:spTgt spid="7"/>
                                        </p:tgtEl>
                                      </p:cBhvr>
                                    </p:animEffect>
                                  </p:childTnLst>
                                </p:cTn>
                              </p:par>
                              <p:par>
                                <p:cTn id="14" presetID="14" presetClass="entr" presetSubtype="5"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vertical)">
                                      <p:cBhvr>
                                        <p:cTn id="16" dur="1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tx2">
                    <a:lumMod val="75000"/>
                  </a:schemeClr>
                </a:solidFill>
                <a:effectLst>
                  <a:outerShdw blurRad="38100" dist="38100" dir="2700000" algn="tl">
                    <a:srgbClr val="000000">
                      <a:alpha val="43137"/>
                    </a:srgbClr>
                  </a:outerShdw>
                </a:effectLst>
                <a:latin typeface="Microsoft Tai Le" panose="020B0502040204020203" pitchFamily="34" charset="0"/>
                <a:ea typeface="MS PMincho" panose="02020600040205080304" pitchFamily="18" charset="-128"/>
                <a:cs typeface="Microsoft Tai Le" panose="020B0502040204020203" pitchFamily="34" charset="0"/>
              </a:rPr>
              <a:t>LESSON 19</a:t>
            </a:r>
          </a:p>
        </p:txBody>
      </p:sp>
      <p:sp>
        <p:nvSpPr>
          <p:cNvPr id="2" name="Rectangle 1">
            <a:extLst>
              <a:ext uri="{FF2B5EF4-FFF2-40B4-BE49-F238E27FC236}">
                <a16:creationId xmlns:a16="http://schemas.microsoft.com/office/drawing/2014/main" id="{3DD1A179-1F2D-442D-A7BE-449D94D6903B}"/>
              </a:ext>
            </a:extLst>
          </p:cNvPr>
          <p:cNvSpPr/>
          <p:nvPr/>
        </p:nvSpPr>
        <p:spPr>
          <a:xfrm>
            <a:off x="2680252" y="2705725"/>
            <a:ext cx="6831496" cy="1446550"/>
          </a:xfrm>
          <a:prstGeom prst="rect">
            <a:avLst/>
          </a:prstGeom>
        </p:spPr>
        <p:txBody>
          <a:bodyPr wrap="square">
            <a:spAutoFit/>
          </a:bodyPr>
          <a:lstStyle/>
          <a:p>
            <a:pPr algn="ctr" fontAlgn="base"/>
            <a:r>
              <a:rPr lang="en-US" sz="4400" b="1" dirty="0">
                <a:solidFill>
                  <a:schemeClr val="bg1"/>
                </a:solidFill>
                <a:latin typeface="Bahnschrift SemiBold Condensed" panose="020B0502040204020203" pitchFamily="34" charset="0"/>
              </a:rPr>
              <a:t>“Noah preaches the gospel and calls  upon the children of men to repent”</a:t>
            </a:r>
            <a:endParaRPr lang="en-US" sz="4400" b="1" dirty="0">
              <a:solidFill>
                <a:schemeClr val="bg1"/>
              </a:solidFill>
              <a:effectLst/>
              <a:latin typeface="Bahnschrift SemiBold Condensed" panose="020B0502040204020203" pitchFamily="34" charset="0"/>
            </a:endParaRPr>
          </a:p>
        </p:txBody>
      </p:sp>
      <p:sp>
        <p:nvSpPr>
          <p:cNvPr id="4" name="Rectangle 3">
            <a:extLst>
              <a:ext uri="{FF2B5EF4-FFF2-40B4-BE49-F238E27FC236}">
                <a16:creationId xmlns:a16="http://schemas.microsoft.com/office/drawing/2014/main" id="{00C5380C-021D-4E4F-ADCD-985FD2C94634}"/>
              </a:ext>
            </a:extLst>
          </p:cNvPr>
          <p:cNvSpPr/>
          <p:nvPr/>
        </p:nvSpPr>
        <p:spPr>
          <a:xfrm>
            <a:off x="930193" y="922106"/>
            <a:ext cx="2291012" cy="461665"/>
          </a:xfrm>
          <a:prstGeom prst="rect">
            <a:avLst/>
          </a:prstGeom>
        </p:spPr>
        <p:txBody>
          <a:bodyPr wrap="none">
            <a:spAutoFit/>
          </a:bodyPr>
          <a:lstStyle/>
          <a:p>
            <a:pPr algn="just" fontAlgn="base"/>
            <a:r>
              <a:rPr lang="en-US" sz="2400" b="1" dirty="0">
                <a:solidFill>
                  <a:schemeClr val="bg1"/>
                </a:solidFill>
                <a:latin typeface="Arial" panose="020B0604020202020204" pitchFamily="34" charset="0"/>
                <a:cs typeface="Arial" panose="020B0604020202020204" pitchFamily="34" charset="0"/>
              </a:rPr>
              <a:t>Moses 8:12-28</a:t>
            </a:r>
            <a:endParaRPr lang="en-US" sz="2400"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05128038"/>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5B70656-BF76-4584-8FF1-8998C41A9961}"/>
              </a:ext>
            </a:extLst>
          </p:cNvPr>
          <p:cNvSpPr/>
          <p:nvPr/>
        </p:nvSpPr>
        <p:spPr>
          <a:xfrm>
            <a:off x="894516" y="845162"/>
            <a:ext cx="2069275" cy="938668"/>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B06AA44A-C17A-406F-BF5E-707E68986130}"/>
              </a:ext>
            </a:extLst>
          </p:cNvPr>
          <p:cNvSpPr/>
          <p:nvPr/>
        </p:nvSpPr>
        <p:spPr>
          <a:xfrm>
            <a:off x="894517" y="1322216"/>
            <a:ext cx="9839742" cy="2862322"/>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tx2">
                    <a:lumMod val="75000"/>
                  </a:schemeClr>
                </a:solidFill>
                <a:effectLst>
                  <a:outerShdw blurRad="38100" dist="38100" dir="2700000" algn="tl">
                    <a:srgbClr val="000000">
                      <a:alpha val="43137"/>
                    </a:srgbClr>
                  </a:outerShdw>
                </a:effectLst>
                <a:latin typeface="Microsoft Tai Le" panose="020B0502040204020203" pitchFamily="34" charset="0"/>
                <a:ea typeface="MS PMincho" panose="02020600040205080304" pitchFamily="18" charset="-128"/>
                <a:cs typeface="Microsoft Tai Le" panose="020B0502040204020203" pitchFamily="34" charset="0"/>
              </a:rPr>
              <a:t>LESSON 19</a:t>
            </a:r>
          </a:p>
        </p:txBody>
      </p:sp>
      <p:sp>
        <p:nvSpPr>
          <p:cNvPr id="4" name="TextBox 3">
            <a:extLst>
              <a:ext uri="{FF2B5EF4-FFF2-40B4-BE49-F238E27FC236}">
                <a16:creationId xmlns:a16="http://schemas.microsoft.com/office/drawing/2014/main" id="{E49D8A60-2A89-4741-9D42-3A36CD4B3F16}"/>
              </a:ext>
            </a:extLst>
          </p:cNvPr>
          <p:cNvSpPr txBox="1"/>
          <p:nvPr/>
        </p:nvSpPr>
        <p:spPr>
          <a:xfrm>
            <a:off x="1027042" y="922106"/>
            <a:ext cx="1936749" cy="400110"/>
          </a:xfrm>
          <a:prstGeom prst="rect">
            <a:avLst/>
          </a:prstGeom>
          <a:noFill/>
        </p:spPr>
        <p:txBody>
          <a:bodyPr wrap="none" rtlCol="0">
            <a:spAutoFit/>
          </a:bodyPr>
          <a:lstStyle/>
          <a:p>
            <a:r>
              <a:rPr lang="en-US" sz="2000" b="1" dirty="0">
                <a:solidFill>
                  <a:schemeClr val="bg1"/>
                </a:solidFill>
                <a:latin typeface="Arial" panose="020B0604020202020204" pitchFamily="34" charset="0"/>
                <a:cs typeface="Arial" panose="020B0604020202020204" pitchFamily="34" charset="0"/>
              </a:rPr>
              <a:t>Moses 8:12-15</a:t>
            </a:r>
          </a:p>
        </p:txBody>
      </p:sp>
      <p:sp>
        <p:nvSpPr>
          <p:cNvPr id="2" name="Rectangle 1">
            <a:extLst>
              <a:ext uri="{FF2B5EF4-FFF2-40B4-BE49-F238E27FC236}">
                <a16:creationId xmlns:a16="http://schemas.microsoft.com/office/drawing/2014/main" id="{A3E89C3D-0210-4B86-8B76-D617DB7359DE}"/>
              </a:ext>
            </a:extLst>
          </p:cNvPr>
          <p:cNvSpPr/>
          <p:nvPr/>
        </p:nvSpPr>
        <p:spPr>
          <a:xfrm>
            <a:off x="1027041" y="1322216"/>
            <a:ext cx="9707219" cy="2862322"/>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12 </a:t>
            </a:r>
            <a:r>
              <a:rPr lang="en-US" dirty="0">
                <a:solidFill>
                  <a:schemeClr val="bg1"/>
                </a:solidFill>
                <a:latin typeface="Arial" panose="020B0604020202020204" pitchFamily="34" charset="0"/>
                <a:cs typeface="Arial" panose="020B0604020202020204" pitchFamily="34" charset="0"/>
              </a:rPr>
              <a:t>And Noah was four hundred and fifty years old, and begat Japheth; and forty-two years afterward he begat Shem of her who was the mother of Japheth, and when he was five hundred years old he begat Ham.</a:t>
            </a:r>
          </a:p>
          <a:p>
            <a:pPr algn="just" fontAlgn="base"/>
            <a:r>
              <a:rPr lang="en-US" b="1" dirty="0">
                <a:solidFill>
                  <a:schemeClr val="bg1"/>
                </a:solidFill>
                <a:latin typeface="Arial" panose="020B0604020202020204" pitchFamily="34" charset="0"/>
                <a:cs typeface="Arial" panose="020B0604020202020204" pitchFamily="34" charset="0"/>
              </a:rPr>
              <a:t>13 </a:t>
            </a:r>
            <a:r>
              <a:rPr lang="en-US" dirty="0">
                <a:solidFill>
                  <a:schemeClr val="bg1"/>
                </a:solidFill>
                <a:latin typeface="Arial" panose="020B0604020202020204" pitchFamily="34" charset="0"/>
                <a:cs typeface="Arial" panose="020B0604020202020204" pitchFamily="34" charset="0"/>
              </a:rPr>
              <a:t>And Noah and his sons hearkened unto the Lord, and gave heed, and they were called the sons of God.</a:t>
            </a:r>
          </a:p>
          <a:p>
            <a:pPr algn="just" fontAlgn="base"/>
            <a:r>
              <a:rPr lang="en-US" b="1" dirty="0">
                <a:solidFill>
                  <a:schemeClr val="bg1"/>
                </a:solidFill>
                <a:latin typeface="Arial" panose="020B0604020202020204" pitchFamily="34" charset="0"/>
                <a:cs typeface="Arial" panose="020B0604020202020204" pitchFamily="34" charset="0"/>
              </a:rPr>
              <a:t>14 </a:t>
            </a:r>
            <a:r>
              <a:rPr lang="en-US" dirty="0">
                <a:solidFill>
                  <a:schemeClr val="bg1"/>
                </a:solidFill>
                <a:latin typeface="Arial" panose="020B0604020202020204" pitchFamily="34" charset="0"/>
                <a:cs typeface="Arial" panose="020B0604020202020204" pitchFamily="34" charset="0"/>
              </a:rPr>
              <a:t>And when these men began to multiply on the face of the earth, and daughters were born unto them, the sons of men saw that those daughters were fair, and they took them wives, even as they chose.</a:t>
            </a:r>
          </a:p>
          <a:p>
            <a:pPr algn="just" fontAlgn="base"/>
            <a:r>
              <a:rPr lang="en-US" b="1" dirty="0">
                <a:solidFill>
                  <a:schemeClr val="bg1"/>
                </a:solidFill>
                <a:latin typeface="Arial" panose="020B0604020202020204" pitchFamily="34" charset="0"/>
                <a:cs typeface="Arial" panose="020B0604020202020204" pitchFamily="34" charset="0"/>
              </a:rPr>
              <a:t>15 </a:t>
            </a:r>
            <a:r>
              <a:rPr lang="en-US" dirty="0">
                <a:solidFill>
                  <a:schemeClr val="bg1"/>
                </a:solidFill>
                <a:latin typeface="Arial" panose="020B0604020202020204" pitchFamily="34" charset="0"/>
                <a:cs typeface="Arial" panose="020B0604020202020204" pitchFamily="34" charset="0"/>
              </a:rPr>
              <a:t>And the Lord said unto Noah: The daughters of thy sons have sold themselves; for behold mine anger is kindled against the sons of men, for they will not hearken to my voice.</a:t>
            </a:r>
            <a:endParaRPr lang="en-US" b="0" i="0" dirty="0">
              <a:solidFill>
                <a:schemeClr val="bg1"/>
              </a:solidFill>
              <a:effectLst/>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A6ECBCB0-034A-46BE-BCC8-9D62CE2DAF56}"/>
              </a:ext>
            </a:extLst>
          </p:cNvPr>
          <p:cNvSpPr/>
          <p:nvPr/>
        </p:nvSpPr>
        <p:spPr>
          <a:xfrm>
            <a:off x="1027041" y="4261482"/>
            <a:ext cx="9707218" cy="353943"/>
          </a:xfrm>
          <a:prstGeom prst="rect">
            <a:avLst/>
          </a:prstGeom>
        </p:spPr>
        <p:txBody>
          <a:bodyPr wrap="square">
            <a:spAutoFit/>
          </a:bodyPr>
          <a:lstStyle/>
          <a:p>
            <a:pPr algn="just"/>
            <a:r>
              <a:rPr lang="en-US" sz="1700" b="1" dirty="0">
                <a:solidFill>
                  <a:schemeClr val="bg1"/>
                </a:solidFill>
                <a:latin typeface="Arial" panose="020B0604020202020204" pitchFamily="34" charset="0"/>
                <a:cs typeface="Arial" panose="020B0604020202020204" pitchFamily="34" charset="0"/>
              </a:rPr>
              <a:t>What difference do you find in these verses between the sons of God and the sons of men?</a:t>
            </a:r>
          </a:p>
        </p:txBody>
      </p:sp>
      <p:sp>
        <p:nvSpPr>
          <p:cNvPr id="6" name="Rectangle 5">
            <a:extLst>
              <a:ext uri="{FF2B5EF4-FFF2-40B4-BE49-F238E27FC236}">
                <a16:creationId xmlns:a16="http://schemas.microsoft.com/office/drawing/2014/main" id="{353D442A-BF0D-45F0-A464-F1B2B4982D34}"/>
              </a:ext>
            </a:extLst>
          </p:cNvPr>
          <p:cNvSpPr/>
          <p:nvPr/>
        </p:nvSpPr>
        <p:spPr>
          <a:xfrm>
            <a:off x="1027041" y="4692369"/>
            <a:ext cx="9707218"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do you think it means that the sons of God “hearkened unto the Lord, and gave heed” (Moses 8:13)? </a:t>
            </a:r>
          </a:p>
        </p:txBody>
      </p:sp>
      <p:sp>
        <p:nvSpPr>
          <p:cNvPr id="7" name="Rectangle 6">
            <a:extLst>
              <a:ext uri="{FF2B5EF4-FFF2-40B4-BE49-F238E27FC236}">
                <a16:creationId xmlns:a16="http://schemas.microsoft.com/office/drawing/2014/main" id="{E969D106-00D3-4E41-AFFB-2896D839C78C}"/>
              </a:ext>
            </a:extLst>
          </p:cNvPr>
          <p:cNvSpPr/>
          <p:nvPr/>
        </p:nvSpPr>
        <p:spPr>
          <a:xfrm>
            <a:off x="1027041" y="5415644"/>
            <a:ext cx="9839742" cy="353943"/>
          </a:xfrm>
          <a:prstGeom prst="rect">
            <a:avLst/>
          </a:prstGeom>
        </p:spPr>
        <p:txBody>
          <a:bodyPr wrap="square">
            <a:spAutoFit/>
          </a:bodyPr>
          <a:lstStyle/>
          <a:p>
            <a:pPr algn="just"/>
            <a:r>
              <a:rPr lang="en-US" sz="1700" b="1" dirty="0">
                <a:solidFill>
                  <a:schemeClr val="bg1"/>
                </a:solidFill>
                <a:latin typeface="Arial" panose="020B0604020202020204" pitchFamily="34" charset="0"/>
                <a:cs typeface="Arial" panose="020B0604020202020204" pitchFamily="34" charset="0"/>
              </a:rPr>
              <a:t>How did the Lord describe the decision of Noah’s granddaughters to marry the sons of men?</a:t>
            </a:r>
          </a:p>
        </p:txBody>
      </p:sp>
      <p:sp>
        <p:nvSpPr>
          <p:cNvPr id="8" name="Rectangle 7">
            <a:extLst>
              <a:ext uri="{FF2B5EF4-FFF2-40B4-BE49-F238E27FC236}">
                <a16:creationId xmlns:a16="http://schemas.microsoft.com/office/drawing/2014/main" id="{356954C9-9005-4432-BC83-12CAD92A6348}"/>
              </a:ext>
            </a:extLst>
          </p:cNvPr>
          <p:cNvSpPr/>
          <p:nvPr/>
        </p:nvSpPr>
        <p:spPr>
          <a:xfrm>
            <a:off x="1027041" y="5873035"/>
            <a:ext cx="8527776"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do you think it means that Noah’s granddaughters “sold themselves”?</a:t>
            </a:r>
          </a:p>
        </p:txBody>
      </p:sp>
    </p:spTree>
    <p:extLst>
      <p:ext uri="{BB962C8B-B14F-4D97-AF65-F5344CB8AC3E}">
        <p14:creationId xmlns:p14="http://schemas.microsoft.com/office/powerpoint/2010/main" val="70973372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275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par>
                          <p:cTn id="10" fill="hold">
                            <p:stCondLst>
                              <p:cond delay="3750"/>
                            </p:stCondLst>
                            <p:childTnLst>
                              <p:par>
                                <p:cTn id="11" presetID="50" presetClass="entr" presetSubtype="0" decel="100000" fill="hold" grpId="0" nodeType="afterEffect">
                                  <p:stCondLst>
                                    <p:cond delay="275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strVal val="#ppt_w+.3"/>
                                          </p:val>
                                        </p:tav>
                                        <p:tav tm="100000">
                                          <p:val>
                                            <p:strVal val="#ppt_w"/>
                                          </p:val>
                                        </p:tav>
                                      </p:tavLst>
                                    </p:anim>
                                    <p:anim calcmode="lin" valueType="num">
                                      <p:cBhvr>
                                        <p:cTn id="14" dur="1000" fill="hold"/>
                                        <p:tgtEl>
                                          <p:spTgt spid="6"/>
                                        </p:tgtEl>
                                        <p:attrNameLst>
                                          <p:attrName>ppt_h</p:attrName>
                                        </p:attrNameLst>
                                      </p:cBhvr>
                                      <p:tavLst>
                                        <p:tav tm="0">
                                          <p:val>
                                            <p:strVal val="#ppt_h"/>
                                          </p:val>
                                        </p:tav>
                                        <p:tav tm="100000">
                                          <p:val>
                                            <p:strVal val="#ppt_h"/>
                                          </p:val>
                                        </p:tav>
                                      </p:tavLst>
                                    </p:anim>
                                    <p:animEffect transition="in" filter="fade">
                                      <p:cBhvr>
                                        <p:cTn id="15" dur="1000"/>
                                        <p:tgtEl>
                                          <p:spTgt spid="6"/>
                                        </p:tgtEl>
                                      </p:cBhvr>
                                    </p:animEffect>
                                  </p:childTnLst>
                                </p:cTn>
                              </p:par>
                            </p:childTnLst>
                          </p:cTn>
                        </p:par>
                        <p:par>
                          <p:cTn id="16" fill="hold">
                            <p:stCondLst>
                              <p:cond delay="7500"/>
                            </p:stCondLst>
                            <p:childTnLst>
                              <p:par>
                                <p:cTn id="17" presetID="10" presetClass="entr" presetSubtype="0" fill="hold" grpId="0" nodeType="afterEffect">
                                  <p:stCondLst>
                                    <p:cond delay="275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childTnLst>
                                </p:cTn>
                              </p:par>
                            </p:childTnLst>
                          </p:cTn>
                        </p:par>
                        <p:par>
                          <p:cTn id="20" fill="hold">
                            <p:stCondLst>
                              <p:cond delay="11250"/>
                            </p:stCondLst>
                            <p:childTnLst>
                              <p:par>
                                <p:cTn id="21" presetID="14" presetClass="entr" presetSubtype="10" fill="hold" grpId="0" nodeType="afterEffect">
                                  <p:stCondLst>
                                    <p:cond delay="2750"/>
                                  </p:stCondLst>
                                  <p:childTnLst>
                                    <p:set>
                                      <p:cBhvr>
                                        <p:cTn id="22" dur="1" fill="hold">
                                          <p:stCondLst>
                                            <p:cond delay="0"/>
                                          </p:stCondLst>
                                        </p:cTn>
                                        <p:tgtEl>
                                          <p:spTgt spid="8"/>
                                        </p:tgtEl>
                                        <p:attrNameLst>
                                          <p:attrName>style.visibility</p:attrName>
                                        </p:attrNameLst>
                                      </p:cBhvr>
                                      <p:to>
                                        <p:strVal val="visible"/>
                                      </p:to>
                                    </p:set>
                                    <p:animEffect transition="in" filter="randombar(horizontal)">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tx2">
                    <a:lumMod val="75000"/>
                  </a:schemeClr>
                </a:solidFill>
                <a:effectLst>
                  <a:outerShdw blurRad="38100" dist="38100" dir="2700000" algn="tl">
                    <a:srgbClr val="000000">
                      <a:alpha val="43137"/>
                    </a:srgbClr>
                  </a:outerShdw>
                </a:effectLst>
                <a:latin typeface="Microsoft Tai Le" panose="020B0502040204020203" pitchFamily="34" charset="0"/>
                <a:ea typeface="MS PMincho" panose="02020600040205080304" pitchFamily="18" charset="-128"/>
                <a:cs typeface="Microsoft Tai Le" panose="020B0502040204020203" pitchFamily="34" charset="0"/>
              </a:rPr>
              <a:t>LESSON 19</a:t>
            </a:r>
          </a:p>
        </p:txBody>
      </p:sp>
      <p:sp>
        <p:nvSpPr>
          <p:cNvPr id="2" name="Rectangle 1">
            <a:extLst>
              <a:ext uri="{FF2B5EF4-FFF2-40B4-BE49-F238E27FC236}">
                <a16:creationId xmlns:a16="http://schemas.microsoft.com/office/drawing/2014/main" id="{53D1EA60-1464-4222-B4DF-3E876F9F88CF}"/>
              </a:ext>
            </a:extLst>
          </p:cNvPr>
          <p:cNvSpPr/>
          <p:nvPr/>
        </p:nvSpPr>
        <p:spPr>
          <a:xfrm>
            <a:off x="1099930" y="829773"/>
            <a:ext cx="9090992" cy="646331"/>
          </a:xfrm>
          <a:prstGeom prst="rect">
            <a:avLst/>
          </a:prstGeom>
        </p:spPr>
        <p:txBody>
          <a:bodyPr wrap="square">
            <a:spAutoFit/>
          </a:bodyPr>
          <a:lstStyle/>
          <a:p>
            <a:pPr algn="just"/>
            <a:r>
              <a:rPr lang="en-US" b="1" dirty="0">
                <a:solidFill>
                  <a:schemeClr val="bg1"/>
                </a:solidFill>
                <a:latin typeface="Open Sans"/>
              </a:rPr>
              <a:t>Why do you think someone would want to kill a prophet of God (see Moses 8:18, 26)?</a:t>
            </a:r>
            <a:endParaRPr lang="en-US" b="1" dirty="0">
              <a:solidFill>
                <a:schemeClr val="bg1"/>
              </a:solidFill>
            </a:endParaRPr>
          </a:p>
        </p:txBody>
      </p:sp>
      <p:sp>
        <p:nvSpPr>
          <p:cNvPr id="4" name="Rectangle 3">
            <a:extLst>
              <a:ext uri="{FF2B5EF4-FFF2-40B4-BE49-F238E27FC236}">
                <a16:creationId xmlns:a16="http://schemas.microsoft.com/office/drawing/2014/main" id="{D34953EF-D960-4CD1-9CCE-1C35A30117CC}"/>
              </a:ext>
            </a:extLst>
          </p:cNvPr>
          <p:cNvSpPr/>
          <p:nvPr/>
        </p:nvSpPr>
        <p:spPr>
          <a:xfrm>
            <a:off x="1099930" y="1576283"/>
            <a:ext cx="9090992"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similarities do you see between the spiritual conditions in Noah’s day and conditions in our day?</a:t>
            </a:r>
          </a:p>
        </p:txBody>
      </p:sp>
      <p:sp>
        <p:nvSpPr>
          <p:cNvPr id="5" name="Rectangle 4">
            <a:extLst>
              <a:ext uri="{FF2B5EF4-FFF2-40B4-BE49-F238E27FC236}">
                <a16:creationId xmlns:a16="http://schemas.microsoft.com/office/drawing/2014/main" id="{C8348377-4DB3-42F4-BA52-5028FEECED7B}"/>
              </a:ext>
            </a:extLst>
          </p:cNvPr>
          <p:cNvSpPr/>
          <p:nvPr/>
        </p:nvSpPr>
        <p:spPr>
          <a:xfrm>
            <a:off x="1099930" y="3130755"/>
            <a:ext cx="8468140"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According to Moses 8:17, how long did the Lord give the people to repent?</a:t>
            </a:r>
          </a:p>
        </p:txBody>
      </p:sp>
      <p:sp>
        <p:nvSpPr>
          <p:cNvPr id="6" name="Rectangle 5">
            <a:extLst>
              <a:ext uri="{FF2B5EF4-FFF2-40B4-BE49-F238E27FC236}">
                <a16:creationId xmlns:a16="http://schemas.microsoft.com/office/drawing/2014/main" id="{3DD36EC5-3DE3-4650-8DBA-2552612A2696}"/>
              </a:ext>
            </a:extLst>
          </p:cNvPr>
          <p:cNvSpPr/>
          <p:nvPr/>
        </p:nvSpPr>
        <p:spPr>
          <a:xfrm>
            <a:off x="1099930" y="3883071"/>
            <a:ext cx="6851374"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would be the consequence if they chose not to repent?</a:t>
            </a:r>
          </a:p>
        </p:txBody>
      </p:sp>
      <p:sp>
        <p:nvSpPr>
          <p:cNvPr id="7" name="Rectangle 6">
            <a:extLst>
              <a:ext uri="{FF2B5EF4-FFF2-40B4-BE49-F238E27FC236}">
                <a16:creationId xmlns:a16="http://schemas.microsoft.com/office/drawing/2014/main" id="{2EBEDE9F-E9FB-4EF5-93C1-0D667AD0E11C}"/>
              </a:ext>
            </a:extLst>
          </p:cNvPr>
          <p:cNvSpPr/>
          <p:nvPr/>
        </p:nvSpPr>
        <p:spPr>
          <a:xfrm>
            <a:off x="1099930" y="4635387"/>
            <a:ext cx="9090992"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principle can we learn from the people’s refusal to hearken to the Lord’s invitations to repent?</a:t>
            </a:r>
          </a:p>
        </p:txBody>
      </p:sp>
    </p:spTree>
    <p:extLst>
      <p:ext uri="{BB962C8B-B14F-4D97-AF65-F5344CB8AC3E}">
        <p14:creationId xmlns:p14="http://schemas.microsoft.com/office/powerpoint/2010/main" val="1611989130"/>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3"/>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par>
                                <p:cTn id="10" presetID="14" presetClass="entr" presetSubtype="10" fill="hold" grpId="0" nodeType="withEffect">
                                  <p:stCondLst>
                                    <p:cond delay="125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par>
                                <p:cTn id="13" presetID="49" presetClass="entr" presetSubtype="0" decel="100000" fill="hold" grpId="0" nodeType="withEffect">
                                  <p:stCondLst>
                                    <p:cond delay="125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anim calcmode="lin" valueType="num">
                                      <p:cBhvr>
                                        <p:cTn id="17" dur="500" fill="hold"/>
                                        <p:tgtEl>
                                          <p:spTgt spid="6"/>
                                        </p:tgtEl>
                                        <p:attrNameLst>
                                          <p:attrName>style.rotation</p:attrName>
                                        </p:attrNameLst>
                                      </p:cBhvr>
                                      <p:tavLst>
                                        <p:tav tm="0">
                                          <p:val>
                                            <p:fltVal val="360"/>
                                          </p:val>
                                        </p:tav>
                                        <p:tav tm="100000">
                                          <p:val>
                                            <p:fltVal val="0"/>
                                          </p:val>
                                        </p:tav>
                                      </p:tavLst>
                                    </p:anim>
                                    <p:animEffect transition="in" filter="fade">
                                      <p:cBhvr>
                                        <p:cTn id="18" dur="500"/>
                                        <p:tgtEl>
                                          <p:spTgt spid="6"/>
                                        </p:tgtEl>
                                      </p:cBhvr>
                                    </p:animEffect>
                                  </p:childTnLst>
                                </p:cTn>
                              </p:par>
                              <p:par>
                                <p:cTn id="19" presetID="42" presetClass="entr" presetSubtype="0" fill="hold" grpId="0" nodeType="withEffect">
                                  <p:stCondLst>
                                    <p:cond delay="125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tx2">
                    <a:lumMod val="75000"/>
                  </a:schemeClr>
                </a:solidFill>
                <a:effectLst>
                  <a:outerShdw blurRad="38100" dist="38100" dir="2700000" algn="tl">
                    <a:srgbClr val="000000">
                      <a:alpha val="43137"/>
                    </a:srgbClr>
                  </a:outerShdw>
                </a:effectLst>
                <a:latin typeface="Microsoft Tai Le" panose="020B0502040204020203" pitchFamily="34" charset="0"/>
                <a:ea typeface="MS PMincho" panose="02020600040205080304" pitchFamily="18" charset="-128"/>
                <a:cs typeface="Microsoft Tai Le" panose="020B0502040204020203" pitchFamily="34" charset="0"/>
              </a:rPr>
              <a:t>LESSON 19</a:t>
            </a:r>
          </a:p>
        </p:txBody>
      </p:sp>
      <p:sp>
        <p:nvSpPr>
          <p:cNvPr id="2" name="Rectangle 1">
            <a:extLst>
              <a:ext uri="{FF2B5EF4-FFF2-40B4-BE49-F238E27FC236}">
                <a16:creationId xmlns:a16="http://schemas.microsoft.com/office/drawing/2014/main" id="{56AD14B1-0ACE-467B-9FCF-BAB8A0BEE540}"/>
              </a:ext>
            </a:extLst>
          </p:cNvPr>
          <p:cNvSpPr/>
          <p:nvPr/>
        </p:nvSpPr>
        <p:spPr>
          <a:xfrm>
            <a:off x="1245704" y="1025243"/>
            <a:ext cx="9422296" cy="830997"/>
          </a:xfrm>
          <a:prstGeom prst="rect">
            <a:avLst/>
          </a:prstGeom>
        </p:spPr>
        <p:txBody>
          <a:bodyPr wrap="square">
            <a:spAutoFit/>
          </a:bodyPr>
          <a:lstStyle/>
          <a:p>
            <a:pPr algn="ctr"/>
            <a:r>
              <a:rPr lang="en-US" sz="2400" b="1" dirty="0">
                <a:solidFill>
                  <a:schemeClr val="bg1"/>
                </a:solidFill>
                <a:latin typeface="Arial" panose="020B0604020202020204" pitchFamily="34" charset="0"/>
                <a:cs typeface="Arial" panose="020B0604020202020204" pitchFamily="34" charset="0"/>
              </a:rPr>
              <a:t>In what ways does the Lord communicate to us His invitations to repent?</a:t>
            </a:r>
          </a:p>
        </p:txBody>
      </p:sp>
      <p:sp>
        <p:nvSpPr>
          <p:cNvPr id="4" name="Rectangle 3">
            <a:extLst>
              <a:ext uri="{FF2B5EF4-FFF2-40B4-BE49-F238E27FC236}">
                <a16:creationId xmlns:a16="http://schemas.microsoft.com/office/drawing/2014/main" id="{E6C9906F-700B-4B4C-ABC1-CAEDEC33C967}"/>
              </a:ext>
            </a:extLst>
          </p:cNvPr>
          <p:cNvSpPr/>
          <p:nvPr/>
        </p:nvSpPr>
        <p:spPr>
          <a:xfrm>
            <a:off x="1245704" y="2013390"/>
            <a:ext cx="9819861" cy="830997"/>
          </a:xfrm>
          <a:prstGeom prst="rect">
            <a:avLst/>
          </a:prstGeom>
        </p:spPr>
        <p:txBody>
          <a:bodyPr wrap="square">
            <a:spAutoFit/>
          </a:bodyPr>
          <a:lstStyle/>
          <a:p>
            <a:pPr algn="ctr"/>
            <a:r>
              <a:rPr lang="en-US" sz="2400" b="1" dirty="0">
                <a:solidFill>
                  <a:schemeClr val="bg1"/>
                </a:solidFill>
                <a:latin typeface="Arial" panose="020B0604020202020204" pitchFamily="34" charset="0"/>
                <a:cs typeface="Arial" panose="020B0604020202020204" pitchFamily="34" charset="0"/>
              </a:rPr>
              <a:t>According to Moses 8:21, how had these people convinced themselves that they did not need to repent?</a:t>
            </a:r>
          </a:p>
        </p:txBody>
      </p:sp>
      <p:sp>
        <p:nvSpPr>
          <p:cNvPr id="5" name="Rectangle 4">
            <a:extLst>
              <a:ext uri="{FF2B5EF4-FFF2-40B4-BE49-F238E27FC236}">
                <a16:creationId xmlns:a16="http://schemas.microsoft.com/office/drawing/2014/main" id="{9BFAE75D-CC3E-48A9-ACB8-FA2EC061DB1A}"/>
              </a:ext>
            </a:extLst>
          </p:cNvPr>
          <p:cNvSpPr/>
          <p:nvPr/>
        </p:nvSpPr>
        <p:spPr>
          <a:xfrm>
            <a:off x="2020956" y="3289339"/>
            <a:ext cx="8150087" cy="830997"/>
          </a:xfrm>
          <a:prstGeom prst="rect">
            <a:avLst/>
          </a:prstGeom>
        </p:spPr>
        <p:txBody>
          <a:bodyPr wrap="square">
            <a:spAutoFit/>
          </a:bodyPr>
          <a:lstStyle/>
          <a:p>
            <a:pPr algn="ctr"/>
            <a:r>
              <a:rPr lang="en-US" sz="2400" b="1" dirty="0">
                <a:solidFill>
                  <a:schemeClr val="bg1"/>
                </a:solidFill>
                <a:latin typeface="Arial" panose="020B0604020202020204" pitchFamily="34" charset="0"/>
                <a:cs typeface="Arial" panose="020B0604020202020204" pitchFamily="34" charset="0"/>
              </a:rPr>
              <a:t>What are some consequences we might face for choosing not to repent?</a:t>
            </a:r>
          </a:p>
        </p:txBody>
      </p:sp>
    </p:spTree>
    <p:extLst>
      <p:ext uri="{BB962C8B-B14F-4D97-AF65-F5344CB8AC3E}">
        <p14:creationId xmlns:p14="http://schemas.microsoft.com/office/powerpoint/2010/main" val="22616910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tx2">
                    <a:lumMod val="75000"/>
                  </a:schemeClr>
                </a:solidFill>
                <a:effectLst>
                  <a:outerShdw blurRad="38100" dist="38100" dir="2700000" algn="tl">
                    <a:srgbClr val="000000">
                      <a:alpha val="43137"/>
                    </a:srgbClr>
                  </a:outerShdw>
                </a:effectLst>
                <a:latin typeface="Microsoft Tai Le" panose="020B0502040204020203" pitchFamily="34" charset="0"/>
                <a:ea typeface="MS PMincho" panose="02020600040205080304" pitchFamily="18" charset="-128"/>
                <a:cs typeface="Microsoft Tai Le" panose="020B0502040204020203" pitchFamily="34" charset="0"/>
              </a:rPr>
              <a:t>LESSON 19</a:t>
            </a:r>
          </a:p>
        </p:txBody>
      </p:sp>
      <p:sp>
        <p:nvSpPr>
          <p:cNvPr id="2" name="Rectangle 1">
            <a:extLst>
              <a:ext uri="{FF2B5EF4-FFF2-40B4-BE49-F238E27FC236}">
                <a16:creationId xmlns:a16="http://schemas.microsoft.com/office/drawing/2014/main" id="{FCF8CD06-9DE8-4561-BAEC-C2764D0C0C3F}"/>
              </a:ext>
            </a:extLst>
          </p:cNvPr>
          <p:cNvSpPr/>
          <p:nvPr/>
        </p:nvSpPr>
        <p:spPr>
          <a:xfrm>
            <a:off x="3048000" y="2367171"/>
            <a:ext cx="6096000" cy="2123658"/>
          </a:xfrm>
          <a:prstGeom prst="rect">
            <a:avLst/>
          </a:prstGeom>
        </p:spPr>
        <p:txBody>
          <a:bodyPr>
            <a:spAutoFit/>
          </a:bodyPr>
          <a:lstStyle/>
          <a:p>
            <a:pPr algn="ctr" fontAlgn="base"/>
            <a:r>
              <a:rPr lang="en-US" sz="4400" b="1" dirty="0">
                <a:solidFill>
                  <a:schemeClr val="bg1"/>
                </a:solidFill>
                <a:latin typeface="Bahnschrift SemiBold Condensed" panose="020B0502040204020203" pitchFamily="34" charset="0"/>
              </a:rPr>
              <a:t>“Because of the corruption on earth, the Lord </a:t>
            </a:r>
          </a:p>
          <a:p>
            <a:pPr algn="ctr" fontAlgn="base"/>
            <a:r>
              <a:rPr lang="en-US" sz="4400" b="1" dirty="0">
                <a:solidFill>
                  <a:schemeClr val="bg1"/>
                </a:solidFill>
                <a:latin typeface="Bahnschrift SemiBold Condensed" panose="020B0502040204020203" pitchFamily="34" charset="0"/>
              </a:rPr>
              <a:t>determines to destroy all flesh”</a:t>
            </a:r>
            <a:endParaRPr lang="en-US" sz="4400" b="1" dirty="0">
              <a:solidFill>
                <a:schemeClr val="bg1"/>
              </a:solidFill>
              <a:effectLst/>
              <a:latin typeface="Bahnschrift SemiBold Condensed" panose="020B0502040204020203" pitchFamily="34" charset="0"/>
            </a:endParaRPr>
          </a:p>
        </p:txBody>
      </p:sp>
      <p:sp>
        <p:nvSpPr>
          <p:cNvPr id="4" name="Rectangle 3">
            <a:extLst>
              <a:ext uri="{FF2B5EF4-FFF2-40B4-BE49-F238E27FC236}">
                <a16:creationId xmlns:a16="http://schemas.microsoft.com/office/drawing/2014/main" id="{AF8C6DD7-7CE2-4E8B-9A6C-E4E30BEDC16B}"/>
              </a:ext>
            </a:extLst>
          </p:cNvPr>
          <p:cNvSpPr/>
          <p:nvPr/>
        </p:nvSpPr>
        <p:spPr>
          <a:xfrm>
            <a:off x="930193" y="922106"/>
            <a:ext cx="2291012" cy="461665"/>
          </a:xfrm>
          <a:prstGeom prst="rect">
            <a:avLst/>
          </a:prstGeom>
        </p:spPr>
        <p:txBody>
          <a:bodyPr wrap="none">
            <a:spAutoFit/>
          </a:bodyPr>
          <a:lstStyle/>
          <a:p>
            <a:pPr algn="just" fontAlgn="base"/>
            <a:r>
              <a:rPr lang="en-US" sz="2400" b="1" dirty="0">
                <a:solidFill>
                  <a:schemeClr val="bg1"/>
                </a:solidFill>
                <a:latin typeface="Arial" panose="020B0604020202020204" pitchFamily="34" charset="0"/>
                <a:cs typeface="Arial" panose="020B0604020202020204" pitchFamily="34" charset="0"/>
              </a:rPr>
              <a:t>Moses 8:29-30</a:t>
            </a:r>
            <a:endParaRPr lang="en-US" sz="2400"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2619673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8D1E14"/>
      </a:dk2>
      <a:lt2>
        <a:srgbClr val="FF744E"/>
      </a:lt2>
      <a:accent1>
        <a:srgbClr val="E9B758"/>
      </a:accent1>
      <a:accent2>
        <a:srgbClr val="FE8943"/>
      </a:accent2>
      <a:accent3>
        <a:srgbClr val="AEA27C"/>
      </a:accent3>
      <a:accent4>
        <a:srgbClr val="90B46E"/>
      </a:accent4>
      <a:accent5>
        <a:srgbClr val="71AEC1"/>
      </a:accent5>
      <a:accent6>
        <a:srgbClr val="C98DE7"/>
      </a:accent6>
      <a:hlink>
        <a:srgbClr val="FF7A22"/>
      </a:hlink>
      <a:folHlink>
        <a:srgbClr val="FDCD86"/>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88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2000"/>
                <a:satMod val="150000"/>
                <a:lumMod val="15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971C58-AB76-4A2A-B231-5F8CA03CF49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Circuit</Template>
  <TotalTime>0</TotalTime>
  <Words>367</Words>
  <Application>Microsoft Office PowerPoint</Application>
  <PresentationFormat>Widescreen</PresentationFormat>
  <Paragraphs>62</Paragraphs>
  <Slides>11</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11</vt:i4>
      </vt:variant>
    </vt:vector>
  </HeadingPairs>
  <TitlesOfParts>
    <vt:vector size="21" baseType="lpstr">
      <vt:lpstr>Arial</vt:lpstr>
      <vt:lpstr>Bahnschrift SemiBold Condensed</vt:lpstr>
      <vt:lpstr>Calibri</vt:lpstr>
      <vt:lpstr>Ebrima</vt:lpstr>
      <vt:lpstr>Microsoft Tai Le</vt:lpstr>
      <vt:lpstr>Nirmala UI</vt:lpstr>
      <vt:lpstr>Open Sans</vt:lpstr>
      <vt:lpstr>Tw Cen MT</vt:lpstr>
      <vt:lpstr>Wingdings 3</vt:lpstr>
      <vt:lpstr>Circuit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Ronald Esquerra</cp:lastModifiedBy>
  <cp:revision>3697</cp:revision>
  <dcterms:created xsi:type="dcterms:W3CDTF">2018-08-29T04:26:39Z</dcterms:created>
  <dcterms:modified xsi:type="dcterms:W3CDTF">2019-02-25T09:36:42Z</dcterms:modified>
</cp:coreProperties>
</file>