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78" r:id="rId3"/>
    <p:sldId id="377" r:id="rId4"/>
    <p:sldId id="379" r:id="rId5"/>
    <p:sldId id="380" r:id="rId6"/>
    <p:sldId id="381" r:id="rId7"/>
    <p:sldId id="382" r:id="rId8"/>
    <p:sldId id="383" r:id="rId9"/>
    <p:sldId id="384" r:id="rId10"/>
    <p:sldId id="385" r:id="rId11"/>
    <p:sldId id="386" r:id="rId12"/>
    <p:sldId id="388" r:id="rId13"/>
    <p:sldId id="387" r:id="rId14"/>
    <p:sldId id="389" r:id="rId15"/>
    <p:sldId id="390" r:id="rId16"/>
    <p:sldId id="39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028"/>
    <a:srgbClr val="FF6600"/>
    <a:srgbClr val="D6E513"/>
    <a:srgbClr val="E97159"/>
    <a:srgbClr val="B9DF63"/>
    <a:srgbClr val="FFD757"/>
    <a:srgbClr val="0BA2C5"/>
    <a:srgbClr val="E6E6E6"/>
    <a:srgbClr val="A7897B"/>
    <a:srgbClr val="B9B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tx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1C692-B1B8-430E-8F3C-FBAF26C4CEE5}"/>
              </a:ext>
            </a:extLst>
          </p:cNvPr>
          <p:cNvSpPr/>
          <p:nvPr/>
        </p:nvSpPr>
        <p:spPr>
          <a:xfrm>
            <a:off x="859896" y="1074509"/>
            <a:ext cx="1882174"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C99E073-2F61-4C7B-BCA4-BF29F5BD9BD1}"/>
              </a:ext>
            </a:extLst>
          </p:cNvPr>
          <p:cNvSpPr/>
          <p:nvPr/>
        </p:nvSpPr>
        <p:spPr>
          <a:xfrm>
            <a:off x="839449" y="1443840"/>
            <a:ext cx="10028420" cy="276998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sp>
        <p:nvSpPr>
          <p:cNvPr id="2" name="Rectangle 1">
            <a:extLst>
              <a:ext uri="{FF2B5EF4-FFF2-40B4-BE49-F238E27FC236}">
                <a16:creationId xmlns:a16="http://schemas.microsoft.com/office/drawing/2014/main" id="{E54CC673-29BA-4966-9FEE-49518EF48F62}"/>
              </a:ext>
            </a:extLst>
          </p:cNvPr>
          <p:cNvSpPr/>
          <p:nvPr/>
        </p:nvSpPr>
        <p:spPr>
          <a:xfrm>
            <a:off x="980049" y="1443841"/>
            <a:ext cx="9767667"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Enoch said unto the Lord: How is it that thou canst weep, seeing thou art holy, and from all eternity to all eternity?</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were it possible that man could number the particles of the earth, yea, millions of earths like this, it would not be a beginning to the number of thy creations; and thy curtains are stretched out still; and yet thou art there, and thy bosom is there; and also thou art just; thou art merciful and kind forever;</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And thou hast taken Zion to thine own bosom, from all thy creations, from all eternity to all eternity; and naught but peace, justice, and truth is the habitation of thy throne; and mercy shall go before thy face and have no end; how is it thou canst weep?</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4807988-B48C-41D9-966B-8933EA00EF22}"/>
              </a:ext>
            </a:extLst>
          </p:cNvPr>
          <p:cNvSpPr/>
          <p:nvPr/>
        </p:nvSpPr>
        <p:spPr>
          <a:xfrm>
            <a:off x="980049" y="1074509"/>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7:29-31</a:t>
            </a:r>
          </a:p>
        </p:txBody>
      </p:sp>
      <p:sp>
        <p:nvSpPr>
          <p:cNvPr id="5" name="Rectangle 4">
            <a:extLst>
              <a:ext uri="{FF2B5EF4-FFF2-40B4-BE49-F238E27FC236}">
                <a16:creationId xmlns:a16="http://schemas.microsoft.com/office/drawing/2014/main" id="{9738139C-AE0B-4C82-8FEB-95962CBB5E48}"/>
              </a:ext>
            </a:extLst>
          </p:cNvPr>
          <p:cNvSpPr/>
          <p:nvPr/>
        </p:nvSpPr>
        <p:spPr>
          <a:xfrm>
            <a:off x="980049" y="4288780"/>
            <a:ext cx="35060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Enoch ask the Lord?</a:t>
            </a:r>
          </a:p>
        </p:txBody>
      </p:sp>
      <p:sp>
        <p:nvSpPr>
          <p:cNvPr id="6" name="Rectangle 5">
            <a:extLst>
              <a:ext uri="{FF2B5EF4-FFF2-40B4-BE49-F238E27FC236}">
                <a16:creationId xmlns:a16="http://schemas.microsoft.com/office/drawing/2014/main" id="{E1A354AD-9D9A-4DCC-B887-0FFDA2B316FB}"/>
              </a:ext>
            </a:extLst>
          </p:cNvPr>
          <p:cNvSpPr/>
          <p:nvPr/>
        </p:nvSpPr>
        <p:spPr>
          <a:xfrm>
            <a:off x="980049" y="4767828"/>
            <a:ext cx="463460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Enoch saying about the Lord?</a:t>
            </a:r>
          </a:p>
        </p:txBody>
      </p:sp>
      <p:sp>
        <p:nvSpPr>
          <p:cNvPr id="7" name="Rectangle 6">
            <a:extLst>
              <a:ext uri="{FF2B5EF4-FFF2-40B4-BE49-F238E27FC236}">
                <a16:creationId xmlns:a16="http://schemas.microsoft.com/office/drawing/2014/main" id="{0F33F1D0-83EE-443E-8CBF-88A72F75AB56}"/>
              </a:ext>
            </a:extLst>
          </p:cNvPr>
          <p:cNvSpPr/>
          <p:nvPr/>
        </p:nvSpPr>
        <p:spPr>
          <a:xfrm>
            <a:off x="980048" y="5207554"/>
            <a:ext cx="841574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verses 28–31 teach us about God’s feelings for us as His children?</a:t>
            </a:r>
          </a:p>
        </p:txBody>
      </p:sp>
      <p:sp>
        <p:nvSpPr>
          <p:cNvPr id="8" name="Rectangle 7">
            <a:extLst>
              <a:ext uri="{FF2B5EF4-FFF2-40B4-BE49-F238E27FC236}">
                <a16:creationId xmlns:a16="http://schemas.microsoft.com/office/drawing/2014/main" id="{48F49E2E-F866-48EF-880A-CB875764DCE8}"/>
              </a:ext>
            </a:extLst>
          </p:cNvPr>
          <p:cNvSpPr/>
          <p:nvPr/>
        </p:nvSpPr>
        <p:spPr>
          <a:xfrm>
            <a:off x="980048" y="5647280"/>
            <a:ext cx="8965810" cy="369332"/>
          </a:xfrm>
          <a:prstGeom prst="rect">
            <a:avLst/>
          </a:prstGeom>
        </p:spPr>
        <p:txBody>
          <a:bodyPr wrap="square">
            <a:spAutoFit/>
          </a:bodyPr>
          <a:lstStyle/>
          <a:p>
            <a:pPr algn="just"/>
            <a:r>
              <a:rPr 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has created worlds without number, yet He is aware of and cares about us.</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9024940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sp>
        <p:nvSpPr>
          <p:cNvPr id="2" name="Rectangle 1">
            <a:extLst>
              <a:ext uri="{FF2B5EF4-FFF2-40B4-BE49-F238E27FC236}">
                <a16:creationId xmlns:a16="http://schemas.microsoft.com/office/drawing/2014/main" id="{71183136-8A1B-4B85-BD86-8B41233D42E3}"/>
              </a:ext>
            </a:extLst>
          </p:cNvPr>
          <p:cNvSpPr/>
          <p:nvPr/>
        </p:nvSpPr>
        <p:spPr>
          <a:xfrm>
            <a:off x="2768991" y="2459504"/>
            <a:ext cx="6654018" cy="1938992"/>
          </a:xfrm>
          <a:prstGeom prst="rect">
            <a:avLst/>
          </a:prstGeom>
        </p:spPr>
        <p:txBody>
          <a:bodyPr wrap="square">
            <a:spAutoFit/>
          </a:bodyPr>
          <a:lstStyle/>
          <a:p>
            <a:pPr algn="ctr" fontAlgn="base"/>
            <a:r>
              <a:rPr lang="en-US" sz="4000" b="1" dirty="0">
                <a:solidFill>
                  <a:schemeClr val="bg1"/>
                </a:solidFill>
                <a:latin typeface="Arial Rounded MT Bold" panose="020F0704030504030204" pitchFamily="34" charset="0"/>
              </a:rPr>
              <a:t>“The Lord comforts Enoch by teaching him about the plan of salvation”</a:t>
            </a:r>
            <a:endParaRPr lang="en-US" sz="4000" b="1" dirty="0">
              <a:solidFill>
                <a:schemeClr val="bg1"/>
              </a:solidFill>
              <a:effectLst/>
              <a:latin typeface="Arial Rounded MT Bold" panose="020F0704030504030204" pitchFamily="34" charset="0"/>
            </a:endParaRPr>
          </a:p>
        </p:txBody>
      </p:sp>
      <p:sp>
        <p:nvSpPr>
          <p:cNvPr id="4" name="Rectangle 3">
            <a:extLst>
              <a:ext uri="{FF2B5EF4-FFF2-40B4-BE49-F238E27FC236}">
                <a16:creationId xmlns:a16="http://schemas.microsoft.com/office/drawing/2014/main" id="{7F97182C-336F-4B4C-9AF8-5A20ED3803FE}"/>
              </a:ext>
            </a:extLst>
          </p:cNvPr>
          <p:cNvSpPr/>
          <p:nvPr/>
        </p:nvSpPr>
        <p:spPr>
          <a:xfrm>
            <a:off x="1290739" y="968273"/>
            <a:ext cx="193674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7:41-69</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142505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016964-4790-4F90-9A8B-5AEAAFD76D3B}"/>
              </a:ext>
            </a:extLst>
          </p:cNvPr>
          <p:cNvSpPr/>
          <p:nvPr/>
        </p:nvSpPr>
        <p:spPr>
          <a:xfrm>
            <a:off x="734517" y="982176"/>
            <a:ext cx="2188565" cy="906585"/>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69BE46F-D930-44EE-BF7E-DA93745DD991}"/>
              </a:ext>
            </a:extLst>
          </p:cNvPr>
          <p:cNvSpPr/>
          <p:nvPr/>
        </p:nvSpPr>
        <p:spPr>
          <a:xfrm>
            <a:off x="734517" y="1413861"/>
            <a:ext cx="10162177" cy="323165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sp>
        <p:nvSpPr>
          <p:cNvPr id="2" name="Rectangle 1">
            <a:extLst>
              <a:ext uri="{FF2B5EF4-FFF2-40B4-BE49-F238E27FC236}">
                <a16:creationId xmlns:a16="http://schemas.microsoft.com/office/drawing/2014/main" id="{E38A5694-25BC-4640-8793-3B881364B45A}"/>
              </a:ext>
            </a:extLst>
          </p:cNvPr>
          <p:cNvSpPr/>
          <p:nvPr/>
        </p:nvSpPr>
        <p:spPr>
          <a:xfrm>
            <a:off x="980049" y="1443841"/>
            <a:ext cx="9781735"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41 </a:t>
            </a:r>
            <a:r>
              <a:rPr lang="en-US" dirty="0">
                <a:solidFill>
                  <a:schemeClr val="bg1"/>
                </a:solidFill>
                <a:latin typeface="Arial" panose="020B0604020202020204" pitchFamily="34" charset="0"/>
                <a:cs typeface="Arial" panose="020B0604020202020204" pitchFamily="34" charset="0"/>
              </a:rPr>
              <a:t>And it came to pass that the Lord spake unto Enoch, and told Enoch all the doings of the children of men; wherefore Enoch knew, and looked upon their wickedness, and their misery, and wept and stretched forth his arms, and his heart swelled wide as eternity; and his bowels yearned; and all eternity shook.</a:t>
            </a:r>
          </a:p>
          <a:p>
            <a:pPr algn="just" fontAlgn="base"/>
            <a:r>
              <a:rPr lang="en-US" b="1" dirty="0">
                <a:solidFill>
                  <a:schemeClr val="bg1"/>
                </a:solidFill>
                <a:latin typeface="Arial" panose="020B0604020202020204" pitchFamily="34" charset="0"/>
                <a:cs typeface="Arial" panose="020B0604020202020204" pitchFamily="34" charset="0"/>
              </a:rPr>
              <a:t>42 </a:t>
            </a:r>
            <a:r>
              <a:rPr lang="en-US" dirty="0">
                <a:solidFill>
                  <a:schemeClr val="bg1"/>
                </a:solidFill>
                <a:latin typeface="Arial" panose="020B0604020202020204" pitchFamily="34" charset="0"/>
                <a:cs typeface="Arial" panose="020B0604020202020204" pitchFamily="34" charset="0"/>
              </a:rPr>
              <a:t>And Enoch also saw Noah, and his family; that the posterity of all the sons of Noah should be saved with a temporal salvation;</a:t>
            </a:r>
          </a:p>
          <a:p>
            <a:pPr algn="just" fontAlgn="base"/>
            <a:r>
              <a:rPr lang="en-US" b="1" dirty="0">
                <a:solidFill>
                  <a:schemeClr val="bg1"/>
                </a:solidFill>
                <a:latin typeface="Arial" panose="020B0604020202020204" pitchFamily="34" charset="0"/>
                <a:cs typeface="Arial" panose="020B0604020202020204" pitchFamily="34" charset="0"/>
              </a:rPr>
              <a:t>43 </a:t>
            </a:r>
            <a:r>
              <a:rPr lang="en-US" dirty="0">
                <a:solidFill>
                  <a:schemeClr val="bg1"/>
                </a:solidFill>
                <a:latin typeface="Arial" panose="020B0604020202020204" pitchFamily="34" charset="0"/>
                <a:cs typeface="Arial" panose="020B0604020202020204" pitchFamily="34" charset="0"/>
              </a:rPr>
              <a:t>Wherefore Enoch saw that Noah built an ark; and that the Lord smiled upon it, and held it in his own hand; but upon the residue of the wicked the floods came and swallowed them up.</a:t>
            </a:r>
          </a:p>
          <a:p>
            <a:pPr algn="just" fontAlgn="base"/>
            <a:r>
              <a:rPr lang="en-US" b="1" dirty="0">
                <a:solidFill>
                  <a:schemeClr val="bg1"/>
                </a:solidFill>
                <a:latin typeface="Arial" panose="020B0604020202020204" pitchFamily="34" charset="0"/>
                <a:cs typeface="Arial" panose="020B0604020202020204" pitchFamily="34" charset="0"/>
              </a:rPr>
              <a:t>44 </a:t>
            </a:r>
            <a:r>
              <a:rPr lang="en-US" dirty="0">
                <a:solidFill>
                  <a:schemeClr val="bg1"/>
                </a:solidFill>
                <a:latin typeface="Arial" panose="020B0604020202020204" pitchFamily="34" charset="0"/>
                <a:cs typeface="Arial" panose="020B0604020202020204" pitchFamily="34" charset="0"/>
              </a:rPr>
              <a:t>And as Enoch saw this, he had bitterness of soul, and wept over his brethren, and said unto the heavens: I will refuse to be comforted; but the Lord said unto Enoch: Lift up your heart, and be glad; and look.</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3B1300B-32A7-4C7E-98AD-7FDAD5A6AAB6}"/>
              </a:ext>
            </a:extLst>
          </p:cNvPr>
          <p:cNvSpPr/>
          <p:nvPr/>
        </p:nvSpPr>
        <p:spPr>
          <a:xfrm>
            <a:off x="980049" y="1044529"/>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7:41-44</a:t>
            </a:r>
          </a:p>
        </p:txBody>
      </p:sp>
      <p:sp>
        <p:nvSpPr>
          <p:cNvPr id="5" name="Rectangle 4">
            <a:extLst>
              <a:ext uri="{FF2B5EF4-FFF2-40B4-BE49-F238E27FC236}">
                <a16:creationId xmlns:a16="http://schemas.microsoft.com/office/drawing/2014/main" id="{E36E4ABE-83DE-4935-857C-A68E6CC600FF}"/>
              </a:ext>
            </a:extLst>
          </p:cNvPr>
          <p:cNvSpPr/>
          <p:nvPr/>
        </p:nvSpPr>
        <p:spPr>
          <a:xfrm>
            <a:off x="980049" y="4767828"/>
            <a:ext cx="24545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Enoch feel?</a:t>
            </a:r>
          </a:p>
        </p:txBody>
      </p:sp>
      <p:sp>
        <p:nvSpPr>
          <p:cNvPr id="6" name="Rectangle 5">
            <a:extLst>
              <a:ext uri="{FF2B5EF4-FFF2-40B4-BE49-F238E27FC236}">
                <a16:creationId xmlns:a16="http://schemas.microsoft.com/office/drawing/2014/main" id="{37A20D47-6E7C-4C0E-A8A1-330E2A5A8FCA}"/>
              </a:ext>
            </a:extLst>
          </p:cNvPr>
          <p:cNvSpPr/>
          <p:nvPr/>
        </p:nvSpPr>
        <p:spPr>
          <a:xfrm>
            <a:off x="980049" y="5229493"/>
            <a:ext cx="34547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tell Enoch?</a:t>
            </a:r>
          </a:p>
        </p:txBody>
      </p:sp>
    </p:spTree>
    <p:extLst>
      <p:ext uri="{BB962C8B-B14F-4D97-AF65-F5344CB8AC3E}">
        <p14:creationId xmlns:p14="http://schemas.microsoft.com/office/powerpoint/2010/main" val="3389925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47" presetClass="entr" presetSubtype="0" fill="hold" grpId="0" nodeType="afterEffect">
                                  <p:stCondLst>
                                    <p:cond delay="3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ppt_x</p:attrName>
                                        </p:attrNameLst>
                                      </p:cBhvr>
                                      <p:tavLst>
                                        <p:tav tm="0">
                                          <p:val>
                                            <p:strVal val="#ppt_x"/>
                                          </p:val>
                                        </p:tav>
                                        <p:tav tm="100000">
                                          <p:val>
                                            <p:strVal val="#ppt_x"/>
                                          </p:val>
                                        </p:tav>
                                      </p:tavLst>
                                    </p:anim>
                                    <p:anim calcmode="lin" valueType="num">
                                      <p:cBhvr>
                                        <p:cTn id="14"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CC214CD-815D-43AB-8831-1AF20E9D8ADF}"/>
              </a:ext>
            </a:extLst>
          </p:cNvPr>
          <p:cNvSpPr/>
          <p:nvPr/>
        </p:nvSpPr>
        <p:spPr>
          <a:xfrm>
            <a:off x="914398" y="783607"/>
            <a:ext cx="1881809" cy="475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B8E1DE-C340-4A80-9DB6-52C5C7722570}"/>
              </a:ext>
            </a:extLst>
          </p:cNvPr>
          <p:cNvSpPr/>
          <p:nvPr/>
        </p:nvSpPr>
        <p:spPr>
          <a:xfrm>
            <a:off x="914399" y="1152939"/>
            <a:ext cx="9908346" cy="230832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sp>
        <p:nvSpPr>
          <p:cNvPr id="4" name="Rectangle 3">
            <a:extLst>
              <a:ext uri="{FF2B5EF4-FFF2-40B4-BE49-F238E27FC236}">
                <a16:creationId xmlns:a16="http://schemas.microsoft.com/office/drawing/2014/main" id="{044C3B02-E10F-49AD-9193-F267B10FAB64}"/>
              </a:ext>
            </a:extLst>
          </p:cNvPr>
          <p:cNvSpPr/>
          <p:nvPr/>
        </p:nvSpPr>
        <p:spPr>
          <a:xfrm>
            <a:off x="914401" y="783607"/>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7:45-47</a:t>
            </a:r>
          </a:p>
        </p:txBody>
      </p:sp>
      <p:sp>
        <p:nvSpPr>
          <p:cNvPr id="2" name="Rectangle 1">
            <a:extLst>
              <a:ext uri="{FF2B5EF4-FFF2-40B4-BE49-F238E27FC236}">
                <a16:creationId xmlns:a16="http://schemas.microsoft.com/office/drawing/2014/main" id="{10A42C72-B76D-4020-A20C-F0FEFC3787F0}"/>
              </a:ext>
            </a:extLst>
          </p:cNvPr>
          <p:cNvSpPr/>
          <p:nvPr/>
        </p:nvSpPr>
        <p:spPr>
          <a:xfrm>
            <a:off x="914400" y="1152939"/>
            <a:ext cx="9908345"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45 </a:t>
            </a:r>
            <a:r>
              <a:rPr lang="en-US" dirty="0">
                <a:solidFill>
                  <a:schemeClr val="bg1"/>
                </a:solidFill>
                <a:latin typeface="Arial" panose="020B0604020202020204" pitchFamily="34" charset="0"/>
                <a:cs typeface="Arial" panose="020B0604020202020204" pitchFamily="34" charset="0"/>
              </a:rPr>
              <a:t>And it came to pass that Enoch looked; and from Noah, he beheld all the families of the earth; and he cried unto the Lord, saying: When shall the day of the Lord come? When shall the blood of the Righteous be shed, that all they that mourn may be sanctified and have eternal life?</a:t>
            </a:r>
          </a:p>
          <a:p>
            <a:pPr algn="just" fontAlgn="base"/>
            <a:r>
              <a:rPr lang="en-US" b="1" dirty="0">
                <a:solidFill>
                  <a:schemeClr val="bg1"/>
                </a:solidFill>
                <a:latin typeface="Arial" panose="020B0604020202020204" pitchFamily="34" charset="0"/>
                <a:cs typeface="Arial" panose="020B0604020202020204" pitchFamily="34" charset="0"/>
              </a:rPr>
              <a:t>46 </a:t>
            </a:r>
            <a:r>
              <a:rPr lang="en-US" dirty="0">
                <a:solidFill>
                  <a:schemeClr val="bg1"/>
                </a:solidFill>
                <a:latin typeface="Arial" panose="020B0604020202020204" pitchFamily="34" charset="0"/>
                <a:cs typeface="Arial" panose="020B0604020202020204" pitchFamily="34" charset="0"/>
              </a:rPr>
              <a:t>And the Lord said: It shall be in the meridian of time, in the days of wickedness and vengeance.</a:t>
            </a:r>
          </a:p>
          <a:p>
            <a:pPr algn="just" fontAlgn="base"/>
            <a:r>
              <a:rPr lang="en-US" b="1" dirty="0">
                <a:solidFill>
                  <a:schemeClr val="bg1"/>
                </a:solidFill>
                <a:latin typeface="Arial" panose="020B0604020202020204" pitchFamily="34" charset="0"/>
                <a:cs typeface="Arial" panose="020B0604020202020204" pitchFamily="34" charset="0"/>
              </a:rPr>
              <a:t>47 </a:t>
            </a:r>
            <a:r>
              <a:rPr lang="en-US" dirty="0">
                <a:solidFill>
                  <a:schemeClr val="bg1"/>
                </a:solidFill>
                <a:latin typeface="Arial" panose="020B0604020202020204" pitchFamily="34" charset="0"/>
                <a:cs typeface="Arial" panose="020B0604020202020204" pitchFamily="34" charset="0"/>
              </a:rPr>
              <a:t>And behold, Enoch saw the day of the coming of the Son of Man, even in the flesh; and his soul rejoiced, saying: The Righteous is lifted up, and the Lamb is slain from the foundation of the world; and through faith I am in the bosom of the Father, and behold, Zion is with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3492BBB-CF55-47E9-96EF-6D30B71AAB3D}"/>
              </a:ext>
            </a:extLst>
          </p:cNvPr>
          <p:cNvSpPr/>
          <p:nvPr/>
        </p:nvSpPr>
        <p:spPr>
          <a:xfrm>
            <a:off x="914400" y="4023108"/>
            <a:ext cx="94534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seeing a vision of the Savior would cause Enoch’s soul to rejoice?</a:t>
            </a:r>
          </a:p>
        </p:txBody>
      </p:sp>
    </p:spTree>
    <p:extLst>
      <p:ext uri="{BB962C8B-B14F-4D97-AF65-F5344CB8AC3E}">
        <p14:creationId xmlns:p14="http://schemas.microsoft.com/office/powerpoint/2010/main" val="176588969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BB7FD7-1BE1-4D7B-8BFB-EB4D320A80FC}"/>
              </a:ext>
            </a:extLst>
          </p:cNvPr>
          <p:cNvSpPr/>
          <p:nvPr/>
        </p:nvSpPr>
        <p:spPr>
          <a:xfrm>
            <a:off x="1109272" y="846744"/>
            <a:ext cx="2303726" cy="652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8FFE09F-DC9F-450C-8B4C-451CD048BF0F}"/>
              </a:ext>
            </a:extLst>
          </p:cNvPr>
          <p:cNvSpPr/>
          <p:nvPr/>
        </p:nvSpPr>
        <p:spPr>
          <a:xfrm>
            <a:off x="1109272" y="1216076"/>
            <a:ext cx="9511834" cy="287623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sp>
        <p:nvSpPr>
          <p:cNvPr id="2" name="Rectangle 1">
            <a:extLst>
              <a:ext uri="{FF2B5EF4-FFF2-40B4-BE49-F238E27FC236}">
                <a16:creationId xmlns:a16="http://schemas.microsoft.com/office/drawing/2014/main" id="{3104B04E-3EF0-43EC-81A9-197AF75B064F}"/>
              </a:ext>
            </a:extLst>
          </p:cNvPr>
          <p:cNvSpPr/>
          <p:nvPr/>
        </p:nvSpPr>
        <p:spPr>
          <a:xfrm>
            <a:off x="1261402" y="1279212"/>
            <a:ext cx="93597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54</a:t>
            </a:r>
            <a:r>
              <a:rPr lang="en-US" dirty="0">
                <a:solidFill>
                  <a:schemeClr val="bg1"/>
                </a:solidFill>
                <a:latin typeface="Arial" panose="020B0604020202020204" pitchFamily="34" charset="0"/>
                <a:cs typeface="Arial" panose="020B0604020202020204" pitchFamily="34" charset="0"/>
              </a:rPr>
              <a:t> And it came to pass that Enoch cried unto the Lord, saying: When the Son of Man cometh in the flesh, shall the earth rest? I pray thee, show me these things.</a:t>
            </a:r>
          </a:p>
        </p:txBody>
      </p:sp>
      <p:sp>
        <p:nvSpPr>
          <p:cNvPr id="4" name="Rectangle 3">
            <a:extLst>
              <a:ext uri="{FF2B5EF4-FFF2-40B4-BE49-F238E27FC236}">
                <a16:creationId xmlns:a16="http://schemas.microsoft.com/office/drawing/2014/main" id="{CB3078C5-FDA7-46A4-AC4D-8095D66B6D0E}"/>
              </a:ext>
            </a:extLst>
          </p:cNvPr>
          <p:cNvSpPr/>
          <p:nvPr/>
        </p:nvSpPr>
        <p:spPr>
          <a:xfrm>
            <a:off x="1261402" y="846744"/>
            <a:ext cx="14285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7:54</a:t>
            </a:r>
          </a:p>
        </p:txBody>
      </p:sp>
      <p:sp>
        <p:nvSpPr>
          <p:cNvPr id="5" name="Rectangle 4">
            <a:extLst>
              <a:ext uri="{FF2B5EF4-FFF2-40B4-BE49-F238E27FC236}">
                <a16:creationId xmlns:a16="http://schemas.microsoft.com/office/drawing/2014/main" id="{1A28F802-89F7-4895-9413-69D442B09571}"/>
              </a:ext>
            </a:extLst>
          </p:cNvPr>
          <p:cNvSpPr/>
          <p:nvPr/>
        </p:nvSpPr>
        <p:spPr>
          <a:xfrm>
            <a:off x="1261402" y="1925543"/>
            <a:ext cx="9359704"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60 </a:t>
            </a:r>
            <a:r>
              <a:rPr lang="en-US" dirty="0">
                <a:solidFill>
                  <a:schemeClr val="bg1"/>
                </a:solidFill>
                <a:latin typeface="Arial" panose="020B0604020202020204" pitchFamily="34" charset="0"/>
                <a:cs typeface="Arial" panose="020B0604020202020204" pitchFamily="34" charset="0"/>
              </a:rPr>
              <a:t>And the Lord said unto Enoch: As I live, even so will I come in the last days, in the days of wickedness and vengeance, to fulfil the oath which I have made unto you concerning the children of Noah;</a:t>
            </a:r>
          </a:p>
          <a:p>
            <a:pPr algn="just" fontAlgn="base"/>
            <a:r>
              <a:rPr lang="en-US" b="1" dirty="0">
                <a:solidFill>
                  <a:schemeClr val="bg1"/>
                </a:solidFill>
                <a:latin typeface="Arial" panose="020B0604020202020204" pitchFamily="34" charset="0"/>
                <a:cs typeface="Arial" panose="020B0604020202020204" pitchFamily="34" charset="0"/>
              </a:rPr>
              <a:t>61 </a:t>
            </a:r>
            <a:r>
              <a:rPr lang="en-US" dirty="0">
                <a:solidFill>
                  <a:schemeClr val="bg1"/>
                </a:solidFill>
                <a:latin typeface="Arial" panose="020B0604020202020204" pitchFamily="34" charset="0"/>
                <a:cs typeface="Arial" panose="020B0604020202020204" pitchFamily="34" charset="0"/>
              </a:rPr>
              <a:t>And the day shall come that the earth shall rest, but before that day the heavens shall be darkened, and a veil of darkness shall cover the earth; and the heavens shall shake, and also the earth; and great tribulations shall be among the children of men, but my people will I preserve;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EB53899-919D-4553-A71A-E5D204DD6D2C}"/>
              </a:ext>
            </a:extLst>
          </p:cNvPr>
          <p:cNvSpPr/>
          <p:nvPr/>
        </p:nvSpPr>
        <p:spPr>
          <a:xfrm>
            <a:off x="2510187" y="846744"/>
            <a:ext cx="9028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60-61</a:t>
            </a:r>
          </a:p>
        </p:txBody>
      </p:sp>
      <p:sp>
        <p:nvSpPr>
          <p:cNvPr id="7" name="Rectangle 6">
            <a:extLst>
              <a:ext uri="{FF2B5EF4-FFF2-40B4-BE49-F238E27FC236}">
                <a16:creationId xmlns:a16="http://schemas.microsoft.com/office/drawing/2014/main" id="{447430CF-922D-4884-B3D9-6831FA6ABE66}"/>
              </a:ext>
            </a:extLst>
          </p:cNvPr>
          <p:cNvSpPr/>
          <p:nvPr/>
        </p:nvSpPr>
        <p:spPr>
          <a:xfrm>
            <a:off x="1261402" y="4280033"/>
            <a:ext cx="781226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the world would be like when He comes again?</a:t>
            </a:r>
          </a:p>
        </p:txBody>
      </p:sp>
      <p:sp>
        <p:nvSpPr>
          <p:cNvPr id="8" name="Rectangle 7">
            <a:extLst>
              <a:ext uri="{FF2B5EF4-FFF2-40B4-BE49-F238E27FC236}">
                <a16:creationId xmlns:a16="http://schemas.microsoft.com/office/drawing/2014/main" id="{982C246B-DA72-4EB6-A6C1-CAE029007D2F}"/>
              </a:ext>
            </a:extLst>
          </p:cNvPr>
          <p:cNvSpPr/>
          <p:nvPr/>
        </p:nvSpPr>
        <p:spPr>
          <a:xfrm>
            <a:off x="1246488" y="4702644"/>
            <a:ext cx="80593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promise He would do for His people in the last days?</a:t>
            </a:r>
          </a:p>
        </p:txBody>
      </p:sp>
    </p:spTree>
    <p:extLst>
      <p:ext uri="{BB962C8B-B14F-4D97-AF65-F5344CB8AC3E}">
        <p14:creationId xmlns:p14="http://schemas.microsoft.com/office/powerpoint/2010/main" val="18025180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
                                        <p:tgtEl>
                                          <p:spTgt spid="7"/>
                                        </p:tgtEl>
                                      </p:cBhvr>
                                    </p:animEffect>
                                    <p:anim calcmode="lin" valueType="num">
                                      <p:cBhvr>
                                        <p:cTn id="16" dur="400" fill="hold"/>
                                        <p:tgtEl>
                                          <p:spTgt spid="7"/>
                                        </p:tgtEl>
                                        <p:attrNameLst>
                                          <p:attrName>ppt_x</p:attrName>
                                        </p:attrNameLst>
                                      </p:cBhvr>
                                      <p:tavLst>
                                        <p:tav tm="0">
                                          <p:val>
                                            <p:strVal val="#ppt_x"/>
                                          </p:val>
                                        </p:tav>
                                        <p:tav tm="100000">
                                          <p:val>
                                            <p:strVal val="#ppt_x"/>
                                          </p:val>
                                        </p:tav>
                                      </p:tavLst>
                                    </p:anim>
                                    <p:anim calcmode="lin" valueType="num">
                                      <p:cBhvr>
                                        <p:cTn id="17" dur="400" fill="hold"/>
                                        <p:tgtEl>
                                          <p:spTgt spid="7"/>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D366DD-E92A-418A-AA2B-3AEE9D1DE4DD}"/>
              </a:ext>
            </a:extLst>
          </p:cNvPr>
          <p:cNvSpPr/>
          <p:nvPr/>
        </p:nvSpPr>
        <p:spPr>
          <a:xfrm>
            <a:off x="1106656" y="980555"/>
            <a:ext cx="1456733" cy="74651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B108220-391E-4B2D-8F87-ADA8BDD7CBCE}"/>
              </a:ext>
            </a:extLst>
          </p:cNvPr>
          <p:cNvSpPr/>
          <p:nvPr/>
        </p:nvSpPr>
        <p:spPr>
          <a:xfrm>
            <a:off x="1106656" y="1349886"/>
            <a:ext cx="9626993" cy="175432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sp>
        <p:nvSpPr>
          <p:cNvPr id="2" name="Rectangle 1">
            <a:extLst>
              <a:ext uri="{FF2B5EF4-FFF2-40B4-BE49-F238E27FC236}">
                <a16:creationId xmlns:a16="http://schemas.microsoft.com/office/drawing/2014/main" id="{D7F865E3-83C5-4CAC-A47D-DDA110198342}"/>
              </a:ext>
            </a:extLst>
          </p:cNvPr>
          <p:cNvSpPr/>
          <p:nvPr/>
        </p:nvSpPr>
        <p:spPr>
          <a:xfrm>
            <a:off x="1134793" y="1307683"/>
            <a:ext cx="9626992" cy="1754326"/>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righteousness will I send down out of heaven; and truth will I send forth out of the earth, to bear testimony of mine Only Begotten; his resurrection from the dead; yea, and also the resurrection of all men; and righteousness and truth will I cause to sweep the earth as with a flood, to gather out mine elect from the four quarters of the earth, unto a place which I shall prepare, an Holy City, that my people may gird up their loins, and be looking forth for the time of my coming; for there shall be my tabernacle, and it shall be called Zion, a New Jerusalem.</a:t>
            </a:r>
          </a:p>
        </p:txBody>
      </p:sp>
      <p:sp>
        <p:nvSpPr>
          <p:cNvPr id="4" name="Rectangle 3">
            <a:extLst>
              <a:ext uri="{FF2B5EF4-FFF2-40B4-BE49-F238E27FC236}">
                <a16:creationId xmlns:a16="http://schemas.microsoft.com/office/drawing/2014/main" id="{01C04590-C350-4CD4-A064-7FF10ADB4E61}"/>
              </a:ext>
            </a:extLst>
          </p:cNvPr>
          <p:cNvSpPr/>
          <p:nvPr/>
        </p:nvSpPr>
        <p:spPr>
          <a:xfrm>
            <a:off x="1134793" y="980555"/>
            <a:ext cx="14285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7:62</a:t>
            </a:r>
          </a:p>
        </p:txBody>
      </p:sp>
      <p:sp>
        <p:nvSpPr>
          <p:cNvPr id="5" name="Rectangle 4">
            <a:extLst>
              <a:ext uri="{FF2B5EF4-FFF2-40B4-BE49-F238E27FC236}">
                <a16:creationId xmlns:a16="http://schemas.microsoft.com/office/drawing/2014/main" id="{B9053F10-7BC1-4D8C-9FEC-CC653CAE84CA}"/>
              </a:ext>
            </a:extLst>
          </p:cNvPr>
          <p:cNvSpPr/>
          <p:nvPr/>
        </p:nvSpPr>
        <p:spPr>
          <a:xfrm>
            <a:off x="1134792" y="3228536"/>
            <a:ext cx="862818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this similar to what the Lord did for His people during Enoch’s day?</a:t>
            </a:r>
          </a:p>
        </p:txBody>
      </p:sp>
      <p:sp>
        <p:nvSpPr>
          <p:cNvPr id="6" name="Rectangle 5">
            <a:extLst>
              <a:ext uri="{FF2B5EF4-FFF2-40B4-BE49-F238E27FC236}">
                <a16:creationId xmlns:a16="http://schemas.microsoft.com/office/drawing/2014/main" id="{7C783F34-781D-470E-844D-532CB682501D}"/>
              </a:ext>
            </a:extLst>
          </p:cNvPr>
          <p:cNvSpPr/>
          <p:nvPr/>
        </p:nvSpPr>
        <p:spPr>
          <a:xfrm>
            <a:off x="1104812" y="3764395"/>
            <a:ext cx="64940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How will the Book of Mormon be used in the latter days? </a:t>
            </a:r>
          </a:p>
        </p:txBody>
      </p:sp>
      <p:sp>
        <p:nvSpPr>
          <p:cNvPr id="7" name="Rectangle 6">
            <a:extLst>
              <a:ext uri="{FF2B5EF4-FFF2-40B4-BE49-F238E27FC236}">
                <a16:creationId xmlns:a16="http://schemas.microsoft.com/office/drawing/2014/main" id="{751C2D06-E20D-4A89-8729-57546CBAC8F5}"/>
              </a:ext>
            </a:extLst>
          </p:cNvPr>
          <p:cNvSpPr/>
          <p:nvPr/>
        </p:nvSpPr>
        <p:spPr>
          <a:xfrm>
            <a:off x="1134792" y="4260336"/>
            <a:ext cx="5152693"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gather out [God’s] elect” throughout the earth.</a:t>
            </a:r>
          </a:p>
        </p:txBody>
      </p:sp>
    </p:spTree>
    <p:extLst>
      <p:ext uri="{BB962C8B-B14F-4D97-AF65-F5344CB8AC3E}">
        <p14:creationId xmlns:p14="http://schemas.microsoft.com/office/powerpoint/2010/main" val="12489142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125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750"/>
                                        <p:tgtEl>
                                          <p:spTgt spid="5"/>
                                        </p:tgtEl>
                                      </p:cBhvr>
                                    </p:animEffect>
                                  </p:childTnLst>
                                </p:cTn>
                              </p:par>
                            </p:childTnLst>
                          </p:cTn>
                        </p:par>
                        <p:par>
                          <p:cTn id="8" fill="hold">
                            <p:stCondLst>
                              <p:cond delay="2000"/>
                            </p:stCondLst>
                            <p:childTnLst>
                              <p:par>
                                <p:cTn id="9" presetID="16" presetClass="entr" presetSubtype="21" fill="hold" grpId="0" nodeType="afterEffect">
                                  <p:stCondLst>
                                    <p:cond delay="125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750"/>
                                        <p:tgtEl>
                                          <p:spTgt spid="6"/>
                                        </p:tgtEl>
                                      </p:cBhvr>
                                    </p:animEffect>
                                  </p:childTnLst>
                                </p:cTn>
                              </p:par>
                            </p:childTnLst>
                          </p:cTn>
                        </p:par>
                        <p:par>
                          <p:cTn id="12" fill="hold">
                            <p:stCondLst>
                              <p:cond delay="4000"/>
                            </p:stCondLst>
                            <p:childTnLst>
                              <p:par>
                                <p:cTn id="13" presetID="42" presetClass="entr" presetSubtype="0" fill="hold" grpId="0" nodeType="afterEffect">
                                  <p:stCondLst>
                                    <p:cond delay="1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33FDC-AC83-46AB-89F3-CB7BB7ED4596}"/>
              </a:ext>
            </a:extLst>
          </p:cNvPr>
          <p:cNvSpPr/>
          <p:nvPr/>
        </p:nvSpPr>
        <p:spPr>
          <a:xfrm>
            <a:off x="1026941" y="783607"/>
            <a:ext cx="1883941" cy="74651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5A52B82-EEAE-49A2-BF6D-1F6E50CAA1FF}"/>
              </a:ext>
            </a:extLst>
          </p:cNvPr>
          <p:cNvSpPr/>
          <p:nvPr/>
        </p:nvSpPr>
        <p:spPr>
          <a:xfrm>
            <a:off x="1026942" y="1152939"/>
            <a:ext cx="9678571" cy="175432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sp>
        <p:nvSpPr>
          <p:cNvPr id="2" name="Rectangle 1">
            <a:extLst>
              <a:ext uri="{FF2B5EF4-FFF2-40B4-BE49-F238E27FC236}">
                <a16:creationId xmlns:a16="http://schemas.microsoft.com/office/drawing/2014/main" id="{AD55C731-E5AB-46DC-9D22-55D4D8A5DA13}"/>
              </a:ext>
            </a:extLst>
          </p:cNvPr>
          <p:cNvSpPr/>
          <p:nvPr/>
        </p:nvSpPr>
        <p:spPr>
          <a:xfrm>
            <a:off x="1148860" y="1152939"/>
            <a:ext cx="9556653"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67 </a:t>
            </a:r>
            <a:r>
              <a:rPr lang="en-US" dirty="0">
                <a:solidFill>
                  <a:schemeClr val="bg1"/>
                </a:solidFill>
                <a:latin typeface="Arial" panose="020B0604020202020204" pitchFamily="34" charset="0"/>
                <a:cs typeface="Arial" panose="020B0604020202020204" pitchFamily="34" charset="0"/>
              </a:rPr>
              <a:t>And the Lord showed Enoch all things, even unto the end of the world; and he saw the day of the righteous, the hour of their redemption, and received a fulness of joy;</a:t>
            </a:r>
          </a:p>
          <a:p>
            <a:pPr algn="just" fontAlgn="base"/>
            <a:r>
              <a:rPr lang="en-US" b="1" dirty="0">
                <a:solidFill>
                  <a:schemeClr val="bg1"/>
                </a:solidFill>
                <a:latin typeface="Arial" panose="020B0604020202020204" pitchFamily="34" charset="0"/>
                <a:cs typeface="Arial" panose="020B0604020202020204" pitchFamily="34" charset="0"/>
              </a:rPr>
              <a:t>68 </a:t>
            </a:r>
            <a:r>
              <a:rPr lang="en-US" dirty="0">
                <a:solidFill>
                  <a:schemeClr val="bg1"/>
                </a:solidFill>
                <a:latin typeface="Arial" panose="020B0604020202020204" pitchFamily="34" charset="0"/>
                <a:cs typeface="Arial" panose="020B0604020202020204" pitchFamily="34" charset="0"/>
              </a:rPr>
              <a:t>And all the days of Zion, in the days of Enoch, were three hundred and sixty-five years.</a:t>
            </a:r>
          </a:p>
          <a:p>
            <a:pPr algn="just" fontAlgn="base"/>
            <a:r>
              <a:rPr lang="en-US" b="1" dirty="0">
                <a:solidFill>
                  <a:schemeClr val="bg1"/>
                </a:solidFill>
                <a:latin typeface="Arial" panose="020B0604020202020204" pitchFamily="34" charset="0"/>
                <a:cs typeface="Arial" panose="020B0604020202020204" pitchFamily="34" charset="0"/>
              </a:rPr>
              <a:t>69 </a:t>
            </a:r>
            <a:r>
              <a:rPr lang="en-US" dirty="0">
                <a:solidFill>
                  <a:schemeClr val="bg1"/>
                </a:solidFill>
                <a:latin typeface="Arial" panose="020B0604020202020204" pitchFamily="34" charset="0"/>
                <a:cs typeface="Arial" panose="020B0604020202020204" pitchFamily="34" charset="0"/>
              </a:rPr>
              <a:t>And Enoch and all his people walked with God, and he dwelt in the midst of Zion; and it came to pass that Zion was not, for God received it up into his own bosom; and from thence went forth the saying, </a:t>
            </a:r>
            <a:r>
              <a:rPr lang="en-US" cap="small" dirty="0">
                <a:solidFill>
                  <a:schemeClr val="bg1"/>
                </a:solidFill>
                <a:latin typeface="Arial" panose="020B0604020202020204" pitchFamily="34" charset="0"/>
                <a:cs typeface="Arial" panose="020B0604020202020204" pitchFamily="34" charset="0"/>
              </a:rPr>
              <a:t>Zion is Fled</a:t>
            </a:r>
            <a:r>
              <a:rPr lang="en-US" dirty="0">
                <a:solidFill>
                  <a:schemeClr val="bg1"/>
                </a:solidFill>
                <a:latin typeface="Arial" panose="020B0604020202020204" pitchFamily="34" charset="0"/>
                <a:cs typeface="Arial" panose="020B0604020202020204" pitchFamily="34" charset="0"/>
              </a:rPr>
              <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C04C859-04DF-4232-A84A-766FB967AAD7}"/>
              </a:ext>
            </a:extLst>
          </p:cNvPr>
          <p:cNvSpPr/>
          <p:nvPr/>
        </p:nvSpPr>
        <p:spPr>
          <a:xfrm>
            <a:off x="1148861" y="783607"/>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7:67-69</a:t>
            </a:r>
          </a:p>
        </p:txBody>
      </p:sp>
    </p:spTree>
    <p:extLst>
      <p:ext uri="{BB962C8B-B14F-4D97-AF65-F5344CB8AC3E}">
        <p14:creationId xmlns:p14="http://schemas.microsoft.com/office/powerpoint/2010/main" val="265398611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sp>
        <p:nvSpPr>
          <p:cNvPr id="2" name="Rectangle 1">
            <a:extLst>
              <a:ext uri="{FF2B5EF4-FFF2-40B4-BE49-F238E27FC236}">
                <a16:creationId xmlns:a16="http://schemas.microsoft.com/office/drawing/2014/main" id="{3F679B77-1A08-4256-A852-4B3824DBE749}"/>
              </a:ext>
            </a:extLst>
          </p:cNvPr>
          <p:cNvSpPr/>
          <p:nvPr/>
        </p:nvSpPr>
        <p:spPr>
          <a:xfrm>
            <a:off x="3972662" y="2767280"/>
            <a:ext cx="4246675" cy="1323439"/>
          </a:xfrm>
          <a:prstGeom prst="rect">
            <a:avLst/>
          </a:prstGeom>
        </p:spPr>
        <p:txBody>
          <a:bodyPr wrap="none">
            <a:spAutoFit/>
          </a:bodyPr>
          <a:lstStyle/>
          <a:p>
            <a:pPr fontAlgn="base"/>
            <a:r>
              <a:rPr lang="en-US" sz="8000" dirty="0">
                <a:solidFill>
                  <a:schemeClr val="bg1"/>
                </a:solidFill>
                <a:latin typeface="Arial Rounded MT Bold" panose="020F0704030504030204" pitchFamily="34" charset="0"/>
              </a:rPr>
              <a:t>Moses 7</a:t>
            </a:r>
            <a:endParaRPr lang="en-US" sz="8000" b="0" i="0" dirty="0">
              <a:solidFill>
                <a:schemeClr val="bg1"/>
              </a:solidFill>
              <a:effectLst/>
              <a:latin typeface="Arial Rounded MT Bold" panose="020F0704030504030204" pitchFamily="34" charset="0"/>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mc:Choice xmlns:p14="http://schemas.microsoft.com/office/powerpoint/2010/main" Requires="p14">
      <p:transition spd="slow" p14:dur="1750">
        <p:pull dir="ru"/>
      </p:transition>
    </mc:Choice>
    <mc:Fallback>
      <p:transition spd="slow">
        <p:pull dir="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sp>
        <p:nvSpPr>
          <p:cNvPr id="4" name="Rectangle 3">
            <a:extLst>
              <a:ext uri="{FF2B5EF4-FFF2-40B4-BE49-F238E27FC236}">
                <a16:creationId xmlns:a16="http://schemas.microsoft.com/office/drawing/2014/main" id="{0881A4EA-AD68-473D-9D7E-1171E077896A}"/>
              </a:ext>
            </a:extLst>
          </p:cNvPr>
          <p:cNvSpPr/>
          <p:nvPr/>
        </p:nvSpPr>
        <p:spPr>
          <a:xfrm>
            <a:off x="1995267" y="2367171"/>
            <a:ext cx="8201465" cy="2123658"/>
          </a:xfrm>
          <a:prstGeom prst="rect">
            <a:avLst/>
          </a:prstGeom>
        </p:spPr>
        <p:txBody>
          <a:bodyPr wrap="square">
            <a:spAutoFit/>
          </a:bodyPr>
          <a:lstStyle/>
          <a:p>
            <a:pPr algn="ctr" fontAlgn="base"/>
            <a:r>
              <a:rPr lang="en-US" sz="4400" b="1" dirty="0">
                <a:solidFill>
                  <a:schemeClr val="bg1"/>
                </a:solidFill>
                <a:latin typeface="Arial Rounded MT Bold" panose="020F0704030504030204" pitchFamily="34" charset="0"/>
              </a:rPr>
              <a:t>“Enoch establishes the city of Zion upon principles of righteousness”</a:t>
            </a:r>
            <a:endParaRPr lang="en-US" sz="4400" b="1" dirty="0">
              <a:solidFill>
                <a:schemeClr val="bg1"/>
              </a:solidFill>
              <a:effectLst/>
              <a:latin typeface="Arial Rounded MT Bold" panose="020F0704030504030204" pitchFamily="34" charset="0"/>
            </a:endParaRPr>
          </a:p>
        </p:txBody>
      </p:sp>
      <p:sp>
        <p:nvSpPr>
          <p:cNvPr id="5" name="Rectangle 4">
            <a:extLst>
              <a:ext uri="{FF2B5EF4-FFF2-40B4-BE49-F238E27FC236}">
                <a16:creationId xmlns:a16="http://schemas.microsoft.com/office/drawing/2014/main" id="{386DB5D5-F4B9-4E32-9C83-D3613DFA0013}"/>
              </a:ext>
            </a:extLst>
          </p:cNvPr>
          <p:cNvSpPr/>
          <p:nvPr/>
        </p:nvSpPr>
        <p:spPr>
          <a:xfrm>
            <a:off x="1290739" y="968273"/>
            <a:ext cx="1866217"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7:1–21</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5534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pic>
        <p:nvPicPr>
          <p:cNvPr id="2" name="Picture 1">
            <a:extLst>
              <a:ext uri="{FF2B5EF4-FFF2-40B4-BE49-F238E27FC236}">
                <a16:creationId xmlns:a16="http://schemas.microsoft.com/office/drawing/2014/main" id="{9C734A75-41A4-466E-A564-D983B4FE80E2}"/>
              </a:ext>
            </a:extLst>
          </p:cNvPr>
          <p:cNvPicPr>
            <a:picLocks noChangeAspect="1"/>
          </p:cNvPicPr>
          <p:nvPr/>
        </p:nvPicPr>
        <p:blipFill rotWithShape="1">
          <a:blip r:embed="rId2"/>
          <a:srcRect l="33116" t="28297" r="20961" b="10134"/>
          <a:stretch/>
        </p:blipFill>
        <p:spPr>
          <a:xfrm>
            <a:off x="3296529" y="1318846"/>
            <a:ext cx="5598941" cy="4220307"/>
          </a:xfrm>
          <a:prstGeom prst="rect">
            <a:avLst/>
          </a:prstGeom>
        </p:spPr>
      </p:pic>
    </p:spTree>
    <p:extLst>
      <p:ext uri="{BB962C8B-B14F-4D97-AF65-F5344CB8AC3E}">
        <p14:creationId xmlns:p14="http://schemas.microsoft.com/office/powerpoint/2010/main" val="35414192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1C3687-2EBA-4950-8FE7-2E30F262C746}"/>
              </a:ext>
            </a:extLst>
          </p:cNvPr>
          <p:cNvSpPr/>
          <p:nvPr/>
        </p:nvSpPr>
        <p:spPr>
          <a:xfrm>
            <a:off x="839447" y="730904"/>
            <a:ext cx="2188566" cy="962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AB5A1C0-BDE6-43C0-8371-D587551D8858}"/>
              </a:ext>
            </a:extLst>
          </p:cNvPr>
          <p:cNvSpPr/>
          <p:nvPr/>
        </p:nvSpPr>
        <p:spPr>
          <a:xfrm>
            <a:off x="839447" y="1152939"/>
            <a:ext cx="10066126" cy="390158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sp>
        <p:nvSpPr>
          <p:cNvPr id="2" name="Rectangle 1">
            <a:extLst>
              <a:ext uri="{FF2B5EF4-FFF2-40B4-BE49-F238E27FC236}">
                <a16:creationId xmlns:a16="http://schemas.microsoft.com/office/drawing/2014/main" id="{79733CF7-33CB-42FF-90DF-BF04ECF1FC96}"/>
              </a:ext>
            </a:extLst>
          </p:cNvPr>
          <p:cNvSpPr/>
          <p:nvPr/>
        </p:nvSpPr>
        <p:spPr>
          <a:xfrm>
            <a:off x="1085557" y="1176539"/>
            <a:ext cx="9655126" cy="387798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so great was the faith of Enoch that he led the people of God, and their enemies came to battle against them; and he spake the word of the Lord, and the earth trembled, and the mountains fled, even according to his command; and the rivers of water were turned out of their course; and the roar of the lions was heard out of the wilderness; and all nations feared greatly, so powerful was the word of Enoch, and so great was the power of the language which God had given him.</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There also came up a land out of the depth of the sea, and so great was the fear of the enemies of the people of God, that they fled and stood afar off and went upon the land which came up out of the depth of the sea.</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the giants of the land, also, stood afar off; and there went forth a curse upon all people that fought against God;</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from that time forth there were wars and bloodshed among them; but the Lord came and dwelt with his people, and they dwelt in righteousness.</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The fear of the Lord was upon all nations, so great was the glory of the Lord, which was upon his people. And the Lord blessed the land, and they were blessed upon the mountains, and upon the high places, and did flourish.</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7E74A0D-859B-49AC-9D45-7AA0A8978666}"/>
              </a:ext>
            </a:extLst>
          </p:cNvPr>
          <p:cNvSpPr/>
          <p:nvPr/>
        </p:nvSpPr>
        <p:spPr>
          <a:xfrm>
            <a:off x="1085557" y="807207"/>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7:13-17</a:t>
            </a:r>
          </a:p>
        </p:txBody>
      </p:sp>
      <p:sp>
        <p:nvSpPr>
          <p:cNvPr id="5" name="Rectangle 4">
            <a:extLst>
              <a:ext uri="{FF2B5EF4-FFF2-40B4-BE49-F238E27FC236}">
                <a16:creationId xmlns:a16="http://schemas.microsoft.com/office/drawing/2014/main" id="{DCAD7602-6311-4E21-904D-87E4BAACF13E}"/>
              </a:ext>
            </a:extLst>
          </p:cNvPr>
          <p:cNvSpPr/>
          <p:nvPr/>
        </p:nvSpPr>
        <p:spPr>
          <a:xfrm>
            <a:off x="1085557" y="5334104"/>
            <a:ext cx="96551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was the faith of Enoch and his people similar to the soap we added to the water?</a:t>
            </a:r>
          </a:p>
        </p:txBody>
      </p:sp>
      <p:sp>
        <p:nvSpPr>
          <p:cNvPr id="6" name="Rectangle 5">
            <a:extLst>
              <a:ext uri="{FF2B5EF4-FFF2-40B4-BE49-F238E27FC236}">
                <a16:creationId xmlns:a16="http://schemas.microsoft.com/office/drawing/2014/main" id="{9D5CD923-B40E-441A-ADF9-90BD796531CB}"/>
              </a:ext>
            </a:extLst>
          </p:cNvPr>
          <p:cNvSpPr/>
          <p:nvPr/>
        </p:nvSpPr>
        <p:spPr>
          <a:xfrm>
            <a:off x="1085557" y="5757764"/>
            <a:ext cx="884623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were Enoch and his people blessed compared to the world around them?</a:t>
            </a:r>
          </a:p>
        </p:txBody>
      </p:sp>
    </p:spTree>
    <p:extLst>
      <p:ext uri="{BB962C8B-B14F-4D97-AF65-F5344CB8AC3E}">
        <p14:creationId xmlns:p14="http://schemas.microsoft.com/office/powerpoint/2010/main" val="138683080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250" fill="hold"/>
                                        <p:tgtEl>
                                          <p:spTgt spid="5"/>
                                        </p:tgtEl>
                                        <p:attrNameLst>
                                          <p:attrName>ppt_w</p:attrName>
                                        </p:attrNameLst>
                                      </p:cBhvr>
                                      <p:tavLst>
                                        <p:tav tm="0">
                                          <p:val>
                                            <p:fltVal val="0"/>
                                          </p:val>
                                        </p:tav>
                                        <p:tav tm="100000">
                                          <p:val>
                                            <p:strVal val="#ppt_w"/>
                                          </p:val>
                                        </p:tav>
                                      </p:tavLst>
                                    </p:anim>
                                    <p:anim calcmode="lin" valueType="num">
                                      <p:cBhvr>
                                        <p:cTn id="8" dur="2250" fill="hold"/>
                                        <p:tgtEl>
                                          <p:spTgt spid="5"/>
                                        </p:tgtEl>
                                        <p:attrNameLst>
                                          <p:attrName>ppt_h</p:attrName>
                                        </p:attrNameLst>
                                      </p:cBhvr>
                                      <p:tavLst>
                                        <p:tav tm="0">
                                          <p:val>
                                            <p:fltVal val="0"/>
                                          </p:val>
                                        </p:tav>
                                        <p:tav tm="100000">
                                          <p:val>
                                            <p:strVal val="#ppt_h"/>
                                          </p:val>
                                        </p:tav>
                                      </p:tavLst>
                                    </p:anim>
                                    <p:animEffect transition="in" filter="fade">
                                      <p:cBhvr>
                                        <p:cTn id="9" dur="2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39AE973-CA12-4E36-A2F3-5099173989A7}"/>
              </a:ext>
            </a:extLst>
          </p:cNvPr>
          <p:cNvSpPr/>
          <p:nvPr/>
        </p:nvSpPr>
        <p:spPr>
          <a:xfrm>
            <a:off x="1085555" y="762673"/>
            <a:ext cx="1428596" cy="60016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0E96D95-0E7F-4006-9DEC-87D99FC5F11E}"/>
              </a:ext>
            </a:extLst>
          </p:cNvPr>
          <p:cNvSpPr/>
          <p:nvPr/>
        </p:nvSpPr>
        <p:spPr>
          <a:xfrm>
            <a:off x="1085555" y="1152939"/>
            <a:ext cx="9380808" cy="7159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sp>
        <p:nvSpPr>
          <p:cNvPr id="4" name="Rectangle 3">
            <a:extLst>
              <a:ext uri="{FF2B5EF4-FFF2-40B4-BE49-F238E27FC236}">
                <a16:creationId xmlns:a16="http://schemas.microsoft.com/office/drawing/2014/main" id="{21EC2C94-580E-4546-922A-CC03B1FD9ED3}"/>
              </a:ext>
            </a:extLst>
          </p:cNvPr>
          <p:cNvSpPr/>
          <p:nvPr/>
        </p:nvSpPr>
        <p:spPr>
          <a:xfrm>
            <a:off x="1085557" y="807207"/>
            <a:ext cx="14285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7:18</a:t>
            </a:r>
          </a:p>
        </p:txBody>
      </p:sp>
      <p:sp>
        <p:nvSpPr>
          <p:cNvPr id="2" name="Rectangle 1">
            <a:extLst>
              <a:ext uri="{FF2B5EF4-FFF2-40B4-BE49-F238E27FC236}">
                <a16:creationId xmlns:a16="http://schemas.microsoft.com/office/drawing/2014/main" id="{E6432AB8-60E7-46F6-A206-666F8EB4F8AB}"/>
              </a:ext>
            </a:extLst>
          </p:cNvPr>
          <p:cNvSpPr/>
          <p:nvPr/>
        </p:nvSpPr>
        <p:spPr>
          <a:xfrm>
            <a:off x="1085557" y="1176539"/>
            <a:ext cx="938080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Lord called his people </a:t>
            </a:r>
            <a:r>
              <a:rPr lang="en-US" cap="small" dirty="0">
                <a:solidFill>
                  <a:schemeClr val="bg1"/>
                </a:solidFill>
                <a:latin typeface="Arial" panose="020B0604020202020204" pitchFamily="34" charset="0"/>
                <a:cs typeface="Arial" panose="020B0604020202020204" pitchFamily="34" charset="0"/>
              </a:rPr>
              <a:t>Zion</a:t>
            </a:r>
            <a:r>
              <a:rPr lang="en-US" dirty="0">
                <a:solidFill>
                  <a:schemeClr val="bg1"/>
                </a:solidFill>
                <a:latin typeface="Arial" panose="020B0604020202020204" pitchFamily="34" charset="0"/>
                <a:cs typeface="Arial" panose="020B0604020202020204" pitchFamily="34" charset="0"/>
              </a:rPr>
              <a:t>, because they were of one heart and one mind, and dwelt in righteousness; and there was no poor among them.</a:t>
            </a:r>
          </a:p>
        </p:txBody>
      </p:sp>
      <p:sp>
        <p:nvSpPr>
          <p:cNvPr id="5" name="Rectangle 4">
            <a:extLst>
              <a:ext uri="{FF2B5EF4-FFF2-40B4-BE49-F238E27FC236}">
                <a16:creationId xmlns:a16="http://schemas.microsoft.com/office/drawing/2014/main" id="{2B780BA6-07D1-4630-8F5A-AEB1049BF37F}"/>
              </a:ext>
            </a:extLst>
          </p:cNvPr>
          <p:cNvSpPr/>
          <p:nvPr/>
        </p:nvSpPr>
        <p:spPr>
          <a:xfrm>
            <a:off x="1085557" y="1980420"/>
            <a:ext cx="77208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“there was no poor among them”? </a:t>
            </a:r>
          </a:p>
        </p:txBody>
      </p:sp>
      <p:sp>
        <p:nvSpPr>
          <p:cNvPr id="6" name="Rectangle 5">
            <a:extLst>
              <a:ext uri="{FF2B5EF4-FFF2-40B4-BE49-F238E27FC236}">
                <a16:creationId xmlns:a16="http://schemas.microsoft.com/office/drawing/2014/main" id="{21FA1B18-65F3-47D0-8698-EAD66C1710A4}"/>
              </a:ext>
            </a:extLst>
          </p:cNvPr>
          <p:cNvSpPr/>
          <p:nvPr/>
        </p:nvSpPr>
        <p:spPr>
          <a:xfrm>
            <a:off x="1085557" y="2507302"/>
            <a:ext cx="543392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we need to do to be the Lord’s people?</a:t>
            </a:r>
          </a:p>
        </p:txBody>
      </p:sp>
      <p:sp>
        <p:nvSpPr>
          <p:cNvPr id="7" name="Rectangle 6">
            <a:extLst>
              <a:ext uri="{FF2B5EF4-FFF2-40B4-BE49-F238E27FC236}">
                <a16:creationId xmlns:a16="http://schemas.microsoft.com/office/drawing/2014/main" id="{66479E4A-2518-4403-9B76-C02C3633090D}"/>
              </a:ext>
            </a:extLst>
          </p:cNvPr>
          <p:cNvSpPr/>
          <p:nvPr/>
        </p:nvSpPr>
        <p:spPr>
          <a:xfrm>
            <a:off x="1091695" y="2967335"/>
            <a:ext cx="9374668"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will call His people Zion when they are of one heart and one mind, live righteously, and care for one another.</a:t>
            </a:r>
          </a:p>
        </p:txBody>
      </p:sp>
      <p:sp>
        <p:nvSpPr>
          <p:cNvPr id="8" name="Rectangle 7">
            <a:extLst>
              <a:ext uri="{FF2B5EF4-FFF2-40B4-BE49-F238E27FC236}">
                <a16:creationId xmlns:a16="http://schemas.microsoft.com/office/drawing/2014/main" id="{AE5FA00F-A362-42C7-A4FC-88616F7F3956}"/>
              </a:ext>
            </a:extLst>
          </p:cNvPr>
          <p:cNvSpPr/>
          <p:nvPr/>
        </p:nvSpPr>
        <p:spPr>
          <a:xfrm>
            <a:off x="1085557" y="4227341"/>
            <a:ext cx="7298788" cy="369332"/>
          </a:xfrm>
          <a:prstGeom prst="rect">
            <a:avLst/>
          </a:prstGeom>
        </p:spPr>
        <p:txBody>
          <a:bodyPr wrap="square">
            <a:spAutoFit/>
          </a:bodyPr>
          <a:lstStyle/>
          <a:p>
            <a:pPr algn="just"/>
            <a:r>
              <a:rPr lang="en-US" b="1" i="1" dirty="0">
                <a:solidFill>
                  <a:srgbClr val="C00000"/>
                </a:solidFill>
                <a:latin typeface="Arial" panose="020B0604020202020204" pitchFamily="34" charset="0"/>
                <a:cs typeface="Arial" panose="020B0604020202020204" pitchFamily="34" charset="0"/>
              </a:rPr>
              <a:t>What do you think it means to be “of one heart and one mind”? </a:t>
            </a:r>
          </a:p>
        </p:txBody>
      </p:sp>
      <p:sp>
        <p:nvSpPr>
          <p:cNvPr id="9" name="Rectangle 8">
            <a:extLst>
              <a:ext uri="{FF2B5EF4-FFF2-40B4-BE49-F238E27FC236}">
                <a16:creationId xmlns:a16="http://schemas.microsoft.com/office/drawing/2014/main" id="{2F0794DB-144E-43D0-947D-6BC63ECB9601}"/>
              </a:ext>
            </a:extLst>
          </p:cNvPr>
          <p:cNvSpPr/>
          <p:nvPr/>
        </p:nvSpPr>
        <p:spPr>
          <a:xfrm>
            <a:off x="1085557" y="4641207"/>
            <a:ext cx="8199120" cy="369332"/>
          </a:xfrm>
          <a:prstGeom prst="rect">
            <a:avLst/>
          </a:prstGeom>
        </p:spPr>
        <p:txBody>
          <a:bodyPr wrap="square">
            <a:spAutoFit/>
          </a:bodyPr>
          <a:lstStyle/>
          <a:p>
            <a:pPr algn="just"/>
            <a:r>
              <a:rPr lang="en-US" b="1" i="1" dirty="0">
                <a:solidFill>
                  <a:srgbClr val="C00000"/>
                </a:solidFill>
                <a:latin typeface="Arial" panose="020B0604020202020204" pitchFamily="34" charset="0"/>
                <a:cs typeface="Arial" panose="020B0604020202020204" pitchFamily="34" charset="0"/>
              </a:rPr>
              <a:t>How does living righteously help members of the Church to feel unified?</a:t>
            </a:r>
          </a:p>
        </p:txBody>
      </p:sp>
      <p:sp>
        <p:nvSpPr>
          <p:cNvPr id="10" name="Rectangle 9">
            <a:extLst>
              <a:ext uri="{FF2B5EF4-FFF2-40B4-BE49-F238E27FC236}">
                <a16:creationId xmlns:a16="http://schemas.microsoft.com/office/drawing/2014/main" id="{5E884FB8-610C-4047-ADC6-E0A883D56E17}"/>
              </a:ext>
            </a:extLst>
          </p:cNvPr>
          <p:cNvSpPr/>
          <p:nvPr/>
        </p:nvSpPr>
        <p:spPr>
          <a:xfrm>
            <a:off x="1085556" y="5122033"/>
            <a:ext cx="8621151" cy="369332"/>
          </a:xfrm>
          <a:prstGeom prst="rect">
            <a:avLst/>
          </a:prstGeom>
        </p:spPr>
        <p:txBody>
          <a:bodyPr wrap="square">
            <a:spAutoFit/>
          </a:bodyPr>
          <a:lstStyle/>
          <a:p>
            <a:pPr algn="just"/>
            <a:r>
              <a:rPr lang="en-US" b="1" i="1" dirty="0">
                <a:solidFill>
                  <a:srgbClr val="C00000"/>
                </a:solidFill>
                <a:latin typeface="Arial" panose="020B0604020202020204" pitchFamily="34" charset="0"/>
                <a:cs typeface="Arial" panose="020B0604020202020204" pitchFamily="34" charset="0"/>
              </a:rPr>
              <a:t>When have you ministered to the needs of another member of the Church? </a:t>
            </a:r>
          </a:p>
        </p:txBody>
      </p:sp>
      <p:sp>
        <p:nvSpPr>
          <p:cNvPr id="11" name="Rectangle 10">
            <a:extLst>
              <a:ext uri="{FF2B5EF4-FFF2-40B4-BE49-F238E27FC236}">
                <a16:creationId xmlns:a16="http://schemas.microsoft.com/office/drawing/2014/main" id="{25013D7B-A6D7-4AF4-B8C1-076F2B0DF75E}"/>
              </a:ext>
            </a:extLst>
          </p:cNvPr>
          <p:cNvSpPr/>
          <p:nvPr/>
        </p:nvSpPr>
        <p:spPr>
          <a:xfrm>
            <a:off x="1085555" y="5533569"/>
            <a:ext cx="9662161" cy="369332"/>
          </a:xfrm>
          <a:prstGeom prst="rect">
            <a:avLst/>
          </a:prstGeom>
        </p:spPr>
        <p:txBody>
          <a:bodyPr wrap="square">
            <a:spAutoFit/>
          </a:bodyPr>
          <a:lstStyle/>
          <a:p>
            <a:pPr algn="just"/>
            <a:r>
              <a:rPr lang="en-US" b="1" i="1" dirty="0">
                <a:solidFill>
                  <a:srgbClr val="C00000"/>
                </a:solidFill>
                <a:latin typeface="Arial" panose="020B0604020202020204" pitchFamily="34" charset="0"/>
                <a:cs typeface="Arial" panose="020B0604020202020204" pitchFamily="34" charset="0"/>
              </a:rPr>
              <a:t>How have members of the Church cared for you? What feelings do you have for them?</a:t>
            </a:r>
          </a:p>
        </p:txBody>
      </p:sp>
    </p:spTree>
    <p:extLst>
      <p:ext uri="{BB962C8B-B14F-4D97-AF65-F5344CB8AC3E}">
        <p14:creationId xmlns:p14="http://schemas.microsoft.com/office/powerpoint/2010/main" val="1725577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7"/>
                                        </p:tgtEl>
                                        <p:attrNameLst>
                                          <p:attrName>ppt_y</p:attrName>
                                        </p:attrNameLst>
                                      </p:cBhvr>
                                      <p:tavLst>
                                        <p:tav tm="0">
                                          <p:val>
                                            <p:strVal val="#ppt_y"/>
                                          </p:val>
                                        </p:tav>
                                        <p:tav tm="100000">
                                          <p:val>
                                            <p:strVal val="#ppt_y"/>
                                          </p:val>
                                        </p:tav>
                                      </p:tavLst>
                                    </p:anim>
                                    <p:anim calcmode="lin" valueType="num">
                                      <p:cBhvr>
                                        <p:cTn id="23"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200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20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200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200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sp>
        <p:nvSpPr>
          <p:cNvPr id="2" name="Rectangle 1">
            <a:extLst>
              <a:ext uri="{FF2B5EF4-FFF2-40B4-BE49-F238E27FC236}">
                <a16:creationId xmlns:a16="http://schemas.microsoft.com/office/drawing/2014/main" id="{05FF01AC-35AD-4FCB-85D0-13F2AE57DF7A}"/>
              </a:ext>
            </a:extLst>
          </p:cNvPr>
          <p:cNvSpPr/>
          <p:nvPr/>
        </p:nvSpPr>
        <p:spPr>
          <a:xfrm>
            <a:off x="1791286" y="2767280"/>
            <a:ext cx="8609428" cy="1323439"/>
          </a:xfrm>
          <a:prstGeom prst="rect">
            <a:avLst/>
          </a:prstGeom>
        </p:spPr>
        <p:txBody>
          <a:bodyPr wrap="square">
            <a:spAutoFit/>
          </a:bodyPr>
          <a:lstStyle/>
          <a:p>
            <a:pPr algn="ctr" fontAlgn="base"/>
            <a:r>
              <a:rPr lang="en-US" sz="4000" b="1" dirty="0">
                <a:solidFill>
                  <a:schemeClr val="bg1"/>
                </a:solidFill>
                <a:latin typeface="Arial Rounded MT Bold" panose="020F0704030504030204" pitchFamily="34" charset="0"/>
              </a:rPr>
              <a:t>“Enoch sees that Satan laughs and God weeps over the wicked”</a:t>
            </a:r>
            <a:endParaRPr lang="en-US" sz="4000" b="1" dirty="0">
              <a:solidFill>
                <a:schemeClr val="bg1"/>
              </a:solidFill>
              <a:effectLst/>
              <a:latin typeface="Arial Rounded MT Bold" panose="020F0704030504030204" pitchFamily="34" charset="0"/>
            </a:endParaRPr>
          </a:p>
        </p:txBody>
      </p:sp>
      <p:sp>
        <p:nvSpPr>
          <p:cNvPr id="4" name="Rectangle 3">
            <a:extLst>
              <a:ext uri="{FF2B5EF4-FFF2-40B4-BE49-F238E27FC236}">
                <a16:creationId xmlns:a16="http://schemas.microsoft.com/office/drawing/2014/main" id="{0739328A-A8CD-420B-AD36-7A40AFF9B881}"/>
              </a:ext>
            </a:extLst>
          </p:cNvPr>
          <p:cNvSpPr/>
          <p:nvPr/>
        </p:nvSpPr>
        <p:spPr>
          <a:xfrm>
            <a:off x="1290739" y="968273"/>
            <a:ext cx="193674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7:22-40</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41473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9F27D6-7216-4D42-85BE-1C91BD7072D3}"/>
              </a:ext>
            </a:extLst>
          </p:cNvPr>
          <p:cNvSpPr/>
          <p:nvPr/>
        </p:nvSpPr>
        <p:spPr>
          <a:xfrm>
            <a:off x="1148858" y="1004115"/>
            <a:ext cx="1762022" cy="55486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99749C-F624-4BAB-9DF0-FA987FBEC233}"/>
              </a:ext>
            </a:extLst>
          </p:cNvPr>
          <p:cNvSpPr/>
          <p:nvPr/>
        </p:nvSpPr>
        <p:spPr>
          <a:xfrm>
            <a:off x="1148859" y="1443841"/>
            <a:ext cx="9739534" cy="258532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sp>
        <p:nvSpPr>
          <p:cNvPr id="2" name="Rectangle 1">
            <a:extLst>
              <a:ext uri="{FF2B5EF4-FFF2-40B4-BE49-F238E27FC236}">
                <a16:creationId xmlns:a16="http://schemas.microsoft.com/office/drawing/2014/main" id="{94AC6910-1994-4BB2-93BF-A612D8E62F8D}"/>
              </a:ext>
            </a:extLst>
          </p:cNvPr>
          <p:cNvSpPr/>
          <p:nvPr/>
        </p:nvSpPr>
        <p:spPr>
          <a:xfrm>
            <a:off x="1148860" y="1443841"/>
            <a:ext cx="9739533"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after that Zion was taken up into heaven, Enoch beheld, and lo, all the nations of the earth were before him;</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And there came generation upon generation; and Enoch was high and lifted up, even in the bosom of the Father, and of the Son of Man; and behold, the power of Satan was upon all the face of the earth.</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he saw angels descending out of heaven; and he heard a loud voice saying: Wo, wo be unto the inhabitants of the earth.</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he beheld Satan; and he had a great chain in his hand, and it veiled the whole face of the earth with darkness; and he looked up and laughed, and his angels rejoiced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840157C-2718-4F14-A692-874AE962EB52}"/>
              </a:ext>
            </a:extLst>
          </p:cNvPr>
          <p:cNvSpPr/>
          <p:nvPr/>
        </p:nvSpPr>
        <p:spPr>
          <a:xfrm>
            <a:off x="1148860" y="1074509"/>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7:23-26</a:t>
            </a:r>
          </a:p>
        </p:txBody>
      </p:sp>
      <p:sp>
        <p:nvSpPr>
          <p:cNvPr id="5" name="Rectangle 4">
            <a:extLst>
              <a:ext uri="{FF2B5EF4-FFF2-40B4-BE49-F238E27FC236}">
                <a16:creationId xmlns:a16="http://schemas.microsoft.com/office/drawing/2014/main" id="{80162A3D-9C42-485C-A400-82F7B143F037}"/>
              </a:ext>
            </a:extLst>
          </p:cNvPr>
          <p:cNvSpPr/>
          <p:nvPr/>
        </p:nvSpPr>
        <p:spPr>
          <a:xfrm>
            <a:off x="1148860" y="4213830"/>
            <a:ext cx="40703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Enoch learn about Satan?</a:t>
            </a:r>
          </a:p>
        </p:txBody>
      </p:sp>
      <p:sp>
        <p:nvSpPr>
          <p:cNvPr id="6" name="Rectangle 5">
            <a:extLst>
              <a:ext uri="{FF2B5EF4-FFF2-40B4-BE49-F238E27FC236}">
                <a16:creationId xmlns:a16="http://schemas.microsoft.com/office/drawing/2014/main" id="{22F5BB0F-7536-4753-8918-4C86EB0742BA}"/>
              </a:ext>
            </a:extLst>
          </p:cNvPr>
          <p:cNvSpPr/>
          <p:nvPr/>
        </p:nvSpPr>
        <p:spPr>
          <a:xfrm>
            <a:off x="1148859" y="4653556"/>
            <a:ext cx="86844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“great chain in [Satan’s] hand” (verse 26) represents?</a:t>
            </a:r>
          </a:p>
        </p:txBody>
      </p:sp>
      <p:sp>
        <p:nvSpPr>
          <p:cNvPr id="7" name="Rectangle 6">
            <a:extLst>
              <a:ext uri="{FF2B5EF4-FFF2-40B4-BE49-F238E27FC236}">
                <a16:creationId xmlns:a16="http://schemas.microsoft.com/office/drawing/2014/main" id="{B01A6ACC-0D48-4356-9B51-1015BFB0A3B5}"/>
              </a:ext>
            </a:extLst>
          </p:cNvPr>
          <p:cNvSpPr/>
          <p:nvPr/>
        </p:nvSpPr>
        <p:spPr>
          <a:xfrm>
            <a:off x="1148859" y="5137160"/>
            <a:ext cx="729175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Satan and his followers laughed and rejoiced?</a:t>
            </a:r>
          </a:p>
        </p:txBody>
      </p:sp>
    </p:spTree>
    <p:extLst>
      <p:ext uri="{BB962C8B-B14F-4D97-AF65-F5344CB8AC3E}">
        <p14:creationId xmlns:p14="http://schemas.microsoft.com/office/powerpoint/2010/main" val="40617172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8869E2-466C-4E39-BFA5-35F6C8E98062}"/>
              </a:ext>
            </a:extLst>
          </p:cNvPr>
          <p:cNvSpPr/>
          <p:nvPr/>
        </p:nvSpPr>
        <p:spPr>
          <a:xfrm>
            <a:off x="1148860" y="964316"/>
            <a:ext cx="1762021" cy="60965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D6C466B-F618-4036-A27F-8291C715AE82}"/>
              </a:ext>
            </a:extLst>
          </p:cNvPr>
          <p:cNvSpPr/>
          <p:nvPr/>
        </p:nvSpPr>
        <p:spPr>
          <a:xfrm>
            <a:off x="1148860" y="1337605"/>
            <a:ext cx="9430045" cy="1750369"/>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18</a:t>
            </a:r>
          </a:p>
        </p:txBody>
      </p:sp>
      <p:sp>
        <p:nvSpPr>
          <p:cNvPr id="4" name="Rectangle 3">
            <a:extLst>
              <a:ext uri="{FF2B5EF4-FFF2-40B4-BE49-F238E27FC236}">
                <a16:creationId xmlns:a16="http://schemas.microsoft.com/office/drawing/2014/main" id="{06E5261B-0B20-473C-8BB6-31015B96D657}"/>
              </a:ext>
            </a:extLst>
          </p:cNvPr>
          <p:cNvSpPr/>
          <p:nvPr/>
        </p:nvSpPr>
        <p:spPr>
          <a:xfrm>
            <a:off x="1148860" y="968273"/>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7:27-28</a:t>
            </a:r>
          </a:p>
        </p:txBody>
      </p:sp>
      <p:sp>
        <p:nvSpPr>
          <p:cNvPr id="2" name="Rectangle 1">
            <a:extLst>
              <a:ext uri="{FF2B5EF4-FFF2-40B4-BE49-F238E27FC236}">
                <a16:creationId xmlns:a16="http://schemas.microsoft.com/office/drawing/2014/main" id="{09299D0A-FB34-4952-8C55-0E30F4894F51}"/>
              </a:ext>
            </a:extLst>
          </p:cNvPr>
          <p:cNvSpPr/>
          <p:nvPr/>
        </p:nvSpPr>
        <p:spPr>
          <a:xfrm>
            <a:off x="1148860" y="1337605"/>
            <a:ext cx="943004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Enoch beheld angels descending out of heaven, bearing testimony of the Father and Son; and the Holy Ghost fell on many, and they were caught up by the powers of heaven into Zion.</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it came to pass that the God of heaven looked upon the residue of the people, and he wept; and Enoch bore record of it, saying: How is it that the heavens weep, and shed forth their tears as the rain upon the mountains?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F7EDE04-3E89-40B7-A6F9-11861547886B}"/>
              </a:ext>
            </a:extLst>
          </p:cNvPr>
          <p:cNvSpPr/>
          <p:nvPr/>
        </p:nvSpPr>
        <p:spPr>
          <a:xfrm>
            <a:off x="1148860" y="3639729"/>
            <a:ext cx="9430045"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did the Lord do when He saw the wickedness of the people who remained on the earth?</a:t>
            </a:r>
          </a:p>
        </p:txBody>
      </p:sp>
      <p:sp>
        <p:nvSpPr>
          <p:cNvPr id="6" name="Rectangle 5">
            <a:extLst>
              <a:ext uri="{FF2B5EF4-FFF2-40B4-BE49-F238E27FC236}">
                <a16:creationId xmlns:a16="http://schemas.microsoft.com/office/drawing/2014/main" id="{99F32CBC-D6FF-4DEB-98D0-CBB4EA91151F}"/>
              </a:ext>
            </a:extLst>
          </p:cNvPr>
          <p:cNvSpPr/>
          <p:nvPr/>
        </p:nvSpPr>
        <p:spPr>
          <a:xfrm>
            <a:off x="1148860" y="4485520"/>
            <a:ext cx="6199261"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What does this teach us about the Lord’s nature?</a:t>
            </a:r>
          </a:p>
        </p:txBody>
      </p:sp>
    </p:spTree>
    <p:extLst>
      <p:ext uri="{BB962C8B-B14F-4D97-AF65-F5344CB8AC3E}">
        <p14:creationId xmlns:p14="http://schemas.microsoft.com/office/powerpoint/2010/main" val="295888962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488</Words>
  <Application>Microsoft Office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Rounded MT Bold</vt:lpstr>
      <vt:lpstr>Calibri</vt:lpstr>
      <vt:lpstr>Ebrima</vt:lpstr>
      <vt:lpstr>Microsoft Tai Le</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3675</cp:revision>
  <dcterms:created xsi:type="dcterms:W3CDTF">2018-08-29T04:26:39Z</dcterms:created>
  <dcterms:modified xsi:type="dcterms:W3CDTF">2019-02-25T08:47:18Z</dcterms:modified>
</cp:coreProperties>
</file>