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9"/>
  </p:notesMasterIdLst>
  <p:sldIdLst>
    <p:sldId id="296" r:id="rId2"/>
    <p:sldId id="377" r:id="rId3"/>
    <p:sldId id="378" r:id="rId4"/>
    <p:sldId id="379" r:id="rId5"/>
    <p:sldId id="380" r:id="rId6"/>
    <p:sldId id="381" r:id="rId7"/>
    <p:sldId id="3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1B8E0241-BB15-463B-88D4-5943D3631720}"/>
              </a:ext>
            </a:extLst>
          </p:cNvPr>
          <p:cNvSpPr/>
          <p:nvPr/>
        </p:nvSpPr>
        <p:spPr>
          <a:xfrm>
            <a:off x="3112651" y="2967335"/>
            <a:ext cx="5966698" cy="923330"/>
          </a:xfrm>
          <a:prstGeom prst="rect">
            <a:avLst/>
          </a:prstGeom>
        </p:spPr>
        <p:txBody>
          <a:bodyPr wrap="none">
            <a:spAutoFit/>
          </a:bodyPr>
          <a:lstStyle/>
          <a:p>
            <a:pPr fontAlgn="base"/>
            <a:r>
              <a:rPr lang="en-US" sz="5400" b="1" dirty="0">
                <a:solidFill>
                  <a:schemeClr val="bg1"/>
                </a:solidFill>
                <a:latin typeface="Segoe Script" panose="030B0504020000000003" pitchFamily="66" charset="0"/>
              </a:rPr>
              <a:t>“The Godhead”</a:t>
            </a:r>
            <a:endParaRPr lang="en-US" sz="5400" b="1" i="0" dirty="0">
              <a:solidFill>
                <a:schemeClr val="bg1"/>
              </a:solidFill>
              <a:effectLst/>
              <a:latin typeface="Segoe Script" panose="030B0504020000000003" pitchFamily="66" charset="0"/>
            </a:endParaRPr>
          </a:p>
        </p:txBody>
      </p:sp>
    </p:spTree>
    <p:extLst>
      <p:ext uri="{BB962C8B-B14F-4D97-AF65-F5344CB8AC3E}">
        <p14:creationId xmlns:p14="http://schemas.microsoft.com/office/powerpoint/2010/main" val="152755347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7ECCAF-DFA7-4E1E-B49A-5619AE6AE7E5}"/>
              </a:ext>
            </a:extLst>
          </p:cNvPr>
          <p:cNvSpPr/>
          <p:nvPr/>
        </p:nvSpPr>
        <p:spPr>
          <a:xfrm>
            <a:off x="1272209" y="902013"/>
            <a:ext cx="3697356" cy="502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D1DCAE-378B-4278-AFE6-F8786A100CB9}"/>
              </a:ext>
            </a:extLst>
          </p:cNvPr>
          <p:cNvSpPr/>
          <p:nvPr/>
        </p:nvSpPr>
        <p:spPr>
          <a:xfrm>
            <a:off x="1272209" y="1284597"/>
            <a:ext cx="9488556" cy="15870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648331BE-CDFE-45CB-9117-5DC32D0643F9}"/>
              </a:ext>
            </a:extLst>
          </p:cNvPr>
          <p:cNvSpPr/>
          <p:nvPr/>
        </p:nvSpPr>
        <p:spPr>
          <a:xfrm>
            <a:off x="1272209" y="1300155"/>
            <a:ext cx="9488556"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1.1. There are three separate personages in the Godhead: God, the Eternal Father; His Son, Jesus Christ; and the Holy Ghost. The Father and the Son have tangible, glorified bodies of flesh and bone, and the Holy Ghost is a personage of spirit (see D&amp;C 130:22–23). They are one in purpose and are perfectly united in bringing to pass Heavenly Father’s plan of salvation.</a:t>
            </a:r>
          </a:p>
        </p:txBody>
      </p:sp>
      <p:sp>
        <p:nvSpPr>
          <p:cNvPr id="4" name="Rectangle 3">
            <a:extLst>
              <a:ext uri="{FF2B5EF4-FFF2-40B4-BE49-F238E27FC236}">
                <a16:creationId xmlns:a16="http://schemas.microsoft.com/office/drawing/2014/main" id="{33B829D9-6EF5-45F6-9647-6FD8D8653FCA}"/>
              </a:ext>
            </a:extLst>
          </p:cNvPr>
          <p:cNvSpPr/>
          <p:nvPr/>
        </p:nvSpPr>
        <p:spPr>
          <a:xfrm>
            <a:off x="1272209" y="902013"/>
            <a:ext cx="3654883" cy="369332"/>
          </a:xfrm>
          <a:prstGeom prst="rect">
            <a:avLst/>
          </a:prstGeom>
        </p:spPr>
        <p:txBody>
          <a:bodyPr wrap="square">
            <a:spAutoFit/>
          </a:bodyPr>
          <a:lstStyle/>
          <a:p>
            <a:r>
              <a:rPr lang="en-US" b="1" dirty="0">
                <a:solidFill>
                  <a:schemeClr val="bg2">
                    <a:lumMod val="75000"/>
                  </a:schemeClr>
                </a:solidFill>
                <a:latin typeface="Arial" panose="020B0604020202020204" pitchFamily="34" charset="0"/>
                <a:cs typeface="Arial" panose="020B0604020202020204" pitchFamily="34" charset="0"/>
              </a:rPr>
              <a:t>Doctrine Mastery Paragraph 1.1 </a:t>
            </a:r>
          </a:p>
        </p:txBody>
      </p:sp>
      <p:sp>
        <p:nvSpPr>
          <p:cNvPr id="5" name="Rectangle 4">
            <a:extLst>
              <a:ext uri="{FF2B5EF4-FFF2-40B4-BE49-F238E27FC236}">
                <a16:creationId xmlns:a16="http://schemas.microsoft.com/office/drawing/2014/main" id="{DB10E639-3D8B-4FCB-80CB-66CAF644E3C7}"/>
              </a:ext>
            </a:extLst>
          </p:cNvPr>
          <p:cNvSpPr/>
          <p:nvPr/>
        </p:nvSpPr>
        <p:spPr>
          <a:xfrm>
            <a:off x="1272209" y="3317223"/>
            <a:ext cx="3220278"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are They also one?</a:t>
            </a:r>
          </a:p>
        </p:txBody>
      </p:sp>
    </p:spTree>
    <p:extLst>
      <p:ext uri="{BB962C8B-B14F-4D97-AF65-F5344CB8AC3E}">
        <p14:creationId xmlns:p14="http://schemas.microsoft.com/office/powerpoint/2010/main" val="150939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B504A9-01C3-4B23-BF61-33EA547E4BB4}"/>
              </a:ext>
            </a:extLst>
          </p:cNvPr>
          <p:cNvSpPr/>
          <p:nvPr/>
        </p:nvSpPr>
        <p:spPr>
          <a:xfrm>
            <a:off x="1099927" y="1582340"/>
            <a:ext cx="3654884" cy="3693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9BC7C0-4829-456B-81F7-BC68E60C1875}"/>
              </a:ext>
            </a:extLst>
          </p:cNvPr>
          <p:cNvSpPr/>
          <p:nvPr/>
        </p:nvSpPr>
        <p:spPr>
          <a:xfrm>
            <a:off x="1099928" y="1951672"/>
            <a:ext cx="9674088" cy="1523494"/>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038E9EBD-9453-4672-ABD9-F82E407EAFC2}"/>
              </a:ext>
            </a:extLst>
          </p:cNvPr>
          <p:cNvSpPr/>
          <p:nvPr/>
        </p:nvSpPr>
        <p:spPr>
          <a:xfrm>
            <a:off x="1135557" y="1997838"/>
            <a:ext cx="9674087"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1.2. God the Father is the Supreme Being whom we worship. He is the Father of our spirits (see Hebrews 12:9). He is perfect, has all power, and knows all things. He is also just, merciful, and kind. God loves each of His children perfectly, and all are alike unto Him (see 2 Nephi 26:33). His work and glory is to bring about the immortality and eternal life of man.</a:t>
            </a:r>
          </a:p>
        </p:txBody>
      </p:sp>
      <p:sp>
        <p:nvSpPr>
          <p:cNvPr id="4" name="Rectangle 3">
            <a:extLst>
              <a:ext uri="{FF2B5EF4-FFF2-40B4-BE49-F238E27FC236}">
                <a16:creationId xmlns:a16="http://schemas.microsoft.com/office/drawing/2014/main" id="{FE8F1C89-C9EA-4657-8107-19C0B4FAC14A}"/>
              </a:ext>
            </a:extLst>
          </p:cNvPr>
          <p:cNvSpPr/>
          <p:nvPr/>
        </p:nvSpPr>
        <p:spPr>
          <a:xfrm>
            <a:off x="1154834" y="1584227"/>
            <a:ext cx="365488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1.2 </a:t>
            </a:r>
          </a:p>
        </p:txBody>
      </p:sp>
      <p:sp>
        <p:nvSpPr>
          <p:cNvPr id="5" name="Rectangle 4">
            <a:extLst>
              <a:ext uri="{FF2B5EF4-FFF2-40B4-BE49-F238E27FC236}">
                <a16:creationId xmlns:a16="http://schemas.microsoft.com/office/drawing/2014/main" id="{2E6EC5A0-3286-4542-B414-DDA57BD5B15E}"/>
              </a:ext>
            </a:extLst>
          </p:cNvPr>
          <p:cNvSpPr/>
          <p:nvPr/>
        </p:nvSpPr>
        <p:spPr>
          <a:xfrm>
            <a:off x="4848703" y="763853"/>
            <a:ext cx="2494594" cy="523220"/>
          </a:xfrm>
          <a:prstGeom prst="rect">
            <a:avLst/>
          </a:prstGeom>
        </p:spPr>
        <p:txBody>
          <a:bodyPr wrap="none">
            <a:spAutoFit/>
          </a:bodyPr>
          <a:lstStyle/>
          <a:p>
            <a:pPr fontAlgn="base"/>
            <a:r>
              <a:rPr lang="en-US" sz="2800" b="1" dirty="0">
                <a:solidFill>
                  <a:schemeClr val="bg1"/>
                </a:solidFill>
                <a:latin typeface="MS UI Gothic" panose="020B0600070205080204" pitchFamily="34" charset="-128"/>
                <a:ea typeface="MS UI Gothic" panose="020B0600070205080204" pitchFamily="34" charset="-128"/>
              </a:rPr>
              <a:t>God the Father</a:t>
            </a:r>
            <a:endParaRPr lang="en-US" sz="2800" b="1" dirty="0">
              <a:solidFill>
                <a:schemeClr val="bg1"/>
              </a:solidFill>
              <a:effectLst/>
              <a:latin typeface="MS UI Gothic" panose="020B0600070205080204" pitchFamily="34" charset="-128"/>
              <a:ea typeface="MS UI Gothic" panose="020B0600070205080204" pitchFamily="34" charset="-128"/>
            </a:endParaRPr>
          </a:p>
        </p:txBody>
      </p:sp>
      <p:sp>
        <p:nvSpPr>
          <p:cNvPr id="6" name="Rectangle 5">
            <a:extLst>
              <a:ext uri="{FF2B5EF4-FFF2-40B4-BE49-F238E27FC236}">
                <a16:creationId xmlns:a16="http://schemas.microsoft.com/office/drawing/2014/main" id="{84CF5675-7599-486D-9C42-480CEC8E3BA3}"/>
              </a:ext>
            </a:extLst>
          </p:cNvPr>
          <p:cNvSpPr/>
          <p:nvPr/>
        </p:nvSpPr>
        <p:spPr>
          <a:xfrm>
            <a:off x="-9681287" y="3627568"/>
            <a:ext cx="954156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 attributes of God the Father listed in paragraph 1.2 means the most to you? Why?</a:t>
            </a:r>
          </a:p>
        </p:txBody>
      </p:sp>
    </p:spTree>
    <p:extLst>
      <p:ext uri="{BB962C8B-B14F-4D97-AF65-F5344CB8AC3E}">
        <p14:creationId xmlns:p14="http://schemas.microsoft.com/office/powerpoint/2010/main" val="2746146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path" presetSubtype="0" accel="50000" decel="50000" fill="hold" grpId="0" nodeType="clickEffect">
                                  <p:stCondLst>
                                    <p:cond delay="0"/>
                                  </p:stCondLst>
                                  <p:childTnLst>
                                    <p:animMotion origin="layout" path="M 4.375E-6 0.02777 C 0.0069 0.07453 0.03177 0.1081 0.05599 0.1081 C 0.08125 0.1081 0.10234 0.07453 0.10924 0.02777 C 0.11979 0.07453 0.14088 0.1081 0.16562 0.1081 C 0.19049 0.1081 0.21158 0.07453 0.21835 0.02777 C 0.2289 0.07453 0.25 0.1081 0.27487 0.1081 C 0.2996 0.1081 0.32434 0.07453 0.33125 0.02777 C 0.33815 0.07453 0.35872 0.1081 0.38763 0.1081 C 0.40859 0.1081 0.43346 0.07453 0.44036 0.02777 C 0.44713 0.07453 0.472 0.1081 0.49674 0.1081 C 0.52148 0.1081 0.54257 0.07453 0.54947 0.02777 C 0.56002 0.07453 0.58112 0.1081 0.60586 0.1081 C 0.63072 0.1081 0.65182 0.07453 0.66237 0.02777 C 0.66914 0.07453 0.69023 0.1081 0.7151 0.1081 C 0.73984 0.1081 0.76458 0.07453 0.77148 0.02777 C 0.77838 0.07453 0.79947 0.1081 0.82786 0.1081 C 0.85273 0.1081 0.87382 0.07453 0.88072 0.02777 " pathEditMode="relative" rAng="0" ptsTypes="AAAAAAAAAAAAAAAAA">
                                      <p:cBhvr>
                                        <p:cTn id="20" dur="2000" fill="hold"/>
                                        <p:tgtEl>
                                          <p:spTgt spid="6"/>
                                        </p:tgtEl>
                                        <p:attrNameLst>
                                          <p:attrName>ppt_x</p:attrName>
                                          <p:attrName>ppt_y</p:attrName>
                                        </p:attrNameLst>
                                      </p:cBhvr>
                                      <p:rCtr x="44036" y="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DB345B-CEDA-41DC-B6BE-FBFCB4D6340F}"/>
              </a:ext>
            </a:extLst>
          </p:cNvPr>
          <p:cNvSpPr/>
          <p:nvPr/>
        </p:nvSpPr>
        <p:spPr>
          <a:xfrm>
            <a:off x="1046919" y="1152939"/>
            <a:ext cx="172626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9BD156-6B8C-498F-A1F8-B76C3966506F}"/>
              </a:ext>
            </a:extLst>
          </p:cNvPr>
          <p:cNvSpPr/>
          <p:nvPr/>
        </p:nvSpPr>
        <p:spPr>
          <a:xfrm>
            <a:off x="1046920" y="1522271"/>
            <a:ext cx="9197010" cy="64633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4" name="Rectangle 3">
            <a:extLst>
              <a:ext uri="{FF2B5EF4-FFF2-40B4-BE49-F238E27FC236}">
                <a16:creationId xmlns:a16="http://schemas.microsoft.com/office/drawing/2014/main" id="{A93C6C8C-A587-4861-AFA9-44B26572BD1D}"/>
              </a:ext>
            </a:extLst>
          </p:cNvPr>
          <p:cNvSpPr/>
          <p:nvPr/>
        </p:nvSpPr>
        <p:spPr>
          <a:xfrm>
            <a:off x="1166841" y="1152939"/>
            <a:ext cx="1590262" cy="369332"/>
          </a:xfrm>
          <a:prstGeom prst="rect">
            <a:avLst/>
          </a:prstGeom>
        </p:spPr>
        <p:txBody>
          <a:bodyPr wrap="square">
            <a:spAutoFit/>
          </a:bodyPr>
          <a:lstStyle/>
          <a:p>
            <a:r>
              <a:rPr lang="en-US" b="1" dirty="0">
                <a:solidFill>
                  <a:schemeClr val="bg2">
                    <a:lumMod val="75000"/>
                  </a:schemeClr>
                </a:solidFill>
                <a:latin typeface="Arial" panose="020B0604020202020204" pitchFamily="34" charset="0"/>
                <a:cs typeface="Arial" panose="020B0604020202020204" pitchFamily="34" charset="0"/>
              </a:rPr>
              <a:t>Moses 1:39</a:t>
            </a:r>
          </a:p>
        </p:txBody>
      </p:sp>
      <p:sp>
        <p:nvSpPr>
          <p:cNvPr id="2" name="Rectangle 1">
            <a:extLst>
              <a:ext uri="{FF2B5EF4-FFF2-40B4-BE49-F238E27FC236}">
                <a16:creationId xmlns:a16="http://schemas.microsoft.com/office/drawing/2014/main" id="{74C9486E-802D-4E92-BA7F-DEE2AE0BB156}"/>
              </a:ext>
            </a:extLst>
          </p:cNvPr>
          <p:cNvSpPr/>
          <p:nvPr/>
        </p:nvSpPr>
        <p:spPr>
          <a:xfrm>
            <a:off x="1046921" y="1522271"/>
            <a:ext cx="919700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behold, this is my work and my glory to bring to pass the immortality  and  eternal life of man.</a:t>
            </a:r>
          </a:p>
        </p:txBody>
      </p:sp>
      <p:sp>
        <p:nvSpPr>
          <p:cNvPr id="5" name="Rectangle 4">
            <a:extLst>
              <a:ext uri="{FF2B5EF4-FFF2-40B4-BE49-F238E27FC236}">
                <a16:creationId xmlns:a16="http://schemas.microsoft.com/office/drawing/2014/main" id="{ADD6B4AC-89D3-46C0-A075-ECAB9B6D62DA}"/>
              </a:ext>
            </a:extLst>
          </p:cNvPr>
          <p:cNvSpPr/>
          <p:nvPr/>
        </p:nvSpPr>
        <p:spPr>
          <a:xfrm>
            <a:off x="1046919" y="2467795"/>
            <a:ext cx="73549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passage teach you about the character of God?</a:t>
            </a:r>
          </a:p>
        </p:txBody>
      </p:sp>
      <p:sp>
        <p:nvSpPr>
          <p:cNvPr id="6" name="Rectangle 5">
            <a:extLst>
              <a:ext uri="{FF2B5EF4-FFF2-40B4-BE49-F238E27FC236}">
                <a16:creationId xmlns:a16="http://schemas.microsoft.com/office/drawing/2014/main" id="{64878CC8-AE70-41B2-9E95-5B1A82DBD939}"/>
              </a:ext>
            </a:extLst>
          </p:cNvPr>
          <p:cNvSpPr/>
          <p:nvPr/>
        </p:nvSpPr>
        <p:spPr>
          <a:xfrm>
            <a:off x="1046920" y="3854798"/>
            <a:ext cx="91970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God’s love in your life? How did that strengthen your love for Him?</a:t>
            </a:r>
          </a:p>
        </p:txBody>
      </p:sp>
      <p:sp>
        <p:nvSpPr>
          <p:cNvPr id="7" name="Rectangle 6">
            <a:extLst>
              <a:ext uri="{FF2B5EF4-FFF2-40B4-BE49-F238E27FC236}">
                <a16:creationId xmlns:a16="http://schemas.microsoft.com/office/drawing/2014/main" id="{8B639CB7-69C2-45BE-A76F-496AE1CF7AD2}"/>
              </a:ext>
            </a:extLst>
          </p:cNvPr>
          <p:cNvSpPr/>
          <p:nvPr/>
        </p:nvSpPr>
        <p:spPr>
          <a:xfrm>
            <a:off x="1046920" y="3105834"/>
            <a:ext cx="91970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God is the Father of your spirit influence the way you see yourself?</a:t>
            </a:r>
          </a:p>
        </p:txBody>
      </p:sp>
    </p:spTree>
    <p:extLst>
      <p:ext uri="{BB962C8B-B14F-4D97-AF65-F5344CB8AC3E}">
        <p14:creationId xmlns:p14="http://schemas.microsoft.com/office/powerpoint/2010/main" val="4168709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75" autoRev="1" fill="hold">
                                          <p:stCondLst>
                                            <p:cond delay="0"/>
                                          </p:stCondLst>
                                        </p:cTn>
                                        <p:tgtEl>
                                          <p:spTgt spid="6"/>
                                        </p:tgtEl>
                                        <p:attrNameLst>
                                          <p:attrName>ppt_w</p:attrName>
                                        </p:attrNameLst>
                                      </p:cBhvr>
                                    </p:anim>
                                    <p:anim by="(#ppt_w*0.50)" calcmode="lin" valueType="num">
                                      <p:cBhvr>
                                        <p:cTn id="18" dur="75" decel="50000" autoRev="1" fill="hold">
                                          <p:stCondLst>
                                            <p:cond delay="0"/>
                                          </p:stCondLst>
                                        </p:cTn>
                                        <p:tgtEl>
                                          <p:spTgt spid="6"/>
                                        </p:tgtEl>
                                        <p:attrNameLst>
                                          <p:attrName>ppt_x</p:attrName>
                                        </p:attrNameLst>
                                      </p:cBhvr>
                                    </p:anim>
                                    <p:anim from="(-#ppt_h/2)" to="(#ppt_y)" calcmode="lin" valueType="num">
                                      <p:cBhvr>
                                        <p:cTn id="19" dur="150" fill="hold">
                                          <p:stCondLst>
                                            <p:cond delay="0"/>
                                          </p:stCondLst>
                                        </p:cTn>
                                        <p:tgtEl>
                                          <p:spTgt spid="6"/>
                                        </p:tgtEl>
                                        <p:attrNameLst>
                                          <p:attrName>ppt_y</p:attrName>
                                        </p:attrNameLst>
                                      </p:cBhvr>
                                    </p:anim>
                                    <p:animRot by="21600000">
                                      <p:cBhvr>
                                        <p:cTn id="20" dur="1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0E2EB9-F691-488F-8B69-A7B832951D84}"/>
              </a:ext>
            </a:extLst>
          </p:cNvPr>
          <p:cNvSpPr/>
          <p:nvPr/>
        </p:nvSpPr>
        <p:spPr>
          <a:xfrm>
            <a:off x="1245697" y="1153048"/>
            <a:ext cx="4094925"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9662DB-67FE-442A-8151-1E14A5CF66C4}"/>
              </a:ext>
            </a:extLst>
          </p:cNvPr>
          <p:cNvSpPr/>
          <p:nvPr/>
        </p:nvSpPr>
        <p:spPr>
          <a:xfrm>
            <a:off x="1245700" y="1582340"/>
            <a:ext cx="9568070" cy="3139321"/>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24F5033B-171D-464F-A6E2-F37AA26508BA}"/>
              </a:ext>
            </a:extLst>
          </p:cNvPr>
          <p:cNvSpPr/>
          <p:nvPr/>
        </p:nvSpPr>
        <p:spPr>
          <a:xfrm>
            <a:off x="5079535" y="675142"/>
            <a:ext cx="2032929" cy="461665"/>
          </a:xfrm>
          <a:prstGeom prst="rect">
            <a:avLst/>
          </a:prstGeom>
        </p:spPr>
        <p:txBody>
          <a:bodyPr wrap="none">
            <a:spAutoFit/>
          </a:bodyPr>
          <a:lstStyle/>
          <a:p>
            <a:pPr algn="ctr" fontAlgn="base"/>
            <a:r>
              <a:rPr lang="en-US" sz="2400" b="1" dirty="0">
                <a:solidFill>
                  <a:schemeClr val="bg1"/>
                </a:solidFill>
                <a:latin typeface="Arial" panose="020B0604020202020204" pitchFamily="34" charset="0"/>
                <a:cs typeface="Arial" panose="020B0604020202020204" pitchFamily="34" charset="0"/>
              </a:rPr>
              <a:t>Jesus Christ</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5C867A-26ED-47BD-9B33-41D4BECE2BB2}"/>
              </a:ext>
            </a:extLst>
          </p:cNvPr>
          <p:cNvSpPr/>
          <p:nvPr/>
        </p:nvSpPr>
        <p:spPr>
          <a:xfrm>
            <a:off x="1245697" y="1564408"/>
            <a:ext cx="9568069" cy="3139321"/>
          </a:xfrm>
          <a:prstGeom prst="rect">
            <a:avLst/>
          </a:prstGeom>
        </p:spPr>
        <p:txBody>
          <a:bodyPr wrap="square">
            <a:spAutoFit/>
          </a:bodyPr>
          <a:lstStyle/>
          <a:p>
            <a:pPr algn="just" fontAlgn="base"/>
            <a:r>
              <a:rPr lang="en-US" dirty="0">
                <a:solidFill>
                  <a:schemeClr val="bg1"/>
                </a:solidFill>
                <a:latin typeface="Open Sans"/>
              </a:rPr>
              <a:t>1.3. Jesus Christ is the Firstborn of the Father in the spirit and is the Only Begotten of the Father in the flesh. Under the Father’s direction, Jesus Christ created the heavens and the earth. He is Jehovah of the Old Testament and the Messiah of the New Testament.</a:t>
            </a:r>
          </a:p>
          <a:p>
            <a:pPr algn="just" fontAlgn="base"/>
            <a:r>
              <a:rPr lang="en-US" dirty="0">
                <a:solidFill>
                  <a:schemeClr val="bg1"/>
                </a:solidFill>
                <a:latin typeface="Open Sans"/>
              </a:rPr>
              <a:t>1.4. Jesus Christ does the will of the Father in all things. He lived a sinless life and atoned for the sins of all mankind (see 3 Nephi 11:10–11). His life is the perfect example of how we are to live (see 3 Nephi 12:48). He was the first of Heavenly Father’s children to be resurrected. In our day, as in ancient times, He stands at the head of His Church. He will come again in power and glory and will reign on the earth during the Millennium (see D&amp;C 29:10–11). He will judge all mankind.</a:t>
            </a:r>
          </a:p>
          <a:p>
            <a:pPr algn="just" fontAlgn="base"/>
            <a:r>
              <a:rPr lang="en-US" dirty="0">
                <a:solidFill>
                  <a:schemeClr val="bg1"/>
                </a:solidFill>
                <a:latin typeface="Open Sans"/>
              </a:rPr>
              <a:t>1.5. Because Jesus Christ is our Savior and our Mediator with the Father, all prayers, blessings, and priesthood ordinances should be done in His name (see 3 Nephi 18:15, 20–21).</a:t>
            </a:r>
            <a:endParaRPr lang="en-US" b="0" i="0" dirty="0">
              <a:solidFill>
                <a:schemeClr val="bg1"/>
              </a:solidFill>
              <a:effectLst/>
              <a:latin typeface="Open Sans"/>
            </a:endParaRPr>
          </a:p>
        </p:txBody>
      </p:sp>
      <p:sp>
        <p:nvSpPr>
          <p:cNvPr id="5" name="Rectangle 4">
            <a:extLst>
              <a:ext uri="{FF2B5EF4-FFF2-40B4-BE49-F238E27FC236}">
                <a16:creationId xmlns:a16="http://schemas.microsoft.com/office/drawing/2014/main" id="{B66F890C-F9E7-46F9-8AD5-B603B7BC6EC8}"/>
              </a:ext>
            </a:extLst>
          </p:cNvPr>
          <p:cNvSpPr/>
          <p:nvPr/>
        </p:nvSpPr>
        <p:spPr>
          <a:xfrm>
            <a:off x="1260690" y="1180583"/>
            <a:ext cx="4094922" cy="369332"/>
          </a:xfrm>
          <a:prstGeom prst="rect">
            <a:avLst/>
          </a:prstGeom>
        </p:spPr>
        <p:txBody>
          <a:bodyPr wrap="square">
            <a:spAutoFit/>
          </a:bodyPr>
          <a:lstStyle/>
          <a:p>
            <a:r>
              <a:rPr lang="en-US" b="1" dirty="0">
                <a:solidFill>
                  <a:schemeClr val="bg2">
                    <a:lumMod val="75000"/>
                  </a:schemeClr>
                </a:solidFill>
                <a:latin typeface="Arial" panose="020B0604020202020204" pitchFamily="34" charset="0"/>
                <a:cs typeface="Arial" panose="020B0604020202020204" pitchFamily="34" charset="0"/>
              </a:rPr>
              <a:t>Doctrine Mastery Paragraph 1.3-1.5 </a:t>
            </a:r>
          </a:p>
        </p:txBody>
      </p:sp>
      <p:sp>
        <p:nvSpPr>
          <p:cNvPr id="6" name="Rectangle 5">
            <a:extLst>
              <a:ext uri="{FF2B5EF4-FFF2-40B4-BE49-F238E27FC236}">
                <a16:creationId xmlns:a16="http://schemas.microsoft.com/office/drawing/2014/main" id="{5D664E51-2F9C-4B44-81FD-0F67FE26D7C2}"/>
              </a:ext>
            </a:extLst>
          </p:cNvPr>
          <p:cNvSpPr/>
          <p:nvPr/>
        </p:nvSpPr>
        <p:spPr>
          <a:xfrm>
            <a:off x="1245697" y="4781621"/>
            <a:ext cx="720918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name is often used in the Old Testament for Jesus Christ?</a:t>
            </a:r>
          </a:p>
        </p:txBody>
      </p:sp>
      <p:sp>
        <p:nvSpPr>
          <p:cNvPr id="7" name="Rectangle 6">
            <a:extLst>
              <a:ext uri="{FF2B5EF4-FFF2-40B4-BE49-F238E27FC236}">
                <a16:creationId xmlns:a16="http://schemas.microsoft.com/office/drawing/2014/main" id="{2727DA49-2A70-4B8F-9CA8-7570905B82F7}"/>
              </a:ext>
            </a:extLst>
          </p:cNvPr>
          <p:cNvSpPr/>
          <p:nvPr/>
        </p:nvSpPr>
        <p:spPr>
          <a:xfrm>
            <a:off x="1245702" y="5181688"/>
            <a:ext cx="95680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Jesus Christ created the heavens and the earth influence how you feel about Him and His creations?</a:t>
            </a:r>
          </a:p>
        </p:txBody>
      </p:sp>
      <p:sp>
        <p:nvSpPr>
          <p:cNvPr id="8" name="Rectangle 7">
            <a:extLst>
              <a:ext uri="{FF2B5EF4-FFF2-40B4-BE49-F238E27FC236}">
                <a16:creationId xmlns:a16="http://schemas.microsoft.com/office/drawing/2014/main" id="{956410E1-0230-4778-A645-894363154D50}"/>
              </a:ext>
            </a:extLst>
          </p:cNvPr>
          <p:cNvSpPr/>
          <p:nvPr/>
        </p:nvSpPr>
        <p:spPr>
          <a:xfrm>
            <a:off x="1245697" y="5996827"/>
            <a:ext cx="86669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specific teaching of the Savior brings you hope or comfort or courage?</a:t>
            </a:r>
          </a:p>
        </p:txBody>
      </p:sp>
    </p:spTree>
    <p:extLst>
      <p:ext uri="{BB962C8B-B14F-4D97-AF65-F5344CB8AC3E}">
        <p14:creationId xmlns:p14="http://schemas.microsoft.com/office/powerpoint/2010/main" val="31330805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8C0EDA-6BEF-4E0C-9229-98ACFB500A5C}"/>
              </a:ext>
            </a:extLst>
          </p:cNvPr>
          <p:cNvSpPr/>
          <p:nvPr/>
        </p:nvSpPr>
        <p:spPr>
          <a:xfrm>
            <a:off x="1232451" y="1364458"/>
            <a:ext cx="4121428" cy="8751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FA51749-A581-402D-9466-C11ACDE60369}"/>
              </a:ext>
            </a:extLst>
          </p:cNvPr>
          <p:cNvSpPr/>
          <p:nvPr/>
        </p:nvSpPr>
        <p:spPr>
          <a:xfrm>
            <a:off x="1232452" y="1859339"/>
            <a:ext cx="9581322" cy="212956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17</a:t>
            </a:r>
          </a:p>
        </p:txBody>
      </p:sp>
      <p:sp>
        <p:nvSpPr>
          <p:cNvPr id="2" name="Rectangle 1">
            <a:extLst>
              <a:ext uri="{FF2B5EF4-FFF2-40B4-BE49-F238E27FC236}">
                <a16:creationId xmlns:a16="http://schemas.microsoft.com/office/drawing/2014/main" id="{EA0FF8E3-BB80-4A67-B3AA-66561FDEDBAE}"/>
              </a:ext>
            </a:extLst>
          </p:cNvPr>
          <p:cNvSpPr/>
          <p:nvPr/>
        </p:nvSpPr>
        <p:spPr>
          <a:xfrm>
            <a:off x="4490432" y="779683"/>
            <a:ext cx="3211135" cy="584775"/>
          </a:xfrm>
          <a:prstGeom prst="rect">
            <a:avLst/>
          </a:prstGeom>
        </p:spPr>
        <p:txBody>
          <a:bodyPr wrap="none">
            <a:spAutoFit/>
          </a:bodyPr>
          <a:lstStyle/>
          <a:p>
            <a:pPr fontAlgn="base"/>
            <a:r>
              <a:rPr lang="en-US" sz="3200" b="1" dirty="0">
                <a:solidFill>
                  <a:schemeClr val="bg1"/>
                </a:solidFill>
                <a:latin typeface="Arial" panose="020B0604020202020204" pitchFamily="34" charset="0"/>
                <a:cs typeface="Arial" panose="020B0604020202020204" pitchFamily="34" charset="0"/>
              </a:rPr>
              <a:t>The Holy Ghost</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AA1B957-86C0-40C6-97D4-A744BBEDBC48}"/>
              </a:ext>
            </a:extLst>
          </p:cNvPr>
          <p:cNvSpPr/>
          <p:nvPr/>
        </p:nvSpPr>
        <p:spPr>
          <a:xfrm>
            <a:off x="1325218" y="1859339"/>
            <a:ext cx="9462052" cy="2031325"/>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1.6. The Holy Ghost is the third member of the Godhead. He is a personage of spirit and does not have a body of flesh and bone. He is often referred to as the Spirit, the Holy Spirit, the Spirit of God, the Spirit of the Lord, and the Comforter.</a:t>
            </a:r>
          </a:p>
          <a:p>
            <a:pPr algn="just" fontAlgn="base"/>
            <a:r>
              <a:rPr lang="en-US" dirty="0">
                <a:solidFill>
                  <a:schemeClr val="bg1"/>
                </a:solidFill>
                <a:latin typeface="Arial" panose="020B0604020202020204" pitchFamily="34" charset="0"/>
                <a:cs typeface="Arial" panose="020B0604020202020204" pitchFamily="34" charset="0"/>
              </a:rPr>
              <a:t>1.7. The Holy Ghost bears witness of the Father and the Son, reveals the truth of all things, and sanctifies those who repent and are baptized. Through the power of the Holy Ghost, we can receive spiritual gifts, which are blessings or abilities given by the Lord for our own benefit and to help us serve and bless others.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A5D5FE-A0D9-4F92-826E-E0BCE09FFFC5}"/>
              </a:ext>
            </a:extLst>
          </p:cNvPr>
          <p:cNvSpPr/>
          <p:nvPr/>
        </p:nvSpPr>
        <p:spPr>
          <a:xfrm>
            <a:off x="1325218" y="1432705"/>
            <a:ext cx="4028661" cy="369332"/>
          </a:xfrm>
          <a:prstGeom prst="rect">
            <a:avLst/>
          </a:prstGeom>
        </p:spPr>
        <p:txBody>
          <a:bodyPr wrap="square">
            <a:spAutoFit/>
          </a:bodyPr>
          <a:lstStyle/>
          <a:p>
            <a:r>
              <a:rPr lang="en-US" b="1" dirty="0">
                <a:solidFill>
                  <a:schemeClr val="bg2">
                    <a:lumMod val="75000"/>
                  </a:schemeClr>
                </a:solidFill>
                <a:latin typeface="Arial" panose="020B0604020202020204" pitchFamily="34" charset="0"/>
                <a:cs typeface="Arial" panose="020B0604020202020204" pitchFamily="34" charset="0"/>
              </a:rPr>
              <a:t>Doctrine Mastery Paragraph 1.6-1.7 </a:t>
            </a:r>
          </a:p>
        </p:txBody>
      </p:sp>
    </p:spTree>
    <p:extLst>
      <p:ext uri="{BB962C8B-B14F-4D97-AF65-F5344CB8AC3E}">
        <p14:creationId xmlns:p14="http://schemas.microsoft.com/office/powerpoint/2010/main" val="7989048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50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410</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MS UI Gothic</vt:lpstr>
      <vt:lpstr>Arial</vt:lpstr>
      <vt:lpstr>Calibri</vt:lpstr>
      <vt:lpstr>Ebrima</vt:lpstr>
      <vt:lpstr>Microsoft Tai Le</vt:lpstr>
      <vt:lpstr>Open Sans</vt:lpstr>
      <vt:lpstr>Segoe Script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3662</cp:revision>
  <dcterms:created xsi:type="dcterms:W3CDTF">2018-08-29T04:26:39Z</dcterms:created>
  <dcterms:modified xsi:type="dcterms:W3CDTF">2019-02-25T07:45:31Z</dcterms:modified>
</cp:coreProperties>
</file>