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732" r:id="rId1"/>
  </p:sldMasterIdLst>
  <p:notesMasterIdLst>
    <p:notesMasterId r:id="rId27"/>
  </p:notesMasterIdLst>
  <p:sldIdLst>
    <p:sldId id="296" r:id="rId2"/>
    <p:sldId id="377" r:id="rId3"/>
    <p:sldId id="379" r:id="rId4"/>
    <p:sldId id="383" r:id="rId5"/>
    <p:sldId id="385" r:id="rId6"/>
    <p:sldId id="387" r:id="rId7"/>
    <p:sldId id="380" r:id="rId8"/>
    <p:sldId id="386" r:id="rId9"/>
    <p:sldId id="382" r:id="rId10"/>
    <p:sldId id="381" r:id="rId11"/>
    <p:sldId id="378" r:id="rId12"/>
    <p:sldId id="384" r:id="rId13"/>
    <p:sldId id="388" r:id="rId14"/>
    <p:sldId id="390" r:id="rId15"/>
    <p:sldId id="389" r:id="rId16"/>
    <p:sldId id="391" r:id="rId17"/>
    <p:sldId id="392" r:id="rId18"/>
    <p:sldId id="393" r:id="rId19"/>
    <p:sldId id="395" r:id="rId20"/>
    <p:sldId id="396" r:id="rId21"/>
    <p:sldId id="398" r:id="rId22"/>
    <p:sldId id="397" r:id="rId23"/>
    <p:sldId id="399" r:id="rId24"/>
    <p:sldId id="400" r:id="rId25"/>
    <p:sldId id="39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nald Esquerra" initials="RE" lastIdx="2" clrIdx="0">
    <p:extLst>
      <p:ext uri="{19B8F6BF-5375-455C-9EA6-DF929625EA0E}">
        <p15:presenceInfo xmlns:p15="http://schemas.microsoft.com/office/powerpoint/2012/main" userId="cdeda1aeaf90b9f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757"/>
    <a:srgbClr val="333399"/>
    <a:srgbClr val="E6E6E6"/>
    <a:srgbClr val="CC0000"/>
    <a:srgbClr val="D88028"/>
    <a:srgbClr val="D6E513"/>
    <a:srgbClr val="13BD23"/>
    <a:srgbClr val="B9B93A"/>
    <a:srgbClr val="FF6600"/>
    <a:srgbClr val="A789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6" autoAdjust="0"/>
    <p:restoredTop sz="94660"/>
  </p:normalViewPr>
  <p:slideViewPr>
    <p:cSldViewPr snapToGrid="0">
      <p:cViewPr varScale="1">
        <p:scale>
          <a:sx n="72" d="100"/>
          <a:sy n="72" d="100"/>
        </p:scale>
        <p:origin x="660" y="-90"/>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18E6F4-4A24-4637-903E-B0B1742766B0}" type="datetimeFigureOut">
              <a:rPr lang="en-US" smtClean="0"/>
              <a:t>2/28/2019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F80BE-C61D-4FF6-A9D6-85F634C9F475}" type="slidenum">
              <a:rPr lang="en-US" smtClean="0"/>
              <a:t>‹#›</a:t>
            </a:fld>
            <a:endParaRPr lang="en-US" dirty="0"/>
          </a:p>
        </p:txBody>
      </p:sp>
    </p:spTree>
    <p:extLst>
      <p:ext uri="{BB962C8B-B14F-4D97-AF65-F5344CB8AC3E}">
        <p14:creationId xmlns:p14="http://schemas.microsoft.com/office/powerpoint/2010/main" val="3785177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75640873-EF0B-4AC7-AF11-57FEBA4985EA}" type="datetimeFigureOut">
              <a:rPr lang="en-US" smtClean="0"/>
              <a:t>2/28/2019</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1175468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640873-EF0B-4AC7-AF11-57FEBA4985EA}" type="datetimeFigureOut">
              <a:rPr lang="en-US" smtClean="0"/>
              <a:t>2/28/2019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2138170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640873-EF0B-4AC7-AF11-57FEBA4985EA}" type="datetimeFigureOut">
              <a:rPr lang="en-US" smtClean="0"/>
              <a:t>2/28/2019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748760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640873-EF0B-4AC7-AF11-57FEBA4985EA}" type="datetimeFigureOut">
              <a:rPr lang="en-US" smtClean="0"/>
              <a:t>2/28/2019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93B05A-D8BA-4E04-8927-7D3B765C5B2D}"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034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640873-EF0B-4AC7-AF11-57FEBA4985EA}" type="datetimeFigureOut">
              <a:rPr lang="en-US" smtClean="0"/>
              <a:t>2/28/2019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426486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5640873-EF0B-4AC7-AF11-57FEBA4985EA}" type="datetimeFigureOut">
              <a:rPr lang="en-US" smtClean="0"/>
              <a:t>2/28/2019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1375447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5640873-EF0B-4AC7-AF11-57FEBA4985EA}" type="datetimeFigureOut">
              <a:rPr lang="en-US" smtClean="0"/>
              <a:t>2/28/2019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1176159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640873-EF0B-4AC7-AF11-57FEBA4985EA}" type="datetimeFigureOut">
              <a:rPr lang="en-US" smtClean="0"/>
              <a:t>2/28/2019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3999907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640873-EF0B-4AC7-AF11-57FEBA4985EA}" type="datetimeFigureOut">
              <a:rPr lang="en-US" smtClean="0"/>
              <a:t>2/28/2019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1183544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640873-EF0B-4AC7-AF11-57FEBA4985EA}" type="datetimeFigureOut">
              <a:rPr lang="en-US" smtClean="0"/>
              <a:t>2/28/2019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106061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640873-EF0B-4AC7-AF11-57FEBA4985EA}" type="datetimeFigureOut">
              <a:rPr lang="en-US" smtClean="0"/>
              <a:t>2/28/2019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2920528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640873-EF0B-4AC7-AF11-57FEBA4985EA}" type="datetimeFigureOut">
              <a:rPr lang="en-US" smtClean="0"/>
              <a:t>2/28/2019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201338602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640873-EF0B-4AC7-AF11-57FEBA4985EA}" type="datetimeFigureOut">
              <a:rPr lang="en-US" smtClean="0"/>
              <a:t>2/28/2019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269691915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640873-EF0B-4AC7-AF11-57FEBA4985EA}" type="datetimeFigureOut">
              <a:rPr lang="en-US" smtClean="0"/>
              <a:t>2/28/2019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3452077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640873-EF0B-4AC7-AF11-57FEBA4985EA}" type="datetimeFigureOut">
              <a:rPr lang="en-US" smtClean="0"/>
              <a:t>2/28/2019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89000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640873-EF0B-4AC7-AF11-57FEBA4985EA}" type="datetimeFigureOut">
              <a:rPr lang="en-US" smtClean="0"/>
              <a:t>2/28/2019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55510082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640873-EF0B-4AC7-AF11-57FEBA4985EA}" type="datetimeFigureOut">
              <a:rPr lang="en-US" smtClean="0"/>
              <a:t>2/28/2019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59386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5640873-EF0B-4AC7-AF11-57FEBA4985EA}" type="datetimeFigureOut">
              <a:rPr lang="en-US" smtClean="0"/>
              <a:t>2/28/2019</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B93B05A-D8BA-4E04-8927-7D3B765C5B2D}" type="slidenum">
              <a:rPr lang="en-US" smtClean="0"/>
              <a:t>‹#›</a:t>
            </a:fld>
            <a:endParaRPr lang="en-US" dirty="0"/>
          </a:p>
        </p:txBody>
      </p:sp>
    </p:spTree>
    <p:extLst>
      <p:ext uri="{BB962C8B-B14F-4D97-AF65-F5344CB8AC3E}">
        <p14:creationId xmlns:p14="http://schemas.microsoft.com/office/powerpoint/2010/main" val="1452685345"/>
      </p:ext>
    </p:extLst>
  </p:cSld>
  <p:clrMap bg1="dk1" tx1="lt1" bg2="dk2" tx2="lt2" accent1="accent1" accent2="accent2" accent3="accent3" accent4="accent4" accent5="accent5" accent6="accent6" hlink="hlink" folHlink="folHlink"/>
  <p:sldLayoutIdLst>
    <p:sldLayoutId id="2147485733" r:id="rId1"/>
    <p:sldLayoutId id="2147485734" r:id="rId2"/>
    <p:sldLayoutId id="2147485735" r:id="rId3"/>
    <p:sldLayoutId id="2147485736" r:id="rId4"/>
    <p:sldLayoutId id="2147485737" r:id="rId5"/>
    <p:sldLayoutId id="2147485738" r:id="rId6"/>
    <p:sldLayoutId id="2147485739" r:id="rId7"/>
    <p:sldLayoutId id="2147485740" r:id="rId8"/>
    <p:sldLayoutId id="2147485741" r:id="rId9"/>
    <p:sldLayoutId id="2147485742" r:id="rId10"/>
    <p:sldLayoutId id="2147485743" r:id="rId11"/>
    <p:sldLayoutId id="2147485744" r:id="rId12"/>
    <p:sldLayoutId id="2147485745" r:id="rId13"/>
    <p:sldLayoutId id="2147485746" r:id="rId14"/>
    <p:sldLayoutId id="2147485747" r:id="rId15"/>
    <p:sldLayoutId id="2147485748" r:id="rId16"/>
    <p:sldLayoutId id="214748574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xml"/><Relationship Id="rId1" Type="http://schemas.openxmlformats.org/officeDocument/2006/relationships/video" Target="https://www.youtube.com/embed/ynVgDWKWHt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561AD48-C1FF-4315-91C1-654541E58BDD}"/>
              </a:ext>
            </a:extLst>
          </p:cNvPr>
          <p:cNvSpPr txBox="1"/>
          <p:nvPr/>
        </p:nvSpPr>
        <p:spPr>
          <a:xfrm>
            <a:off x="7328454" y="2914759"/>
            <a:ext cx="365760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SEMINARY</a:t>
            </a:r>
          </a:p>
        </p:txBody>
      </p:sp>
      <p:pic>
        <p:nvPicPr>
          <p:cNvPr id="1026" name="Picture 2" descr="Imagen relacionada">
            <a:extLst>
              <a:ext uri="{FF2B5EF4-FFF2-40B4-BE49-F238E27FC236}">
                <a16:creationId xmlns:a16="http://schemas.microsoft.com/office/drawing/2014/main" id="{95994769-E07E-4BCC-9093-02228E6DA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6828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CD9B082-3804-4B27-8DBC-DC12E98C296E}"/>
              </a:ext>
            </a:extLst>
          </p:cNvPr>
          <p:cNvSpPr/>
          <p:nvPr/>
        </p:nvSpPr>
        <p:spPr>
          <a:xfrm>
            <a:off x="0" y="5082725"/>
            <a:ext cx="6268281" cy="1050789"/>
          </a:xfrm>
          <a:prstGeom prst="rect">
            <a:avLst/>
          </a:prstGeom>
          <a:solidFill>
            <a:srgbClr val="FFD7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0453D80-1807-47DD-9F91-3E3FDD322FB6}"/>
              </a:ext>
            </a:extLst>
          </p:cNvPr>
          <p:cNvSpPr txBox="1"/>
          <p:nvPr/>
        </p:nvSpPr>
        <p:spPr>
          <a:xfrm>
            <a:off x="2073967" y="5377286"/>
            <a:ext cx="2120346" cy="461665"/>
          </a:xfrm>
          <a:prstGeom prst="rect">
            <a:avLst/>
          </a:prstGeom>
          <a:noFill/>
        </p:spPr>
        <p:txBody>
          <a:bodyPr wrap="square" rtlCol="0">
            <a:spAutoFit/>
          </a:bodyPr>
          <a:lstStyle/>
          <a:p>
            <a:r>
              <a:rPr lang="en-US" sz="2400" b="1" dirty="0">
                <a:solidFill>
                  <a:schemeClr val="bg2">
                    <a:lumMod val="10000"/>
                  </a:schemeClr>
                </a:solidFill>
              </a:rPr>
              <a:t>Old Testament</a:t>
            </a:r>
          </a:p>
        </p:txBody>
      </p:sp>
    </p:spTree>
    <p:extLst>
      <p:ext uri="{BB962C8B-B14F-4D97-AF65-F5344CB8AC3E}">
        <p14:creationId xmlns:p14="http://schemas.microsoft.com/office/powerpoint/2010/main" val="13661710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id="{D274EBD2-A341-4E0F-9792-6EA5D720BE2F}"/>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Palatino Linotype" panose="02040502050505030304" pitchFamily="18" charset="0"/>
                <a:ea typeface="MS PMincho" panose="02020600040205080304" pitchFamily="18" charset="-128"/>
                <a:cs typeface="Times New Roman" panose="02020603050405020304" pitchFamily="18" charset="0"/>
              </a:rPr>
              <a:t>LESSON 1</a:t>
            </a:r>
          </a:p>
        </p:txBody>
      </p:sp>
      <p:pic>
        <p:nvPicPr>
          <p:cNvPr id="4100" name="Picture 4" descr="A painting by Clark Kelley Price of Daniel in the lionsâ den surrounded, looking up to the light coming in from the open entrance above.">
            <a:extLst>
              <a:ext uri="{FF2B5EF4-FFF2-40B4-BE49-F238E27FC236}">
                <a16:creationId xmlns:a16="http://schemas.microsoft.com/office/drawing/2014/main" id="{87212D71-004B-4219-A7CE-7567C172A3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2828" y="779684"/>
            <a:ext cx="4195249" cy="24699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DCDA203-2EE7-49F3-B299-03106B241DDA}"/>
              </a:ext>
            </a:extLst>
          </p:cNvPr>
          <p:cNvSpPr/>
          <p:nvPr/>
        </p:nvSpPr>
        <p:spPr>
          <a:xfrm>
            <a:off x="7922705" y="3336236"/>
            <a:ext cx="2200987" cy="307777"/>
          </a:xfrm>
          <a:prstGeom prst="rect">
            <a:avLst/>
          </a:prstGeom>
        </p:spPr>
        <p:txBody>
          <a:bodyPr wrap="none">
            <a:spAutoFit/>
          </a:bodyPr>
          <a:lstStyle/>
          <a:p>
            <a:r>
              <a:rPr lang="en-US" sz="1400" b="1" dirty="0">
                <a:solidFill>
                  <a:srgbClr val="FFFF00"/>
                </a:solidFill>
                <a:latin typeface="Arial" panose="020B0604020202020204" pitchFamily="34" charset="0"/>
                <a:cs typeface="Arial" panose="020B0604020202020204" pitchFamily="34" charset="0"/>
              </a:rPr>
              <a:t>Daniel in the Lions’ Den</a:t>
            </a:r>
          </a:p>
        </p:txBody>
      </p:sp>
      <p:sp>
        <p:nvSpPr>
          <p:cNvPr id="6" name="Rectangle 5">
            <a:extLst>
              <a:ext uri="{FF2B5EF4-FFF2-40B4-BE49-F238E27FC236}">
                <a16:creationId xmlns:a16="http://schemas.microsoft.com/office/drawing/2014/main" id="{19B5C093-23F7-46F1-9E05-88493646F81F}"/>
              </a:ext>
            </a:extLst>
          </p:cNvPr>
          <p:cNvSpPr/>
          <p:nvPr/>
        </p:nvSpPr>
        <p:spPr>
          <a:xfrm>
            <a:off x="8591030" y="6308689"/>
            <a:ext cx="864339" cy="369332"/>
          </a:xfrm>
          <a:prstGeom prst="rect">
            <a:avLst/>
          </a:prstGeom>
        </p:spPr>
        <p:txBody>
          <a:bodyPr wrap="none">
            <a:spAutoFit/>
          </a:bodyPr>
          <a:lstStyle/>
          <a:p>
            <a:r>
              <a:rPr lang="en-US" b="1" dirty="0">
                <a:solidFill>
                  <a:srgbClr val="FFFF00"/>
                </a:solidFill>
                <a:latin typeface="Arial" panose="020B0604020202020204" pitchFamily="34" charset="0"/>
                <a:cs typeface="Arial" panose="020B0604020202020204" pitchFamily="34" charset="0"/>
              </a:rPr>
              <a:t>Jonah</a:t>
            </a:r>
          </a:p>
        </p:txBody>
      </p:sp>
      <p:pic>
        <p:nvPicPr>
          <p:cNvPr id="4102" name="Picture 6" descr="A painting by Robert T. Barrett showing Jonah in a ragged red robe lying on a beach with the silhouette of a whale seen in the distance.">
            <a:extLst>
              <a:ext uri="{FF2B5EF4-FFF2-40B4-BE49-F238E27FC236}">
                <a16:creationId xmlns:a16="http://schemas.microsoft.com/office/drawing/2014/main" id="{8148239C-94C6-4955-B814-29F35F7F17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2828" y="3927896"/>
            <a:ext cx="4195249" cy="23581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 painting by William Maughan of Shadrach, Meshach, Abednego, and the Lord in a hot furnace, with the soldiers at the entrance falling backward.">
            <a:extLst>
              <a:ext uri="{FF2B5EF4-FFF2-40B4-BE49-F238E27FC236}">
                <a16:creationId xmlns:a16="http://schemas.microsoft.com/office/drawing/2014/main" id="{F13C8271-B3D3-4F6B-8413-36B1B3FB4B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9688" y="1201887"/>
            <a:ext cx="3544400" cy="44542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CD8EE9B-F56C-499C-A88C-9F6949BC778D}"/>
              </a:ext>
            </a:extLst>
          </p:cNvPr>
          <p:cNvSpPr/>
          <p:nvPr/>
        </p:nvSpPr>
        <p:spPr>
          <a:xfrm>
            <a:off x="2043032" y="5760536"/>
            <a:ext cx="2877711" cy="307777"/>
          </a:xfrm>
          <a:prstGeom prst="rect">
            <a:avLst/>
          </a:prstGeom>
        </p:spPr>
        <p:txBody>
          <a:bodyPr wrap="none">
            <a:spAutoFit/>
          </a:bodyPr>
          <a:lstStyle/>
          <a:p>
            <a:r>
              <a:rPr lang="en-US" sz="1400" b="1" dirty="0">
                <a:solidFill>
                  <a:srgbClr val="FFFF00"/>
                </a:solidFill>
                <a:latin typeface="Arial" panose="020B0604020202020204" pitchFamily="34" charset="0"/>
                <a:cs typeface="Arial" panose="020B0604020202020204" pitchFamily="34" charset="0"/>
              </a:rPr>
              <a:t>Three Men in the Fiery Furnace </a:t>
            </a:r>
          </a:p>
        </p:txBody>
      </p:sp>
    </p:spTree>
    <p:extLst>
      <p:ext uri="{BB962C8B-B14F-4D97-AF65-F5344CB8AC3E}">
        <p14:creationId xmlns:p14="http://schemas.microsoft.com/office/powerpoint/2010/main" val="37622999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barn(inVertical)">
                                      <p:cBhvr>
                                        <p:cTn id="10" dur="500"/>
                                        <p:tgtEl>
                                          <p:spTgt spid="4100"/>
                                        </p:tgtEl>
                                      </p:cBhvr>
                                    </p:animEffect>
                                  </p:childTnLst>
                                </p:cTn>
                              </p:par>
                              <p:par>
                                <p:cTn id="11" presetID="16" presetClass="entr" presetSubtype="37" fill="hold" nodeType="withEffect">
                                  <p:stCondLst>
                                    <p:cond delay="0"/>
                                  </p:stCondLst>
                                  <p:childTnLst>
                                    <p:set>
                                      <p:cBhvr>
                                        <p:cTn id="12" dur="1" fill="hold">
                                          <p:stCondLst>
                                            <p:cond delay="0"/>
                                          </p:stCondLst>
                                        </p:cTn>
                                        <p:tgtEl>
                                          <p:spTgt spid="4102"/>
                                        </p:tgtEl>
                                        <p:attrNameLst>
                                          <p:attrName>style.visibility</p:attrName>
                                        </p:attrNameLst>
                                      </p:cBhvr>
                                      <p:to>
                                        <p:strVal val="visible"/>
                                      </p:to>
                                    </p:set>
                                    <p:animEffect transition="in" filter="barn(outVertical)">
                                      <p:cBhvr>
                                        <p:cTn id="13" dur="500"/>
                                        <p:tgtEl>
                                          <p:spTgt spid="4102"/>
                                        </p:tgtEl>
                                      </p:cBhvr>
                                    </p:animEffect>
                                  </p:childTnLst>
                                </p:cTn>
                              </p:par>
                            </p:childTnLst>
                          </p:cTn>
                        </p:par>
                        <p:par>
                          <p:cTn id="14" fill="hold">
                            <p:stCondLst>
                              <p:cond delay="500"/>
                            </p:stCondLst>
                            <p:childTnLst>
                              <p:par>
                                <p:cTn id="15" presetID="31"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14" presetClass="entr" presetSubtype="1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id="{D274EBD2-A341-4E0F-9792-6EA5D720BE2F}"/>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Palatino Linotype" panose="02040502050505030304" pitchFamily="18" charset="0"/>
                <a:ea typeface="MS PMincho" panose="02020600040205080304" pitchFamily="18" charset="-128"/>
                <a:cs typeface="Times New Roman" panose="02020603050405020304" pitchFamily="18" charset="0"/>
              </a:rPr>
              <a:t>LESSON 1</a:t>
            </a:r>
          </a:p>
        </p:txBody>
      </p:sp>
      <p:pic>
        <p:nvPicPr>
          <p:cNvPr id="2050" name="Picture 2" descr="https://media.ldscdn.org/images/media-library/gospel-art/new-testament/portrait-jesus-christ-heinrich-hofmann-186512-gallery-notice-SPA.jpg">
            <a:extLst>
              <a:ext uri="{FF2B5EF4-FFF2-40B4-BE49-F238E27FC236}">
                <a16:creationId xmlns:a16="http://schemas.microsoft.com/office/drawing/2014/main" id="{2302B0EA-2C3B-411D-A2CD-DED1C469F9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23"/>
          <a:stretch/>
        </p:blipFill>
        <p:spPr bwMode="auto">
          <a:xfrm>
            <a:off x="4486964" y="965214"/>
            <a:ext cx="3484880" cy="42424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BEBEF0E-D459-4A5D-B277-40ECAD50832A}"/>
              </a:ext>
            </a:extLst>
          </p:cNvPr>
          <p:cNvSpPr/>
          <p:nvPr/>
        </p:nvSpPr>
        <p:spPr>
          <a:xfrm>
            <a:off x="3163944" y="5397445"/>
            <a:ext cx="6096000" cy="923330"/>
          </a:xfrm>
          <a:prstGeom prst="rect">
            <a:avLst/>
          </a:prstGeom>
        </p:spPr>
        <p:txBody>
          <a:bodyPr>
            <a:spAutoFit/>
          </a:bodyPr>
          <a:lstStyle/>
          <a:p>
            <a:pPr algn="ctr"/>
            <a:r>
              <a:rPr lang="en-US" b="1" dirty="0">
                <a:solidFill>
                  <a:srgbClr val="FFFF00"/>
                </a:solidFill>
                <a:latin typeface="Arial" panose="020B0604020202020204" pitchFamily="34" charset="0"/>
                <a:cs typeface="Arial" panose="020B0604020202020204" pitchFamily="34" charset="0"/>
              </a:rPr>
              <a:t>“The message of the Old Testament is the message of Christ and his coming and his atonement”</a:t>
            </a:r>
          </a:p>
          <a:p>
            <a:pPr algn="ctr"/>
            <a:r>
              <a:rPr lang="en-US" b="1" dirty="0">
                <a:solidFill>
                  <a:srgbClr val="FFFF00"/>
                </a:solidFill>
                <a:latin typeface="Arial" panose="020B0604020202020204" pitchFamily="34" charset="0"/>
                <a:cs typeface="Arial" panose="020B0604020202020204" pitchFamily="34" charset="0"/>
              </a:rPr>
              <a:t> (President Marion G. Romney).</a:t>
            </a:r>
          </a:p>
        </p:txBody>
      </p:sp>
      <p:pic>
        <p:nvPicPr>
          <p:cNvPr id="5" name="Picture 2" descr="https://media.ldscdn.org/images/media-library/gospel-art/new-testament/portrait-jesus-christ-heinrich-hofmann-186512-gallery-notice-SPA.jpg">
            <a:extLst>
              <a:ext uri="{FF2B5EF4-FFF2-40B4-BE49-F238E27FC236}">
                <a16:creationId xmlns:a16="http://schemas.microsoft.com/office/drawing/2014/main" id="{860065D7-329A-49A3-ACAF-DA4BE07099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23"/>
          <a:stretch/>
        </p:blipFill>
        <p:spPr bwMode="auto">
          <a:xfrm>
            <a:off x="4498158" y="960333"/>
            <a:ext cx="3484880" cy="4242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media.ldscdn.org/images/media-library/gospel-art/new-testament/portrait-jesus-christ-heinrich-hofmann-186512-gallery-notice-SPA.jpg">
            <a:extLst>
              <a:ext uri="{FF2B5EF4-FFF2-40B4-BE49-F238E27FC236}">
                <a16:creationId xmlns:a16="http://schemas.microsoft.com/office/drawing/2014/main" id="{038E4123-3731-409F-B86B-1665A6BE12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23"/>
          <a:stretch/>
        </p:blipFill>
        <p:spPr bwMode="auto">
          <a:xfrm>
            <a:off x="4486964" y="936419"/>
            <a:ext cx="3484880" cy="42424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media.ldscdn.org/images/media-library/gospel-art/new-testament/portrait-jesus-christ-heinrich-hofmann-186512-gallery-notice-SPA.jpg">
            <a:extLst>
              <a:ext uri="{FF2B5EF4-FFF2-40B4-BE49-F238E27FC236}">
                <a16:creationId xmlns:a16="http://schemas.microsoft.com/office/drawing/2014/main" id="{4FBE1F80-29E1-4073-89F1-653349F757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23"/>
          <a:stretch/>
        </p:blipFill>
        <p:spPr bwMode="auto">
          <a:xfrm>
            <a:off x="4495933" y="948376"/>
            <a:ext cx="3484880" cy="42424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media.ldscdn.org/images/media-library/gospel-art/new-testament/portrait-jesus-christ-heinrich-hofmann-186512-gallery-notice-SPA.jpg">
            <a:extLst>
              <a:ext uri="{FF2B5EF4-FFF2-40B4-BE49-F238E27FC236}">
                <a16:creationId xmlns:a16="http://schemas.microsoft.com/office/drawing/2014/main" id="{B759171A-776B-4947-9858-01D04D0EE2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23"/>
          <a:stretch/>
        </p:blipFill>
        <p:spPr bwMode="auto">
          <a:xfrm>
            <a:off x="4469504" y="994009"/>
            <a:ext cx="3484880" cy="42424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media.ldscdn.org/images/media-library/gospel-art/new-testament/portrait-jesus-christ-heinrich-hofmann-186512-gallery-notice-SPA.jpg">
            <a:extLst>
              <a:ext uri="{FF2B5EF4-FFF2-40B4-BE49-F238E27FC236}">
                <a16:creationId xmlns:a16="http://schemas.microsoft.com/office/drawing/2014/main" id="{A5B6A7B3-3400-4F7D-AC37-ED9EC208F8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23"/>
          <a:stretch/>
        </p:blipFill>
        <p:spPr bwMode="auto">
          <a:xfrm>
            <a:off x="4497630" y="998890"/>
            <a:ext cx="3484880" cy="42424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media.ldscdn.org/images/media-library/gospel-art/new-testament/portrait-jesus-christ-heinrich-hofmann-186512-gallery-notice-SPA.jpg">
            <a:extLst>
              <a:ext uri="{FF2B5EF4-FFF2-40B4-BE49-F238E27FC236}">
                <a16:creationId xmlns:a16="http://schemas.microsoft.com/office/drawing/2014/main" id="{E373AD8A-E0B3-45F5-A68F-306C97672C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23"/>
          <a:stretch/>
        </p:blipFill>
        <p:spPr bwMode="auto">
          <a:xfrm>
            <a:off x="4480170" y="956843"/>
            <a:ext cx="3484880" cy="42424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media.ldscdn.org/images/media-library/gospel-art/new-testament/portrait-jesus-christ-heinrich-hofmann-186512-gallery-notice-SPA.jpg">
            <a:extLst>
              <a:ext uri="{FF2B5EF4-FFF2-40B4-BE49-F238E27FC236}">
                <a16:creationId xmlns:a16="http://schemas.microsoft.com/office/drawing/2014/main" id="{2E737AF7-E918-4845-ADEB-91D1D25D67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23"/>
          <a:stretch/>
        </p:blipFill>
        <p:spPr bwMode="auto">
          <a:xfrm>
            <a:off x="4484092" y="953353"/>
            <a:ext cx="3484880" cy="42424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media.ldscdn.org/images/media-library/gospel-art/new-testament/portrait-jesus-christ-heinrich-hofmann-186512-gallery-notice-SPA.jpg">
            <a:extLst>
              <a:ext uri="{FF2B5EF4-FFF2-40B4-BE49-F238E27FC236}">
                <a16:creationId xmlns:a16="http://schemas.microsoft.com/office/drawing/2014/main" id="{D4D147D2-9983-44E9-A109-E1BD281C5B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23"/>
          <a:stretch/>
        </p:blipFill>
        <p:spPr bwMode="auto">
          <a:xfrm>
            <a:off x="4493708" y="985542"/>
            <a:ext cx="3484880" cy="42424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media.ldscdn.org/images/media-library/gospel-art/new-testament/portrait-jesus-christ-heinrich-hofmann-186512-gallery-notice-SPA.jpg">
            <a:extLst>
              <a:ext uri="{FF2B5EF4-FFF2-40B4-BE49-F238E27FC236}">
                <a16:creationId xmlns:a16="http://schemas.microsoft.com/office/drawing/2014/main" id="{DE0F4DD2-4669-4B31-BF46-0B8AE77E93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23"/>
          <a:stretch/>
        </p:blipFill>
        <p:spPr bwMode="auto">
          <a:xfrm>
            <a:off x="4486629" y="979612"/>
            <a:ext cx="3484880" cy="4242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18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id="{D274EBD2-A341-4E0F-9792-6EA5D720BE2F}"/>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Palatino Linotype" panose="02040502050505030304" pitchFamily="18" charset="0"/>
                <a:ea typeface="MS PMincho" panose="02020600040205080304" pitchFamily="18" charset="-128"/>
                <a:cs typeface="Times New Roman" panose="02020603050405020304" pitchFamily="18" charset="0"/>
              </a:rPr>
              <a:t>LESSON 1</a:t>
            </a:r>
          </a:p>
        </p:txBody>
      </p:sp>
      <p:sp>
        <p:nvSpPr>
          <p:cNvPr id="4" name="Rectangle 3">
            <a:extLst>
              <a:ext uri="{FF2B5EF4-FFF2-40B4-BE49-F238E27FC236}">
                <a16:creationId xmlns:a16="http://schemas.microsoft.com/office/drawing/2014/main" id="{23ACF232-0E66-4B8A-87B4-DF3F7A710B48}"/>
              </a:ext>
            </a:extLst>
          </p:cNvPr>
          <p:cNvSpPr/>
          <p:nvPr/>
        </p:nvSpPr>
        <p:spPr>
          <a:xfrm>
            <a:off x="914400" y="928247"/>
            <a:ext cx="9973994" cy="646331"/>
          </a:xfrm>
          <a:prstGeom prst="rect">
            <a:avLst/>
          </a:prstGeom>
        </p:spPr>
        <p:txBody>
          <a:bodyPr wrap="square">
            <a:spAutoFit/>
          </a:bodyPr>
          <a:lstStyle/>
          <a:p>
            <a:pPr algn="just"/>
            <a:r>
              <a:rPr lang="en-US" b="1" dirty="0">
                <a:solidFill>
                  <a:schemeClr val="bg1"/>
                </a:solidFill>
                <a:latin typeface="Arial" panose="020B0604020202020204" pitchFamily="34" charset="0"/>
                <a:cs typeface="Arial" panose="020B0604020202020204" pitchFamily="34" charset="0"/>
              </a:rPr>
              <a:t>How can the events depicted in these pictures teach of Jesus Christ, His coming, and His Atonement?</a:t>
            </a:r>
          </a:p>
        </p:txBody>
      </p:sp>
      <p:sp>
        <p:nvSpPr>
          <p:cNvPr id="5" name="Rectangle 4">
            <a:extLst>
              <a:ext uri="{FF2B5EF4-FFF2-40B4-BE49-F238E27FC236}">
                <a16:creationId xmlns:a16="http://schemas.microsoft.com/office/drawing/2014/main" id="{4D81244F-72BD-44A1-8372-7FB783459DEC}"/>
              </a:ext>
            </a:extLst>
          </p:cNvPr>
          <p:cNvSpPr/>
          <p:nvPr/>
        </p:nvSpPr>
        <p:spPr>
          <a:xfrm>
            <a:off x="914400" y="1773231"/>
            <a:ext cx="9973994" cy="646331"/>
          </a:xfrm>
          <a:prstGeom prst="rect">
            <a:avLst/>
          </a:prstGeom>
        </p:spPr>
        <p:txBody>
          <a:bodyPr wrap="square">
            <a:spAutoFit/>
          </a:bodyPr>
          <a:lstStyle/>
          <a:p>
            <a:pPr algn="just"/>
            <a:r>
              <a:rPr lang="en-US" b="1" dirty="0">
                <a:solidFill>
                  <a:schemeClr val="bg1"/>
                </a:solidFill>
                <a:latin typeface="Open Sans"/>
              </a:rPr>
              <a:t>Why do you think it might be helpful to know that this book of scripture testifies of Jesus Christ?</a:t>
            </a:r>
            <a:endParaRPr lang="en-US" b="1" dirty="0">
              <a:solidFill>
                <a:schemeClr val="bg1"/>
              </a:solidFill>
            </a:endParaRPr>
          </a:p>
        </p:txBody>
      </p:sp>
      <p:sp>
        <p:nvSpPr>
          <p:cNvPr id="6" name="Rectangle 5">
            <a:extLst>
              <a:ext uri="{FF2B5EF4-FFF2-40B4-BE49-F238E27FC236}">
                <a16:creationId xmlns:a16="http://schemas.microsoft.com/office/drawing/2014/main" id="{57268C14-7234-4525-B83E-4C7682195A27}"/>
              </a:ext>
            </a:extLst>
          </p:cNvPr>
          <p:cNvSpPr/>
          <p:nvPr/>
        </p:nvSpPr>
        <p:spPr>
          <a:xfrm>
            <a:off x="2078501" y="3288716"/>
            <a:ext cx="8034997" cy="830997"/>
          </a:xfrm>
          <a:prstGeom prst="rect">
            <a:avLst/>
          </a:prstGeom>
        </p:spPr>
        <p:txBody>
          <a:bodyPr wrap="square">
            <a:spAutoFit/>
          </a:bodyPr>
          <a:lstStyle/>
          <a:p>
            <a:pPr algn="ctr"/>
            <a:r>
              <a:rPr lang="en-US" sz="2400" b="1" i="1" dirty="0">
                <a:solidFill>
                  <a:schemeClr val="bg1"/>
                </a:solidFill>
                <a:latin typeface="Arial" panose="020B0604020202020204" pitchFamily="34" charset="0"/>
                <a:cs typeface="Arial" panose="020B0604020202020204" pitchFamily="34" charset="0"/>
              </a:rPr>
              <a:t>As we learn to see how the Old Testament testifies of Jesus Christ, our faith in Jesus Christ will increase.</a:t>
            </a:r>
            <a:endParaRPr lang="en-US" sz="24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46445"/>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125" autoRev="1" fill="hold">
                                          <p:stCondLst>
                                            <p:cond delay="0"/>
                                          </p:stCondLst>
                                        </p:cTn>
                                        <p:tgtEl>
                                          <p:spTgt spid="5"/>
                                        </p:tgtEl>
                                        <p:attrNameLst>
                                          <p:attrName>ppt_w</p:attrName>
                                        </p:attrNameLst>
                                      </p:cBhvr>
                                    </p:anim>
                                    <p:anim by="(#ppt_w*0.50)" calcmode="lin" valueType="num">
                                      <p:cBhvr>
                                        <p:cTn id="8" dur="125" decel="50000" autoRev="1" fill="hold">
                                          <p:stCondLst>
                                            <p:cond delay="0"/>
                                          </p:stCondLst>
                                        </p:cTn>
                                        <p:tgtEl>
                                          <p:spTgt spid="5"/>
                                        </p:tgtEl>
                                        <p:attrNameLst>
                                          <p:attrName>ppt_x</p:attrName>
                                        </p:attrNameLst>
                                      </p:cBhvr>
                                    </p:anim>
                                    <p:anim from="(-#ppt_h/2)" to="(#ppt_y)" calcmode="lin" valueType="num">
                                      <p:cBhvr>
                                        <p:cTn id="9" dur="250" fill="hold">
                                          <p:stCondLst>
                                            <p:cond delay="0"/>
                                          </p:stCondLst>
                                        </p:cTn>
                                        <p:tgtEl>
                                          <p:spTgt spid="5"/>
                                        </p:tgtEl>
                                        <p:attrNameLst>
                                          <p:attrName>ppt_y</p:attrName>
                                        </p:attrNameLst>
                                      </p:cBhvr>
                                    </p:anim>
                                    <p:animRot by="21600000">
                                      <p:cBhvr>
                                        <p:cTn id="10" dur="25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3"/>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id="{D274EBD2-A341-4E0F-9792-6EA5D720BE2F}"/>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Palatino Linotype" panose="02040502050505030304" pitchFamily="18" charset="0"/>
                <a:ea typeface="MS PMincho" panose="02020600040205080304" pitchFamily="18" charset="-128"/>
                <a:cs typeface="Times New Roman" panose="02020603050405020304" pitchFamily="18" charset="0"/>
              </a:rPr>
              <a:t>LESSON 1</a:t>
            </a:r>
          </a:p>
        </p:txBody>
      </p:sp>
      <p:sp>
        <p:nvSpPr>
          <p:cNvPr id="2" name="Rectangle 1">
            <a:extLst>
              <a:ext uri="{FF2B5EF4-FFF2-40B4-BE49-F238E27FC236}">
                <a16:creationId xmlns:a16="http://schemas.microsoft.com/office/drawing/2014/main" id="{A901D4D9-ACA0-42BE-A78C-E69A8AC58D32}"/>
              </a:ext>
            </a:extLst>
          </p:cNvPr>
          <p:cNvSpPr/>
          <p:nvPr/>
        </p:nvSpPr>
        <p:spPr>
          <a:xfrm>
            <a:off x="942536" y="3429000"/>
            <a:ext cx="10213144" cy="1200329"/>
          </a:xfrm>
          <a:prstGeom prst="rect">
            <a:avLst/>
          </a:prstGeom>
        </p:spPr>
        <p:txBody>
          <a:bodyPr wrap="square">
            <a:spAutoFit/>
          </a:bodyPr>
          <a:lstStyle/>
          <a:p>
            <a:pPr algn="just"/>
            <a:r>
              <a:rPr lang="en-US" dirty="0">
                <a:solidFill>
                  <a:schemeClr val="bg1"/>
                </a:solidFill>
                <a:latin typeface="Arial" panose="020B0604020202020204" pitchFamily="34" charset="0"/>
                <a:cs typeface="Arial" panose="020B0604020202020204" pitchFamily="34" charset="0"/>
              </a:rPr>
              <a:t>And behold, all things have their likeness, and all things are created and made to bear record of me, both things which are temporal, and things which are spiritual; things which are in the heavens above, and things which are on the earth, and things which are in the earth, and things which are under the earth, both above and beneath: all things bear record of me.</a:t>
            </a:r>
          </a:p>
        </p:txBody>
      </p:sp>
      <p:sp>
        <p:nvSpPr>
          <p:cNvPr id="4" name="TextBox 3">
            <a:extLst>
              <a:ext uri="{FF2B5EF4-FFF2-40B4-BE49-F238E27FC236}">
                <a16:creationId xmlns:a16="http://schemas.microsoft.com/office/drawing/2014/main" id="{867152EF-3863-4718-A2FC-574373F0ECA7}"/>
              </a:ext>
            </a:extLst>
          </p:cNvPr>
          <p:cNvSpPr txBox="1"/>
          <p:nvPr/>
        </p:nvSpPr>
        <p:spPr>
          <a:xfrm>
            <a:off x="942536" y="3059668"/>
            <a:ext cx="1434904"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Moses 6:63</a:t>
            </a:r>
          </a:p>
        </p:txBody>
      </p:sp>
      <p:sp>
        <p:nvSpPr>
          <p:cNvPr id="5" name="Rectangle 4">
            <a:extLst>
              <a:ext uri="{FF2B5EF4-FFF2-40B4-BE49-F238E27FC236}">
                <a16:creationId xmlns:a16="http://schemas.microsoft.com/office/drawing/2014/main" id="{EF70E0FD-A5D4-4BB9-BCF1-D5AF992849DE}"/>
              </a:ext>
            </a:extLst>
          </p:cNvPr>
          <p:cNvSpPr/>
          <p:nvPr/>
        </p:nvSpPr>
        <p:spPr>
          <a:xfrm>
            <a:off x="989428" y="1706937"/>
            <a:ext cx="10213144" cy="1200329"/>
          </a:xfrm>
          <a:prstGeom prst="rect">
            <a:avLst/>
          </a:prstGeom>
        </p:spPr>
        <p:txBody>
          <a:bodyPr wrap="square">
            <a:spAutoFit/>
          </a:bodyPr>
          <a:lstStyle/>
          <a:p>
            <a:pPr algn="just"/>
            <a:r>
              <a:rPr lang="en-US" dirty="0">
                <a:solidFill>
                  <a:schemeClr val="bg1"/>
                </a:solidFill>
                <a:latin typeface="Arial" panose="020B0604020202020204" pitchFamily="34" charset="0"/>
                <a:cs typeface="Arial" panose="020B0604020202020204" pitchFamily="34" charset="0"/>
              </a:rPr>
              <a:t>And many signs, and wonders, and types, and shadows showed he unto them, concerning his coming; and also holy prophets spake unto them concerning his coming; and yet they hardened their hearts, and understood not that the law of Moses availeth nothing except it were through the atonement of his blood.</a:t>
            </a:r>
          </a:p>
        </p:txBody>
      </p:sp>
      <p:sp>
        <p:nvSpPr>
          <p:cNvPr id="6" name="TextBox 5">
            <a:extLst>
              <a:ext uri="{FF2B5EF4-FFF2-40B4-BE49-F238E27FC236}">
                <a16:creationId xmlns:a16="http://schemas.microsoft.com/office/drawing/2014/main" id="{6722619A-76B0-44B7-9964-EF51ECCA2C58}"/>
              </a:ext>
            </a:extLst>
          </p:cNvPr>
          <p:cNvSpPr txBox="1"/>
          <p:nvPr/>
        </p:nvSpPr>
        <p:spPr>
          <a:xfrm>
            <a:off x="989427" y="1337605"/>
            <a:ext cx="1613095"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Mosiah 3:15</a:t>
            </a:r>
          </a:p>
        </p:txBody>
      </p:sp>
    </p:spTree>
    <p:extLst>
      <p:ext uri="{BB962C8B-B14F-4D97-AF65-F5344CB8AC3E}">
        <p14:creationId xmlns:p14="http://schemas.microsoft.com/office/powerpoint/2010/main" val="124765413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id="{D274EBD2-A341-4E0F-9792-6EA5D720BE2F}"/>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Palatino Linotype" panose="02040502050505030304" pitchFamily="18" charset="0"/>
                <a:ea typeface="MS PMincho" panose="02020600040205080304" pitchFamily="18" charset="-128"/>
                <a:cs typeface="Times New Roman" panose="02020603050405020304" pitchFamily="18" charset="0"/>
              </a:rPr>
              <a:t>LESSON 1</a:t>
            </a:r>
          </a:p>
        </p:txBody>
      </p:sp>
      <p:sp>
        <p:nvSpPr>
          <p:cNvPr id="2" name="Rectangle 1">
            <a:extLst>
              <a:ext uri="{FF2B5EF4-FFF2-40B4-BE49-F238E27FC236}">
                <a16:creationId xmlns:a16="http://schemas.microsoft.com/office/drawing/2014/main" id="{5364FE8E-AA5F-4CA1-98B6-DC610284BAE7}"/>
              </a:ext>
            </a:extLst>
          </p:cNvPr>
          <p:cNvSpPr/>
          <p:nvPr/>
        </p:nvSpPr>
        <p:spPr>
          <a:xfrm>
            <a:off x="937845" y="1291102"/>
            <a:ext cx="10203767" cy="2031325"/>
          </a:xfrm>
          <a:prstGeom prst="rect">
            <a:avLst/>
          </a:prstGeom>
        </p:spPr>
        <p:txBody>
          <a:bodyPr wrap="square">
            <a:spAutoFit/>
          </a:bodyPr>
          <a:lstStyle/>
          <a:p>
            <a:pPr algn="just" fontAlgn="base"/>
            <a:r>
              <a:rPr lang="en-US" b="1" dirty="0">
                <a:solidFill>
                  <a:schemeClr val="bg1"/>
                </a:solidFill>
                <a:latin typeface="Arial" panose="020B0604020202020204" pitchFamily="34" charset="0"/>
                <a:cs typeface="Arial" panose="020B0604020202020204" pitchFamily="34" charset="0"/>
              </a:rPr>
              <a:t>5 </a:t>
            </a:r>
            <a:r>
              <a:rPr lang="en-US" dirty="0">
                <a:solidFill>
                  <a:schemeClr val="bg1"/>
                </a:solidFill>
                <a:latin typeface="Arial" panose="020B0604020202020204" pitchFamily="34" charset="0"/>
                <a:cs typeface="Arial" panose="020B0604020202020204" pitchFamily="34" charset="0"/>
              </a:rPr>
              <a:t>And he gave unto them commandments, that they should worship the Lord their God, and should offer the firstlings of their flocks, for an offering unto the Lord. And Adam was obedient unto the commandments of the Lord.</a:t>
            </a:r>
          </a:p>
          <a:p>
            <a:pPr algn="just" fontAlgn="base"/>
            <a:r>
              <a:rPr lang="en-US" b="1" dirty="0">
                <a:solidFill>
                  <a:schemeClr val="bg1"/>
                </a:solidFill>
                <a:latin typeface="Arial" panose="020B0604020202020204" pitchFamily="34" charset="0"/>
                <a:cs typeface="Arial" panose="020B0604020202020204" pitchFamily="34" charset="0"/>
              </a:rPr>
              <a:t>6 </a:t>
            </a:r>
            <a:r>
              <a:rPr lang="en-US" dirty="0">
                <a:solidFill>
                  <a:schemeClr val="bg1"/>
                </a:solidFill>
                <a:latin typeface="Arial" panose="020B0604020202020204" pitchFamily="34" charset="0"/>
                <a:cs typeface="Arial" panose="020B0604020202020204" pitchFamily="34" charset="0"/>
              </a:rPr>
              <a:t>And after many days an angel of the Lord appeared unto Adam, saying: Why dost thou offer sacrifices unto the Lord? And Adam said unto him: I know not, save the Lord commanded me.</a:t>
            </a:r>
          </a:p>
          <a:p>
            <a:pPr algn="just" fontAlgn="base"/>
            <a:r>
              <a:rPr lang="en-US" b="1" dirty="0">
                <a:solidFill>
                  <a:schemeClr val="bg1"/>
                </a:solidFill>
                <a:latin typeface="Arial" panose="020B0604020202020204" pitchFamily="34" charset="0"/>
                <a:cs typeface="Arial" panose="020B0604020202020204" pitchFamily="34" charset="0"/>
              </a:rPr>
              <a:t>7 </a:t>
            </a:r>
            <a:r>
              <a:rPr lang="en-US" dirty="0">
                <a:solidFill>
                  <a:schemeClr val="bg1"/>
                </a:solidFill>
                <a:latin typeface="Arial" panose="020B0604020202020204" pitchFamily="34" charset="0"/>
                <a:cs typeface="Arial" panose="020B0604020202020204" pitchFamily="34" charset="0"/>
              </a:rPr>
              <a:t>And then the angel spake, saying: This thing is a similitude of the sacrifice of the Only Begotten of the Father, which is full of grace and truth.</a:t>
            </a:r>
          </a:p>
        </p:txBody>
      </p:sp>
      <p:sp>
        <p:nvSpPr>
          <p:cNvPr id="4" name="TextBox 3">
            <a:extLst>
              <a:ext uri="{FF2B5EF4-FFF2-40B4-BE49-F238E27FC236}">
                <a16:creationId xmlns:a16="http://schemas.microsoft.com/office/drawing/2014/main" id="{7DD56F52-4EEE-4043-B5A9-A49BDCD46336}"/>
              </a:ext>
            </a:extLst>
          </p:cNvPr>
          <p:cNvSpPr txBox="1"/>
          <p:nvPr/>
        </p:nvSpPr>
        <p:spPr>
          <a:xfrm>
            <a:off x="951914" y="992110"/>
            <a:ext cx="1575582"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Moses 5:5-7</a:t>
            </a:r>
          </a:p>
        </p:txBody>
      </p:sp>
    </p:spTree>
    <p:extLst>
      <p:ext uri="{BB962C8B-B14F-4D97-AF65-F5344CB8AC3E}">
        <p14:creationId xmlns:p14="http://schemas.microsoft.com/office/powerpoint/2010/main" val="709724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id="{D274EBD2-A341-4E0F-9792-6EA5D720BE2F}"/>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Palatino Linotype" panose="02040502050505030304" pitchFamily="18" charset="0"/>
                <a:ea typeface="MS PMincho" panose="02020600040205080304" pitchFamily="18" charset="-128"/>
                <a:cs typeface="Times New Roman" panose="02020603050405020304" pitchFamily="18" charset="0"/>
              </a:rPr>
              <a:t>LESSON 1</a:t>
            </a:r>
          </a:p>
        </p:txBody>
      </p:sp>
      <p:pic>
        <p:nvPicPr>
          <p:cNvPr id="4" name="Picture 3">
            <a:extLst>
              <a:ext uri="{FF2B5EF4-FFF2-40B4-BE49-F238E27FC236}">
                <a16:creationId xmlns:a16="http://schemas.microsoft.com/office/drawing/2014/main" id="{04F0D8B6-8437-40DC-AB85-D2C1A05F4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3492" y="1391767"/>
            <a:ext cx="6125014" cy="4074466"/>
          </a:xfrm>
          <a:prstGeom prst="rect">
            <a:avLst/>
          </a:prstGeom>
        </p:spPr>
      </p:pic>
      <p:sp>
        <p:nvSpPr>
          <p:cNvPr id="5" name="Rectangle 4">
            <a:extLst>
              <a:ext uri="{FF2B5EF4-FFF2-40B4-BE49-F238E27FC236}">
                <a16:creationId xmlns:a16="http://schemas.microsoft.com/office/drawing/2014/main" id="{3301467E-4D52-49C7-A079-5B3428561B1B}"/>
              </a:ext>
            </a:extLst>
          </p:cNvPr>
          <p:cNvSpPr/>
          <p:nvPr/>
        </p:nvSpPr>
        <p:spPr>
          <a:xfrm>
            <a:off x="3090497" y="5745478"/>
            <a:ext cx="6011005" cy="369332"/>
          </a:xfrm>
          <a:prstGeom prst="rect">
            <a:avLst/>
          </a:prstGeom>
        </p:spPr>
        <p:txBody>
          <a:bodyPr wrap="none">
            <a:spAutoFit/>
          </a:bodyPr>
          <a:lstStyle/>
          <a:p>
            <a:r>
              <a:rPr lang="en-US" b="1" dirty="0">
                <a:solidFill>
                  <a:srgbClr val="FFFF00"/>
                </a:solidFill>
                <a:latin typeface="Arial" panose="020B0604020202020204" pitchFamily="34" charset="0"/>
                <a:cs typeface="Arial" panose="020B0604020202020204" pitchFamily="34" charset="0"/>
              </a:rPr>
              <a:t>Why did the Lord command Adam to offer sacrifices?</a:t>
            </a:r>
          </a:p>
        </p:txBody>
      </p:sp>
    </p:spTree>
    <p:extLst>
      <p:ext uri="{BB962C8B-B14F-4D97-AF65-F5344CB8AC3E}">
        <p14:creationId xmlns:p14="http://schemas.microsoft.com/office/powerpoint/2010/main" val="42552144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id="{D274EBD2-A341-4E0F-9792-6EA5D720BE2F}"/>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Palatino Linotype" panose="02040502050505030304" pitchFamily="18" charset="0"/>
                <a:ea typeface="MS PMincho" panose="02020600040205080304" pitchFamily="18" charset="-128"/>
                <a:cs typeface="Times New Roman" panose="02020603050405020304" pitchFamily="18" charset="0"/>
              </a:rPr>
              <a:t>LESSON 1</a:t>
            </a:r>
          </a:p>
        </p:txBody>
      </p:sp>
      <p:sp>
        <p:nvSpPr>
          <p:cNvPr id="2" name="Rectangle 1">
            <a:extLst>
              <a:ext uri="{FF2B5EF4-FFF2-40B4-BE49-F238E27FC236}">
                <a16:creationId xmlns:a16="http://schemas.microsoft.com/office/drawing/2014/main" id="{A2A25BAA-8192-498E-A23A-C3875C4A1F39}"/>
              </a:ext>
            </a:extLst>
          </p:cNvPr>
          <p:cNvSpPr/>
          <p:nvPr/>
        </p:nvSpPr>
        <p:spPr>
          <a:xfrm>
            <a:off x="937846" y="1381038"/>
            <a:ext cx="10316308" cy="1754326"/>
          </a:xfrm>
          <a:prstGeom prst="rect">
            <a:avLst/>
          </a:prstGeom>
        </p:spPr>
        <p:txBody>
          <a:bodyPr wrap="square">
            <a:spAutoFit/>
          </a:bodyPr>
          <a:lstStyle/>
          <a:p>
            <a:pPr algn="just" fontAlgn="base"/>
            <a:r>
              <a:rPr lang="en-US" b="1" dirty="0">
                <a:solidFill>
                  <a:schemeClr val="bg1"/>
                </a:solidFill>
                <a:latin typeface="Palatino"/>
              </a:rPr>
              <a:t>2 </a:t>
            </a:r>
            <a:r>
              <a:rPr lang="en-US" dirty="0">
                <a:solidFill>
                  <a:schemeClr val="bg1"/>
                </a:solidFill>
                <a:latin typeface="Palatino"/>
              </a:rPr>
              <a:t>Speak unto the children of Israel, and say unto them, If any man of you bring an offering unto the </a:t>
            </a:r>
            <a:r>
              <a:rPr lang="en-US" cap="small" dirty="0">
                <a:solidFill>
                  <a:schemeClr val="bg1"/>
                </a:solidFill>
                <a:latin typeface="Palatino"/>
              </a:rPr>
              <a:t>Lord</a:t>
            </a:r>
            <a:r>
              <a:rPr lang="en-US" dirty="0">
                <a:solidFill>
                  <a:schemeClr val="bg1"/>
                </a:solidFill>
                <a:latin typeface="Palatino"/>
              </a:rPr>
              <a:t>, ye shall bring your offering of the cattle, even of the herd, and of the flock.</a:t>
            </a:r>
          </a:p>
          <a:p>
            <a:pPr algn="just" fontAlgn="base"/>
            <a:r>
              <a:rPr lang="en-US" b="1" dirty="0">
                <a:solidFill>
                  <a:schemeClr val="bg1"/>
                </a:solidFill>
                <a:latin typeface="Palatino"/>
              </a:rPr>
              <a:t>3 </a:t>
            </a:r>
            <a:r>
              <a:rPr lang="en-US" dirty="0">
                <a:solidFill>
                  <a:schemeClr val="bg1"/>
                </a:solidFill>
                <a:latin typeface="Palatino"/>
              </a:rPr>
              <a:t>If his offering be a burnt sacrifice of the herd, let him offer a male without blemish: he shall offer it of his own voluntary will at the door of the tabernacle of the congregation before the </a:t>
            </a:r>
            <a:r>
              <a:rPr lang="en-US" cap="small" dirty="0">
                <a:solidFill>
                  <a:schemeClr val="bg1"/>
                </a:solidFill>
                <a:latin typeface="Palatino"/>
              </a:rPr>
              <a:t>Lord</a:t>
            </a:r>
            <a:r>
              <a:rPr lang="en-US" dirty="0">
                <a:solidFill>
                  <a:schemeClr val="bg1"/>
                </a:solidFill>
                <a:latin typeface="Palatino"/>
              </a:rPr>
              <a:t>.</a:t>
            </a:r>
          </a:p>
          <a:p>
            <a:pPr algn="just" fontAlgn="base"/>
            <a:r>
              <a:rPr lang="en-US" b="1" dirty="0">
                <a:solidFill>
                  <a:schemeClr val="bg1"/>
                </a:solidFill>
                <a:latin typeface="Palatino"/>
              </a:rPr>
              <a:t>4 </a:t>
            </a:r>
            <a:r>
              <a:rPr lang="en-US" dirty="0">
                <a:solidFill>
                  <a:schemeClr val="bg1"/>
                </a:solidFill>
                <a:latin typeface="Palatino"/>
              </a:rPr>
              <a:t>And he shall put his hand upon the head of the burnt offering; and it shall be accepted for him to make atonement for him.</a:t>
            </a:r>
            <a:endParaRPr lang="en-US" b="0" i="0" dirty="0">
              <a:solidFill>
                <a:schemeClr val="bg1"/>
              </a:solidFill>
              <a:effectLst/>
              <a:latin typeface="Palatino"/>
            </a:endParaRPr>
          </a:p>
        </p:txBody>
      </p:sp>
      <p:sp>
        <p:nvSpPr>
          <p:cNvPr id="4" name="Rectangle 3">
            <a:extLst>
              <a:ext uri="{FF2B5EF4-FFF2-40B4-BE49-F238E27FC236}">
                <a16:creationId xmlns:a16="http://schemas.microsoft.com/office/drawing/2014/main" id="{73354274-266D-417E-AE8A-0A925F3E0B68}"/>
              </a:ext>
            </a:extLst>
          </p:cNvPr>
          <p:cNvSpPr/>
          <p:nvPr/>
        </p:nvSpPr>
        <p:spPr>
          <a:xfrm>
            <a:off x="914400" y="968273"/>
            <a:ext cx="1787669" cy="369332"/>
          </a:xfrm>
          <a:prstGeom prst="rect">
            <a:avLst/>
          </a:prstGeom>
        </p:spPr>
        <p:txBody>
          <a:bodyPr wrap="none">
            <a:spAutoFit/>
          </a:bodyPr>
          <a:lstStyle/>
          <a:p>
            <a:r>
              <a:rPr lang="en-US" b="1" dirty="0">
                <a:solidFill>
                  <a:schemeClr val="bg1"/>
                </a:solidFill>
                <a:latin typeface="Arial" panose="020B0604020202020204" pitchFamily="34" charset="0"/>
                <a:cs typeface="Arial" panose="020B0604020202020204" pitchFamily="34" charset="0"/>
              </a:rPr>
              <a:t>Leviticus 1:2-4</a:t>
            </a:r>
          </a:p>
        </p:txBody>
      </p:sp>
      <p:sp>
        <p:nvSpPr>
          <p:cNvPr id="5" name="Rectangle 4">
            <a:extLst>
              <a:ext uri="{FF2B5EF4-FFF2-40B4-BE49-F238E27FC236}">
                <a16:creationId xmlns:a16="http://schemas.microsoft.com/office/drawing/2014/main" id="{B86A492D-0FEB-47FC-9E95-A7E1E50D5A12}"/>
              </a:ext>
            </a:extLst>
          </p:cNvPr>
          <p:cNvSpPr/>
          <p:nvPr/>
        </p:nvSpPr>
        <p:spPr>
          <a:xfrm>
            <a:off x="1275471" y="3178797"/>
            <a:ext cx="4211409" cy="369332"/>
          </a:xfrm>
          <a:prstGeom prst="rect">
            <a:avLst/>
          </a:prstGeom>
        </p:spPr>
        <p:txBody>
          <a:bodyPr wrap="none">
            <a:spAutoFit/>
          </a:bodyPr>
          <a:lstStyle/>
          <a:p>
            <a:r>
              <a:rPr lang="en-US" b="1" dirty="0">
                <a:solidFill>
                  <a:schemeClr val="bg1"/>
                </a:solidFill>
                <a:latin typeface="Arial" panose="020B0604020202020204" pitchFamily="34" charset="0"/>
                <a:cs typeface="Arial" panose="020B0604020202020204" pitchFamily="34" charset="0"/>
              </a:rPr>
              <a:t>What does “without blemish” mean?</a:t>
            </a:r>
          </a:p>
        </p:txBody>
      </p:sp>
      <p:sp>
        <p:nvSpPr>
          <p:cNvPr id="6" name="Rectangle 5">
            <a:extLst>
              <a:ext uri="{FF2B5EF4-FFF2-40B4-BE49-F238E27FC236}">
                <a16:creationId xmlns:a16="http://schemas.microsoft.com/office/drawing/2014/main" id="{DB94CF54-41E7-4EF3-AB6D-F3528B8663C6}"/>
              </a:ext>
            </a:extLst>
          </p:cNvPr>
          <p:cNvSpPr/>
          <p:nvPr/>
        </p:nvSpPr>
        <p:spPr>
          <a:xfrm>
            <a:off x="5960902" y="3178797"/>
            <a:ext cx="4519186" cy="369332"/>
          </a:xfrm>
          <a:prstGeom prst="rect">
            <a:avLst/>
          </a:prstGeom>
        </p:spPr>
        <p:txBody>
          <a:bodyPr wrap="none">
            <a:spAutoFit/>
          </a:bodyPr>
          <a:lstStyle/>
          <a:p>
            <a:r>
              <a:rPr lang="en-US" b="1" dirty="0">
                <a:solidFill>
                  <a:schemeClr val="bg1"/>
                </a:solidFill>
                <a:latin typeface="Arial" panose="020B0604020202020204" pitchFamily="34" charset="0"/>
                <a:cs typeface="Arial" panose="020B0604020202020204" pitchFamily="34" charset="0"/>
              </a:rPr>
              <a:t>How does this symbolize Jesus Christ?</a:t>
            </a:r>
          </a:p>
        </p:txBody>
      </p:sp>
      <p:sp>
        <p:nvSpPr>
          <p:cNvPr id="7" name="Rectangle 6">
            <a:extLst>
              <a:ext uri="{FF2B5EF4-FFF2-40B4-BE49-F238E27FC236}">
                <a16:creationId xmlns:a16="http://schemas.microsoft.com/office/drawing/2014/main" id="{7C6F9BF3-C271-4973-B355-4C66511E85DB}"/>
              </a:ext>
            </a:extLst>
          </p:cNvPr>
          <p:cNvSpPr/>
          <p:nvPr/>
        </p:nvSpPr>
        <p:spPr>
          <a:xfrm>
            <a:off x="914399" y="4219103"/>
            <a:ext cx="10316307" cy="923330"/>
          </a:xfrm>
          <a:prstGeom prst="rect">
            <a:avLst/>
          </a:prstGeom>
        </p:spPr>
        <p:txBody>
          <a:bodyPr wrap="square">
            <a:spAutoFit/>
          </a:bodyPr>
          <a:lstStyle/>
          <a:p>
            <a:pPr algn="just"/>
            <a:r>
              <a:rPr lang="en-US" dirty="0">
                <a:solidFill>
                  <a:schemeClr val="bg1"/>
                </a:solidFill>
                <a:latin typeface="Palatino"/>
              </a:rPr>
              <a:t>Behold, my soul delighteth in proving unto my people the truth of the coming of Christ; for, for this end hath the law of Moses been given; and all things which have been given of God from the beginning of the world, unto man, are the typifying of him.</a:t>
            </a:r>
            <a:endParaRPr lang="en-US" dirty="0">
              <a:solidFill>
                <a:schemeClr val="bg1"/>
              </a:solidFill>
            </a:endParaRPr>
          </a:p>
        </p:txBody>
      </p:sp>
      <p:sp>
        <p:nvSpPr>
          <p:cNvPr id="8" name="Rectangle 7">
            <a:extLst>
              <a:ext uri="{FF2B5EF4-FFF2-40B4-BE49-F238E27FC236}">
                <a16:creationId xmlns:a16="http://schemas.microsoft.com/office/drawing/2014/main" id="{49650336-D98B-42D2-BEA8-A29A7B5106EB}"/>
              </a:ext>
            </a:extLst>
          </p:cNvPr>
          <p:cNvSpPr/>
          <p:nvPr/>
        </p:nvSpPr>
        <p:spPr>
          <a:xfrm>
            <a:off x="937846" y="3924721"/>
            <a:ext cx="1531253" cy="369332"/>
          </a:xfrm>
          <a:prstGeom prst="rect">
            <a:avLst/>
          </a:prstGeom>
        </p:spPr>
        <p:txBody>
          <a:bodyPr wrap="none">
            <a:spAutoFit/>
          </a:bodyPr>
          <a:lstStyle/>
          <a:p>
            <a:r>
              <a:rPr lang="en-US" b="1" dirty="0">
                <a:solidFill>
                  <a:schemeClr val="bg1"/>
                </a:solidFill>
                <a:latin typeface="Arial" panose="020B0604020202020204" pitchFamily="34" charset="0"/>
                <a:cs typeface="Arial" panose="020B0604020202020204" pitchFamily="34" charset="0"/>
              </a:rPr>
              <a:t>2 Nephi 11:4</a:t>
            </a:r>
          </a:p>
        </p:txBody>
      </p:sp>
      <p:sp>
        <p:nvSpPr>
          <p:cNvPr id="9" name="Rectangle 8">
            <a:extLst>
              <a:ext uri="{FF2B5EF4-FFF2-40B4-BE49-F238E27FC236}">
                <a16:creationId xmlns:a16="http://schemas.microsoft.com/office/drawing/2014/main" id="{C8520EAE-2543-4C5A-970E-929E3944C0E0}"/>
              </a:ext>
            </a:extLst>
          </p:cNvPr>
          <p:cNvSpPr/>
          <p:nvPr/>
        </p:nvSpPr>
        <p:spPr>
          <a:xfrm>
            <a:off x="914399" y="5292296"/>
            <a:ext cx="4194803" cy="369332"/>
          </a:xfrm>
          <a:prstGeom prst="rect">
            <a:avLst/>
          </a:prstGeom>
        </p:spPr>
        <p:txBody>
          <a:bodyPr wrap="none">
            <a:spAutoFit/>
          </a:bodyPr>
          <a:lstStyle/>
          <a:p>
            <a:r>
              <a:rPr lang="en-US" b="1" dirty="0">
                <a:solidFill>
                  <a:schemeClr val="bg1"/>
                </a:solidFill>
                <a:latin typeface="Arial" panose="020B0604020202020204" pitchFamily="34" charset="0"/>
                <a:cs typeface="Arial" panose="020B0604020202020204" pitchFamily="34" charset="0"/>
              </a:rPr>
              <a:t>What does the word </a:t>
            </a:r>
            <a:r>
              <a:rPr lang="en-US" b="1" i="1" dirty="0">
                <a:solidFill>
                  <a:schemeClr val="bg1"/>
                </a:solidFill>
                <a:latin typeface="Arial" panose="020B0604020202020204" pitchFamily="34" charset="0"/>
                <a:cs typeface="Arial" panose="020B0604020202020204" pitchFamily="34" charset="0"/>
              </a:rPr>
              <a:t>typifying</a:t>
            </a:r>
            <a:r>
              <a:rPr lang="en-US" b="1" dirty="0">
                <a:solidFill>
                  <a:schemeClr val="bg1"/>
                </a:solidFill>
                <a:latin typeface="Arial" panose="020B0604020202020204" pitchFamily="34" charset="0"/>
                <a:cs typeface="Arial" panose="020B0604020202020204" pitchFamily="34" charset="0"/>
              </a:rPr>
              <a:t> mean?</a:t>
            </a:r>
          </a:p>
        </p:txBody>
      </p:sp>
      <p:sp>
        <p:nvSpPr>
          <p:cNvPr id="10" name="Rectangle 9">
            <a:extLst>
              <a:ext uri="{FF2B5EF4-FFF2-40B4-BE49-F238E27FC236}">
                <a16:creationId xmlns:a16="http://schemas.microsoft.com/office/drawing/2014/main" id="{772BAB15-DDDB-4A0B-B31B-EF0446EBA911}"/>
              </a:ext>
            </a:extLst>
          </p:cNvPr>
          <p:cNvSpPr/>
          <p:nvPr/>
        </p:nvSpPr>
        <p:spPr>
          <a:xfrm>
            <a:off x="914399" y="5661628"/>
            <a:ext cx="2830903" cy="369332"/>
          </a:xfrm>
          <a:prstGeom prst="rect">
            <a:avLst/>
          </a:prstGeom>
        </p:spPr>
        <p:txBody>
          <a:bodyPr wrap="none">
            <a:spAutoFit/>
          </a:bodyPr>
          <a:lstStyle/>
          <a:p>
            <a:r>
              <a:rPr lang="en-US"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symbolize or represent</a:t>
            </a:r>
          </a:p>
        </p:txBody>
      </p:sp>
    </p:spTree>
    <p:extLst>
      <p:ext uri="{BB962C8B-B14F-4D97-AF65-F5344CB8AC3E}">
        <p14:creationId xmlns:p14="http://schemas.microsoft.com/office/powerpoint/2010/main" val="200762594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5"/>
                                        </p:tgtEl>
                                        <p:attrNameLst>
                                          <p:attrName>ppt_y</p:attrName>
                                        </p:attrNameLst>
                                      </p:cBhvr>
                                      <p:tavLst>
                                        <p:tav tm="0">
                                          <p:val>
                                            <p:strVal val="#ppt_y"/>
                                          </p:val>
                                        </p:tav>
                                        <p:tav tm="100000">
                                          <p:val>
                                            <p:strVal val="#ppt_y"/>
                                          </p:val>
                                        </p:tav>
                                      </p:tavLst>
                                    </p:anim>
                                    <p:anim calcmode="lin" valueType="num">
                                      <p:cBhvr>
                                        <p:cTn id="21"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5"/>
                                        </p:tgtEl>
                                      </p:cBhvr>
                                    </p:animEffect>
                                  </p:childTnLst>
                                </p:cTn>
                              </p:par>
                            </p:childTnLst>
                          </p:cTn>
                        </p:par>
                        <p:par>
                          <p:cTn id="24" fill="hold">
                            <p:stCondLst>
                              <p:cond delay="145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 calcmode="lin" valueType="num">
                                      <p:cBhvr>
                                        <p:cTn id="27" dur="2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8" dur="250" fill="hold"/>
                                        <p:tgtEl>
                                          <p:spTgt spid="6"/>
                                        </p:tgtEl>
                                        <p:attrNameLst>
                                          <p:attrName>ppt_y</p:attrName>
                                        </p:attrNameLst>
                                      </p:cBhvr>
                                      <p:tavLst>
                                        <p:tav tm="0">
                                          <p:val>
                                            <p:strVal val="#ppt_y"/>
                                          </p:val>
                                        </p:tav>
                                        <p:tav tm="100000">
                                          <p:val>
                                            <p:strVal val="#ppt_y"/>
                                          </p:val>
                                        </p:tav>
                                      </p:tavLst>
                                    </p:anim>
                                    <p:anim calcmode="lin" valueType="num">
                                      <p:cBhvr>
                                        <p:cTn id="29" dur="2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0" dur="2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1" dur="250" tmFilter="0,0; .5, 1; 1, 1"/>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3"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
                                        <p:tgtEl>
                                          <p:spTgt spid="8"/>
                                        </p:tgtEl>
                                      </p:cBhvr>
                                    </p:animEffect>
                                    <p:anim calcmode="lin" valueType="num">
                                      <p:cBhvr>
                                        <p:cTn id="37" dur="400" fill="hold"/>
                                        <p:tgtEl>
                                          <p:spTgt spid="8"/>
                                        </p:tgtEl>
                                        <p:attrNameLst>
                                          <p:attrName>ppt_x</p:attrName>
                                        </p:attrNameLst>
                                      </p:cBhvr>
                                      <p:tavLst>
                                        <p:tav tm="0">
                                          <p:val>
                                            <p:strVal val="#ppt_x"/>
                                          </p:val>
                                        </p:tav>
                                        <p:tav tm="100000">
                                          <p:val>
                                            <p:strVal val="#ppt_x"/>
                                          </p:val>
                                        </p:tav>
                                      </p:tavLst>
                                    </p:anim>
                                    <p:anim calcmode="lin" valueType="num">
                                      <p:cBhvr>
                                        <p:cTn id="38" dur="400" fill="hold"/>
                                        <p:tgtEl>
                                          <p:spTgt spid="8"/>
                                        </p:tgtEl>
                                        <p:attrNameLst>
                                          <p:attrName>ppt_y</p:attrName>
                                        </p:attrNameLst>
                                      </p:cBhvr>
                                      <p:tavLst>
                                        <p:tav tm="0">
                                          <p:val>
                                            <p:strVal val="#ppt_y+0.31"/>
                                          </p:val>
                                        </p:tav>
                                        <p:tav tm="100000">
                                          <p:val>
                                            <p:strVal val="#ppt_y+0.31"/>
                                          </p:val>
                                        </p:tav>
                                      </p:tavLst>
                                    </p:anim>
                                    <p:anim calcmode="lin" valueType="num">
                                      <p:cBhvr>
                                        <p:cTn id="39"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1" presetID="43"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
                                        <p:tgtEl>
                                          <p:spTgt spid="7"/>
                                        </p:tgtEl>
                                      </p:cBhvr>
                                    </p:animEffect>
                                    <p:anim calcmode="lin" valueType="num">
                                      <p:cBhvr>
                                        <p:cTn id="44" dur="400" fill="hold"/>
                                        <p:tgtEl>
                                          <p:spTgt spid="7"/>
                                        </p:tgtEl>
                                        <p:attrNameLst>
                                          <p:attrName>ppt_x</p:attrName>
                                        </p:attrNameLst>
                                      </p:cBhvr>
                                      <p:tavLst>
                                        <p:tav tm="0">
                                          <p:val>
                                            <p:strVal val="#ppt_x"/>
                                          </p:val>
                                        </p:tav>
                                        <p:tav tm="100000">
                                          <p:val>
                                            <p:strVal val="#ppt_x"/>
                                          </p:val>
                                        </p:tav>
                                      </p:tavLst>
                                    </p:anim>
                                    <p:anim calcmode="lin" valueType="num">
                                      <p:cBhvr>
                                        <p:cTn id="45" dur="400" fill="hold"/>
                                        <p:tgtEl>
                                          <p:spTgt spid="7"/>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5" dur="1000" fill="hold"/>
                                        <p:tgtEl>
                                          <p:spTgt spid="9"/>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ipe(down)">
                                      <p:cBhvr>
                                        <p:cTn id="64" dur="580">
                                          <p:stCondLst>
                                            <p:cond delay="0"/>
                                          </p:stCondLst>
                                        </p:cTn>
                                        <p:tgtEl>
                                          <p:spTgt spid="10"/>
                                        </p:tgtEl>
                                      </p:cBhvr>
                                    </p:animEffect>
                                    <p:anim calcmode="lin" valueType="num">
                                      <p:cBhvr>
                                        <p:cTn id="6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70" dur="26">
                                          <p:stCondLst>
                                            <p:cond delay="650"/>
                                          </p:stCondLst>
                                        </p:cTn>
                                        <p:tgtEl>
                                          <p:spTgt spid="10"/>
                                        </p:tgtEl>
                                      </p:cBhvr>
                                      <p:to x="100000" y="60000"/>
                                    </p:animScale>
                                    <p:animScale>
                                      <p:cBhvr>
                                        <p:cTn id="71" dur="166" decel="50000">
                                          <p:stCondLst>
                                            <p:cond delay="676"/>
                                          </p:stCondLst>
                                        </p:cTn>
                                        <p:tgtEl>
                                          <p:spTgt spid="10"/>
                                        </p:tgtEl>
                                      </p:cBhvr>
                                      <p:to x="100000" y="100000"/>
                                    </p:animScale>
                                    <p:animScale>
                                      <p:cBhvr>
                                        <p:cTn id="72" dur="26">
                                          <p:stCondLst>
                                            <p:cond delay="1312"/>
                                          </p:stCondLst>
                                        </p:cTn>
                                        <p:tgtEl>
                                          <p:spTgt spid="10"/>
                                        </p:tgtEl>
                                      </p:cBhvr>
                                      <p:to x="100000" y="80000"/>
                                    </p:animScale>
                                    <p:animScale>
                                      <p:cBhvr>
                                        <p:cTn id="73" dur="166" decel="50000">
                                          <p:stCondLst>
                                            <p:cond delay="1338"/>
                                          </p:stCondLst>
                                        </p:cTn>
                                        <p:tgtEl>
                                          <p:spTgt spid="10"/>
                                        </p:tgtEl>
                                      </p:cBhvr>
                                      <p:to x="100000" y="100000"/>
                                    </p:animScale>
                                    <p:animScale>
                                      <p:cBhvr>
                                        <p:cTn id="74" dur="26">
                                          <p:stCondLst>
                                            <p:cond delay="1642"/>
                                          </p:stCondLst>
                                        </p:cTn>
                                        <p:tgtEl>
                                          <p:spTgt spid="10"/>
                                        </p:tgtEl>
                                      </p:cBhvr>
                                      <p:to x="100000" y="90000"/>
                                    </p:animScale>
                                    <p:animScale>
                                      <p:cBhvr>
                                        <p:cTn id="75" dur="166" decel="50000">
                                          <p:stCondLst>
                                            <p:cond delay="1668"/>
                                          </p:stCondLst>
                                        </p:cTn>
                                        <p:tgtEl>
                                          <p:spTgt spid="10"/>
                                        </p:tgtEl>
                                      </p:cBhvr>
                                      <p:to x="100000" y="100000"/>
                                    </p:animScale>
                                    <p:animScale>
                                      <p:cBhvr>
                                        <p:cTn id="76" dur="26">
                                          <p:stCondLst>
                                            <p:cond delay="1808"/>
                                          </p:stCondLst>
                                        </p:cTn>
                                        <p:tgtEl>
                                          <p:spTgt spid="10"/>
                                        </p:tgtEl>
                                      </p:cBhvr>
                                      <p:to x="100000" y="95000"/>
                                    </p:animScale>
                                    <p:animScale>
                                      <p:cBhvr>
                                        <p:cTn id="7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id="{D274EBD2-A341-4E0F-9792-6EA5D720BE2F}"/>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Palatino Linotype" panose="02040502050505030304" pitchFamily="18" charset="0"/>
                <a:ea typeface="MS PMincho" panose="02020600040205080304" pitchFamily="18" charset="-128"/>
                <a:cs typeface="Times New Roman" panose="02020603050405020304" pitchFamily="18" charset="0"/>
              </a:rPr>
              <a:t>LESSON 1</a:t>
            </a:r>
          </a:p>
        </p:txBody>
      </p:sp>
      <p:sp>
        <p:nvSpPr>
          <p:cNvPr id="2" name="Rectangle 1">
            <a:extLst>
              <a:ext uri="{FF2B5EF4-FFF2-40B4-BE49-F238E27FC236}">
                <a16:creationId xmlns:a16="http://schemas.microsoft.com/office/drawing/2014/main" id="{69B5B7C9-3035-4478-9880-B3A8BA4BAA3D}"/>
              </a:ext>
            </a:extLst>
          </p:cNvPr>
          <p:cNvSpPr/>
          <p:nvPr/>
        </p:nvSpPr>
        <p:spPr>
          <a:xfrm>
            <a:off x="1385127" y="2905780"/>
            <a:ext cx="9774407" cy="523220"/>
          </a:xfrm>
          <a:prstGeom prst="rect">
            <a:avLst/>
          </a:prstGeom>
        </p:spPr>
        <p:txBody>
          <a:bodyPr wrap="none">
            <a:spAutoFit/>
          </a:bodyPr>
          <a:lstStyle/>
          <a:p>
            <a:pPr fontAlgn="base"/>
            <a:r>
              <a:rPr lang="en-US" sz="2800" b="1" dirty="0">
                <a:solidFill>
                  <a:schemeClr val="bg1"/>
                </a:solidFill>
                <a:latin typeface="Open Sans"/>
              </a:rPr>
              <a:t>“In the Old Testament, Jesus Christ is known as Jehovah”</a:t>
            </a:r>
            <a:endParaRPr lang="en-US" sz="2800" b="1" dirty="0">
              <a:solidFill>
                <a:schemeClr val="bg1"/>
              </a:solidFill>
              <a:effectLst/>
              <a:latin typeface="Open Sans"/>
            </a:endParaRPr>
          </a:p>
        </p:txBody>
      </p:sp>
    </p:spTree>
    <p:extLst>
      <p:ext uri="{BB962C8B-B14F-4D97-AF65-F5344CB8AC3E}">
        <p14:creationId xmlns:p14="http://schemas.microsoft.com/office/powerpoint/2010/main" val="1918450254"/>
      </p:ext>
    </p:extLst>
  </p:cSld>
  <p:clrMapOvr>
    <a:masterClrMapping/>
  </p:clrMapOvr>
  <p:transition spd="slow">
    <p:strips dir="ru"/>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id="{D274EBD2-A341-4E0F-9792-6EA5D720BE2F}"/>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Palatino Linotype" panose="02040502050505030304" pitchFamily="18" charset="0"/>
                <a:ea typeface="MS PMincho" panose="02020600040205080304" pitchFamily="18" charset="-128"/>
                <a:cs typeface="Times New Roman" panose="02020603050405020304" pitchFamily="18" charset="0"/>
              </a:rPr>
              <a:t>LESSON 1</a:t>
            </a:r>
          </a:p>
        </p:txBody>
      </p:sp>
      <p:sp>
        <p:nvSpPr>
          <p:cNvPr id="2" name="Rectangle 1">
            <a:extLst>
              <a:ext uri="{FF2B5EF4-FFF2-40B4-BE49-F238E27FC236}">
                <a16:creationId xmlns:a16="http://schemas.microsoft.com/office/drawing/2014/main" id="{3758413E-B023-4EB5-BF81-45C863E0E9AA}"/>
              </a:ext>
            </a:extLst>
          </p:cNvPr>
          <p:cNvSpPr/>
          <p:nvPr/>
        </p:nvSpPr>
        <p:spPr>
          <a:xfrm>
            <a:off x="4195415" y="968273"/>
            <a:ext cx="3801169" cy="369332"/>
          </a:xfrm>
          <a:prstGeom prst="rect">
            <a:avLst/>
          </a:prstGeom>
        </p:spPr>
        <p:txBody>
          <a:bodyPr wrap="none">
            <a:spAutoFit/>
          </a:bodyPr>
          <a:lstStyle/>
          <a:p>
            <a:r>
              <a:rPr lang="en-US" b="1" dirty="0">
                <a:solidFill>
                  <a:schemeClr val="bg1"/>
                </a:solidFill>
                <a:latin typeface="Arial" panose="020B0604020202020204" pitchFamily="34" charset="0"/>
                <a:cs typeface="Arial" panose="020B0604020202020204" pitchFamily="34" charset="0"/>
              </a:rPr>
              <a:t>Anointed One, Creator, Deliverer.</a:t>
            </a:r>
          </a:p>
        </p:txBody>
      </p:sp>
      <p:sp>
        <p:nvSpPr>
          <p:cNvPr id="4" name="TextBox 3">
            <a:extLst>
              <a:ext uri="{FF2B5EF4-FFF2-40B4-BE49-F238E27FC236}">
                <a16:creationId xmlns:a16="http://schemas.microsoft.com/office/drawing/2014/main" id="{825107E0-5BB7-4458-9F4D-AC3BB9E7085E}"/>
              </a:ext>
            </a:extLst>
          </p:cNvPr>
          <p:cNvSpPr txBox="1"/>
          <p:nvPr/>
        </p:nvSpPr>
        <p:spPr>
          <a:xfrm>
            <a:off x="944379" y="1394087"/>
            <a:ext cx="1364105"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Job 19:25</a:t>
            </a:r>
          </a:p>
        </p:txBody>
      </p:sp>
      <p:sp>
        <p:nvSpPr>
          <p:cNvPr id="5" name="Rectangle 4">
            <a:extLst>
              <a:ext uri="{FF2B5EF4-FFF2-40B4-BE49-F238E27FC236}">
                <a16:creationId xmlns:a16="http://schemas.microsoft.com/office/drawing/2014/main" id="{1EA47F9E-AFDA-4753-A49F-873302C11648}"/>
              </a:ext>
            </a:extLst>
          </p:cNvPr>
          <p:cNvSpPr/>
          <p:nvPr/>
        </p:nvSpPr>
        <p:spPr>
          <a:xfrm>
            <a:off x="944379" y="1763419"/>
            <a:ext cx="4087318" cy="923330"/>
          </a:xfrm>
          <a:prstGeom prst="rect">
            <a:avLst/>
          </a:prstGeom>
        </p:spPr>
        <p:txBody>
          <a:bodyPr wrap="square">
            <a:spAutoFit/>
          </a:bodyPr>
          <a:lstStyle/>
          <a:p>
            <a:pPr algn="just"/>
            <a:r>
              <a:rPr lang="en-US" dirty="0">
                <a:solidFill>
                  <a:schemeClr val="bg1"/>
                </a:solidFill>
                <a:latin typeface="Palatino"/>
              </a:rPr>
              <a:t>For I know that my redeemer liveth, and that he shall stand at the latter day upon the earth:</a:t>
            </a:r>
            <a:endParaRPr lang="en-US" dirty="0">
              <a:solidFill>
                <a:schemeClr val="bg1"/>
              </a:solidFill>
            </a:endParaRPr>
          </a:p>
        </p:txBody>
      </p:sp>
      <p:sp>
        <p:nvSpPr>
          <p:cNvPr id="6" name="TextBox 5">
            <a:extLst>
              <a:ext uri="{FF2B5EF4-FFF2-40B4-BE49-F238E27FC236}">
                <a16:creationId xmlns:a16="http://schemas.microsoft.com/office/drawing/2014/main" id="{989CA129-D587-49A4-87AB-2691019910DB}"/>
              </a:ext>
            </a:extLst>
          </p:cNvPr>
          <p:cNvSpPr txBox="1"/>
          <p:nvPr/>
        </p:nvSpPr>
        <p:spPr>
          <a:xfrm>
            <a:off x="5413946" y="1378126"/>
            <a:ext cx="1631431"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Psalm 16:10</a:t>
            </a:r>
          </a:p>
        </p:txBody>
      </p:sp>
      <p:sp>
        <p:nvSpPr>
          <p:cNvPr id="7" name="Rectangle 6">
            <a:extLst>
              <a:ext uri="{FF2B5EF4-FFF2-40B4-BE49-F238E27FC236}">
                <a16:creationId xmlns:a16="http://schemas.microsoft.com/office/drawing/2014/main" id="{81D6DD03-274A-433C-94FC-1E14893BE0FB}"/>
              </a:ext>
            </a:extLst>
          </p:cNvPr>
          <p:cNvSpPr/>
          <p:nvPr/>
        </p:nvSpPr>
        <p:spPr>
          <a:xfrm>
            <a:off x="5413946" y="1747458"/>
            <a:ext cx="4734398" cy="923330"/>
          </a:xfrm>
          <a:prstGeom prst="rect">
            <a:avLst/>
          </a:prstGeom>
        </p:spPr>
        <p:txBody>
          <a:bodyPr wrap="square">
            <a:spAutoFit/>
          </a:bodyPr>
          <a:lstStyle/>
          <a:p>
            <a:pPr algn="just"/>
            <a:r>
              <a:rPr lang="en-US" dirty="0">
                <a:solidFill>
                  <a:schemeClr val="bg1"/>
                </a:solidFill>
                <a:latin typeface="Palatino"/>
              </a:rPr>
              <a:t>For thou wilt not leave my soul in hell; neither wilt thou suffer thine Holy One to see corruption.</a:t>
            </a:r>
            <a:endParaRPr lang="en-US" dirty="0">
              <a:solidFill>
                <a:schemeClr val="bg1"/>
              </a:solidFill>
            </a:endParaRPr>
          </a:p>
        </p:txBody>
      </p:sp>
      <p:sp>
        <p:nvSpPr>
          <p:cNvPr id="8" name="TextBox 7">
            <a:extLst>
              <a:ext uri="{FF2B5EF4-FFF2-40B4-BE49-F238E27FC236}">
                <a16:creationId xmlns:a16="http://schemas.microsoft.com/office/drawing/2014/main" id="{F04E9878-C68D-413E-8A8D-998FF3EF2EDB}"/>
              </a:ext>
            </a:extLst>
          </p:cNvPr>
          <p:cNvSpPr txBox="1"/>
          <p:nvPr/>
        </p:nvSpPr>
        <p:spPr>
          <a:xfrm>
            <a:off x="944379" y="2878141"/>
            <a:ext cx="1631431"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Isaiah 7:14</a:t>
            </a:r>
          </a:p>
        </p:txBody>
      </p:sp>
      <p:sp>
        <p:nvSpPr>
          <p:cNvPr id="9" name="Rectangle 8">
            <a:extLst>
              <a:ext uri="{FF2B5EF4-FFF2-40B4-BE49-F238E27FC236}">
                <a16:creationId xmlns:a16="http://schemas.microsoft.com/office/drawing/2014/main" id="{BD66186F-00BE-4C85-AD47-BAB9BF318DDD}"/>
              </a:ext>
            </a:extLst>
          </p:cNvPr>
          <p:cNvSpPr/>
          <p:nvPr/>
        </p:nvSpPr>
        <p:spPr>
          <a:xfrm>
            <a:off x="944379" y="3224786"/>
            <a:ext cx="4087318" cy="1477328"/>
          </a:xfrm>
          <a:prstGeom prst="rect">
            <a:avLst/>
          </a:prstGeom>
        </p:spPr>
        <p:txBody>
          <a:bodyPr wrap="square">
            <a:spAutoFit/>
          </a:bodyPr>
          <a:lstStyle/>
          <a:p>
            <a:pPr algn="just"/>
            <a:r>
              <a:rPr lang="en-US" dirty="0">
                <a:solidFill>
                  <a:schemeClr val="bg1"/>
                </a:solidFill>
                <a:latin typeface="Palatino"/>
              </a:rPr>
              <a:t>And behold at evening tide trouble; and before the morning he is not. This is the portion of them that spoil us, and the lot of them that rob us.</a:t>
            </a:r>
            <a:endParaRPr lang="en-US" dirty="0">
              <a:solidFill>
                <a:schemeClr val="bg1"/>
              </a:solidFill>
            </a:endParaRPr>
          </a:p>
        </p:txBody>
      </p:sp>
      <p:sp>
        <p:nvSpPr>
          <p:cNvPr id="10" name="TextBox 9">
            <a:extLst>
              <a:ext uri="{FF2B5EF4-FFF2-40B4-BE49-F238E27FC236}">
                <a16:creationId xmlns:a16="http://schemas.microsoft.com/office/drawing/2014/main" id="{3175AA0A-1978-4AD7-9F4F-C34E67AD087C}"/>
              </a:ext>
            </a:extLst>
          </p:cNvPr>
          <p:cNvSpPr txBox="1"/>
          <p:nvPr/>
        </p:nvSpPr>
        <p:spPr>
          <a:xfrm>
            <a:off x="5458913" y="2855454"/>
            <a:ext cx="1631431"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Isaiah 9:6</a:t>
            </a:r>
          </a:p>
        </p:txBody>
      </p:sp>
      <p:sp>
        <p:nvSpPr>
          <p:cNvPr id="11" name="Rectangle 10">
            <a:extLst>
              <a:ext uri="{FF2B5EF4-FFF2-40B4-BE49-F238E27FC236}">
                <a16:creationId xmlns:a16="http://schemas.microsoft.com/office/drawing/2014/main" id="{AF7E935A-6C6D-499F-A598-A2D9680FB43F}"/>
              </a:ext>
            </a:extLst>
          </p:cNvPr>
          <p:cNvSpPr/>
          <p:nvPr/>
        </p:nvSpPr>
        <p:spPr>
          <a:xfrm>
            <a:off x="5458913" y="3213784"/>
            <a:ext cx="4734398" cy="1477328"/>
          </a:xfrm>
          <a:prstGeom prst="rect">
            <a:avLst/>
          </a:prstGeom>
        </p:spPr>
        <p:txBody>
          <a:bodyPr wrap="square">
            <a:spAutoFit/>
          </a:bodyPr>
          <a:lstStyle/>
          <a:p>
            <a:pPr algn="just"/>
            <a:r>
              <a:rPr lang="en-US" dirty="0">
                <a:solidFill>
                  <a:schemeClr val="bg1"/>
                </a:solidFill>
                <a:latin typeface="Palatino"/>
              </a:rPr>
              <a:t>For unto us a child is born, unto us a son is given: and the government shall be upon his shoulder: and his name shall be called Wonderful, Counsellor, The mighty God, The everlasting Father, The Prince of Peace.</a:t>
            </a:r>
            <a:endParaRPr lang="en-US" dirty="0">
              <a:solidFill>
                <a:schemeClr val="bg1"/>
              </a:solidFill>
            </a:endParaRPr>
          </a:p>
        </p:txBody>
      </p:sp>
      <p:sp>
        <p:nvSpPr>
          <p:cNvPr id="12" name="TextBox 11">
            <a:extLst>
              <a:ext uri="{FF2B5EF4-FFF2-40B4-BE49-F238E27FC236}">
                <a16:creationId xmlns:a16="http://schemas.microsoft.com/office/drawing/2014/main" id="{7C7421ED-2842-412F-BE18-975385676364}"/>
              </a:ext>
            </a:extLst>
          </p:cNvPr>
          <p:cNvSpPr txBox="1"/>
          <p:nvPr/>
        </p:nvSpPr>
        <p:spPr>
          <a:xfrm>
            <a:off x="944379" y="4652358"/>
            <a:ext cx="1631431"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Isaiah 49:26</a:t>
            </a:r>
          </a:p>
        </p:txBody>
      </p:sp>
      <p:sp>
        <p:nvSpPr>
          <p:cNvPr id="13" name="Rectangle 12">
            <a:extLst>
              <a:ext uri="{FF2B5EF4-FFF2-40B4-BE49-F238E27FC236}">
                <a16:creationId xmlns:a16="http://schemas.microsoft.com/office/drawing/2014/main" id="{4C36254E-858A-415B-8942-96F5C1B7DA86}"/>
              </a:ext>
            </a:extLst>
          </p:cNvPr>
          <p:cNvSpPr/>
          <p:nvPr/>
        </p:nvSpPr>
        <p:spPr>
          <a:xfrm>
            <a:off x="944379" y="4949247"/>
            <a:ext cx="6096000" cy="1477328"/>
          </a:xfrm>
          <a:prstGeom prst="rect">
            <a:avLst/>
          </a:prstGeom>
        </p:spPr>
        <p:txBody>
          <a:bodyPr>
            <a:spAutoFit/>
          </a:bodyPr>
          <a:lstStyle/>
          <a:p>
            <a:pPr algn="just"/>
            <a:r>
              <a:rPr lang="en-US" dirty="0">
                <a:solidFill>
                  <a:schemeClr val="bg1"/>
                </a:solidFill>
                <a:latin typeface="Palatino"/>
              </a:rPr>
              <a:t>And I will feed them that oppress thee with their own flesh; and they shall be drunken with their own blood, as with sweet wine: and all flesh shall know that I the </a:t>
            </a:r>
            <a:r>
              <a:rPr lang="en-US" cap="small" dirty="0">
                <a:solidFill>
                  <a:schemeClr val="bg1"/>
                </a:solidFill>
                <a:latin typeface="Palatino"/>
              </a:rPr>
              <a:t>Lord</a:t>
            </a:r>
            <a:r>
              <a:rPr lang="en-US" dirty="0">
                <a:solidFill>
                  <a:schemeClr val="bg1"/>
                </a:solidFill>
                <a:latin typeface="Palatino"/>
              </a:rPr>
              <a:t> am thy Saviour and thy Redeemer, the mighty One of Jacob.</a:t>
            </a:r>
            <a:endParaRPr lang="en-US" dirty="0">
              <a:solidFill>
                <a:schemeClr val="bg1"/>
              </a:solidFill>
            </a:endParaRPr>
          </a:p>
        </p:txBody>
      </p:sp>
      <p:sp>
        <p:nvSpPr>
          <p:cNvPr id="14" name="Rectangle 13">
            <a:extLst>
              <a:ext uri="{FF2B5EF4-FFF2-40B4-BE49-F238E27FC236}">
                <a16:creationId xmlns:a16="http://schemas.microsoft.com/office/drawing/2014/main" id="{656C6CC9-E5C2-45B7-A599-1193CC06A72C}"/>
              </a:ext>
            </a:extLst>
          </p:cNvPr>
          <p:cNvSpPr/>
          <p:nvPr/>
        </p:nvSpPr>
        <p:spPr>
          <a:xfrm>
            <a:off x="2387099" y="3159755"/>
            <a:ext cx="7417800" cy="646331"/>
          </a:xfrm>
          <a:prstGeom prst="rect">
            <a:avLst/>
          </a:prstGeom>
        </p:spPr>
        <p:txBody>
          <a:bodyPr wrap="none">
            <a:spAutoFit/>
          </a:bodyPr>
          <a:lstStyle/>
          <a:p>
            <a:r>
              <a:rPr lang="en-US" sz="3600" b="1" dirty="0">
                <a:solidFill>
                  <a:schemeClr val="bg1"/>
                </a:solidFill>
                <a:latin typeface="Arial" panose="020B0604020202020204" pitchFamily="34" charset="0"/>
                <a:cs typeface="Arial" panose="020B0604020202020204" pitchFamily="34" charset="0"/>
              </a:rPr>
              <a:t>Anointed One, Creator, Deliverer.</a:t>
            </a:r>
          </a:p>
        </p:txBody>
      </p:sp>
    </p:spTree>
    <p:extLst>
      <p:ext uri="{BB962C8B-B14F-4D97-AF65-F5344CB8AC3E}">
        <p14:creationId xmlns:p14="http://schemas.microsoft.com/office/powerpoint/2010/main" val="1754147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xit" presetSubtype="0" fill="hold" grpId="0" nodeType="afterEffect">
                                  <p:stCondLst>
                                    <p:cond delay="0"/>
                                  </p:stCondLst>
                                  <p:childTnLst>
                                    <p:animEffect transition="out" filter="fade">
                                      <p:cBhvr>
                                        <p:cTn id="6" dur="1000"/>
                                        <p:tgtEl>
                                          <p:spTgt spid="14"/>
                                        </p:tgtEl>
                                      </p:cBhvr>
                                    </p:animEffect>
                                    <p:anim calcmode="lin" valueType="num">
                                      <p:cBhvr>
                                        <p:cTn id="7" dur="1000"/>
                                        <p:tgtEl>
                                          <p:spTgt spid="14"/>
                                        </p:tgtEl>
                                        <p:attrNameLst>
                                          <p:attrName>ppt_x</p:attrName>
                                        </p:attrNameLst>
                                      </p:cBhvr>
                                      <p:tavLst>
                                        <p:tav tm="0">
                                          <p:val>
                                            <p:strVal val="ppt_x"/>
                                          </p:val>
                                        </p:tav>
                                        <p:tav tm="100000">
                                          <p:val>
                                            <p:strVal val="ppt_x"/>
                                          </p:val>
                                        </p:tav>
                                      </p:tavLst>
                                    </p:anim>
                                    <p:anim calcmode="lin" valueType="num">
                                      <p:cBhvr>
                                        <p:cTn id="8" dur="1000"/>
                                        <p:tgtEl>
                                          <p:spTgt spid="14"/>
                                        </p:tgtEl>
                                        <p:attrNameLst>
                                          <p:attrName>ppt_y</p:attrName>
                                        </p:attrNameLst>
                                      </p:cBhvr>
                                      <p:tavLst>
                                        <p:tav tm="0">
                                          <p:val>
                                            <p:strVal val="ppt_y"/>
                                          </p:val>
                                        </p:tav>
                                        <p:tav tm="100000">
                                          <p:val>
                                            <p:strVal val="ppt_y-.1"/>
                                          </p:val>
                                        </p:tav>
                                      </p:tavLst>
                                    </p:anim>
                                    <p:set>
                                      <p:cBhvr>
                                        <p:cTn id="9" dur="1" fill="hold">
                                          <p:stCondLst>
                                            <p:cond delay="999"/>
                                          </p:stCondLst>
                                        </p:cTn>
                                        <p:tgtEl>
                                          <p:spTgt spid="14"/>
                                        </p:tgtEl>
                                        <p:attrNameLst>
                                          <p:attrName>style.visibility</p:attrName>
                                        </p:attrNameLst>
                                      </p:cBhvr>
                                      <p:to>
                                        <p:strVal val="hidden"/>
                                      </p:to>
                                    </p:set>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17"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ppt_x</p:attrName>
                                        </p:attrNameLst>
                                      </p:cBhvr>
                                      <p:tavLst>
                                        <p:tav tm="0">
                                          <p:val>
                                            <p:strVal val="#ppt_x-#ppt_w/2"/>
                                          </p:val>
                                        </p:tav>
                                        <p:tav tm="100000">
                                          <p:val>
                                            <p:strVal val="#ppt_x"/>
                                          </p:val>
                                        </p:tav>
                                      </p:tavLst>
                                    </p:anim>
                                    <p:anim calcmode="lin" valueType="num">
                                      <p:cBhvr>
                                        <p:cTn id="19" dur="500" fill="hold"/>
                                        <p:tgtEl>
                                          <p:spTgt spid="4"/>
                                        </p:tgtEl>
                                        <p:attrNameLst>
                                          <p:attrName>ppt_y</p:attrName>
                                        </p:attrNameLst>
                                      </p:cBhvr>
                                      <p:tavLst>
                                        <p:tav tm="0">
                                          <p:val>
                                            <p:strVal val="#ppt_y"/>
                                          </p:val>
                                        </p:tav>
                                        <p:tav tm="100000">
                                          <p:val>
                                            <p:strVal val="#ppt_y"/>
                                          </p:val>
                                        </p:tav>
                                      </p:tavLst>
                                    </p:anim>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strVal val="#ppt_h"/>
                                          </p:val>
                                        </p:tav>
                                        <p:tav tm="100000">
                                          <p:val>
                                            <p:strVal val="#ppt_h"/>
                                          </p:val>
                                        </p:tav>
                                      </p:tavLst>
                                    </p:anim>
                                  </p:childTnLst>
                                </p:cTn>
                              </p:par>
                              <p:par>
                                <p:cTn id="22" presetID="17"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ppt_x</p:attrName>
                                        </p:attrNameLst>
                                      </p:cBhvr>
                                      <p:tavLst>
                                        <p:tav tm="0">
                                          <p:val>
                                            <p:strVal val="#ppt_x-#ppt_w/2"/>
                                          </p:val>
                                        </p:tav>
                                        <p:tav tm="100000">
                                          <p:val>
                                            <p:strVal val="#ppt_x"/>
                                          </p:val>
                                        </p:tav>
                                      </p:tavLst>
                                    </p:anim>
                                    <p:anim calcmode="lin" valueType="num">
                                      <p:cBhvr>
                                        <p:cTn id="25" dur="500" fill="hold"/>
                                        <p:tgtEl>
                                          <p:spTgt spid="5"/>
                                        </p:tgtEl>
                                        <p:attrNameLst>
                                          <p:attrName>ppt_y</p:attrName>
                                        </p:attrNameLst>
                                      </p:cBhvr>
                                      <p:tavLst>
                                        <p:tav tm="0">
                                          <p:val>
                                            <p:strVal val="#ppt_y"/>
                                          </p:val>
                                        </p:tav>
                                        <p:tav tm="100000">
                                          <p:val>
                                            <p:strVal val="#ppt_y"/>
                                          </p:val>
                                        </p:tav>
                                      </p:tavLst>
                                    </p:anim>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strVal val="#ppt_h"/>
                                          </p:val>
                                        </p:tav>
                                        <p:tav tm="100000">
                                          <p:val>
                                            <p:strVal val="#ppt_h"/>
                                          </p:val>
                                        </p:tav>
                                      </p:tavLst>
                                    </p:anim>
                                  </p:childTnLst>
                                </p:cTn>
                              </p:par>
                            </p:childTnLst>
                          </p:cTn>
                        </p:par>
                        <p:par>
                          <p:cTn id="28" fill="hold">
                            <p:stCondLst>
                              <p:cond delay="2000"/>
                            </p:stCondLst>
                            <p:childTnLst>
                              <p:par>
                                <p:cTn id="29" presetID="50" presetClass="entr" presetSubtype="0" decel="10000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strVal val="#ppt_w+.3"/>
                                          </p:val>
                                        </p:tav>
                                        <p:tav tm="100000">
                                          <p:val>
                                            <p:strVal val="#ppt_w"/>
                                          </p:val>
                                        </p:tav>
                                      </p:tavLst>
                                    </p:anim>
                                    <p:anim calcmode="lin" valueType="num">
                                      <p:cBhvr>
                                        <p:cTn id="32" dur="1000" fill="hold"/>
                                        <p:tgtEl>
                                          <p:spTgt spid="6"/>
                                        </p:tgtEl>
                                        <p:attrNameLst>
                                          <p:attrName>ppt_h</p:attrName>
                                        </p:attrNameLst>
                                      </p:cBhvr>
                                      <p:tavLst>
                                        <p:tav tm="0">
                                          <p:val>
                                            <p:strVal val="#ppt_h"/>
                                          </p:val>
                                        </p:tav>
                                        <p:tav tm="100000">
                                          <p:val>
                                            <p:strVal val="#ppt_h"/>
                                          </p:val>
                                        </p:tav>
                                      </p:tavLst>
                                    </p:anim>
                                    <p:animEffect transition="in" filter="fade">
                                      <p:cBhvr>
                                        <p:cTn id="33" dur="1000"/>
                                        <p:tgtEl>
                                          <p:spTgt spid="6"/>
                                        </p:tgtEl>
                                      </p:cBhvr>
                                    </p:animEffect>
                                  </p:childTnLst>
                                </p:cTn>
                              </p:par>
                            </p:childTnLst>
                          </p:cTn>
                        </p:par>
                        <p:par>
                          <p:cTn id="34" fill="hold">
                            <p:stCondLst>
                              <p:cond delay="3000"/>
                            </p:stCondLst>
                            <p:childTnLst>
                              <p:par>
                                <p:cTn id="35" presetID="50" presetClass="entr" presetSubtype="0" decel="10000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strVal val="#ppt_w+.3"/>
                                          </p:val>
                                        </p:tav>
                                        <p:tav tm="100000">
                                          <p:val>
                                            <p:strVal val="#ppt_w"/>
                                          </p:val>
                                        </p:tav>
                                      </p:tavLst>
                                    </p:anim>
                                    <p:anim calcmode="lin" valueType="num">
                                      <p:cBhvr>
                                        <p:cTn id="38" dur="1000" fill="hold"/>
                                        <p:tgtEl>
                                          <p:spTgt spid="7"/>
                                        </p:tgtEl>
                                        <p:attrNameLst>
                                          <p:attrName>ppt_h</p:attrName>
                                        </p:attrNameLst>
                                      </p:cBhvr>
                                      <p:tavLst>
                                        <p:tav tm="0">
                                          <p:val>
                                            <p:strVal val="#ppt_h"/>
                                          </p:val>
                                        </p:tav>
                                        <p:tav tm="100000">
                                          <p:val>
                                            <p:strVal val="#ppt_h"/>
                                          </p:val>
                                        </p:tav>
                                      </p:tavLst>
                                    </p:anim>
                                    <p:animEffect transition="in" filter="fade">
                                      <p:cBhvr>
                                        <p:cTn id="39" dur="1000"/>
                                        <p:tgtEl>
                                          <p:spTgt spid="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randombar(horizontal)">
                                      <p:cBhvr>
                                        <p:cTn id="45" dur="500"/>
                                        <p:tgtEl>
                                          <p:spTgt spid="8"/>
                                        </p:tgtEl>
                                      </p:cBhvr>
                                    </p:animEffect>
                                  </p:childTnLst>
                                </p:cTn>
                              </p:par>
                            </p:childTnLst>
                          </p:cTn>
                        </p:par>
                        <p:par>
                          <p:cTn id="46" fill="hold">
                            <p:stCondLst>
                              <p:cond delay="4000"/>
                            </p:stCondLst>
                            <p:childTnLst>
                              <p:par>
                                <p:cTn id="47" presetID="47" presetClass="entr" presetSubtype="0"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par>
                          <p:cTn id="52" fill="hold">
                            <p:stCondLst>
                              <p:cond delay="5000"/>
                            </p:stCondLst>
                            <p:childTnLst>
                              <p:par>
                                <p:cTn id="53" presetID="47" presetClass="entr" presetSubtype="0"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par>
                                <p:cTn id="58" presetID="15" presetClass="entr" presetSubtype="0"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fltVal val="0"/>
                                          </p:val>
                                        </p:tav>
                                        <p:tav tm="100000">
                                          <p:val>
                                            <p:strVal val="#ppt_w"/>
                                          </p:val>
                                        </p:tav>
                                      </p:tavLst>
                                    </p:anim>
                                    <p:anim calcmode="lin" valueType="num">
                                      <p:cBhvr>
                                        <p:cTn id="61" dur="1000" fill="hold"/>
                                        <p:tgtEl>
                                          <p:spTgt spid="12"/>
                                        </p:tgtEl>
                                        <p:attrNameLst>
                                          <p:attrName>ppt_h</p:attrName>
                                        </p:attrNameLst>
                                      </p:cBhvr>
                                      <p:tavLst>
                                        <p:tav tm="0">
                                          <p:val>
                                            <p:fltVal val="0"/>
                                          </p:val>
                                        </p:tav>
                                        <p:tav tm="100000">
                                          <p:val>
                                            <p:strVal val="#ppt_h"/>
                                          </p:val>
                                        </p:tav>
                                      </p:tavLst>
                                    </p:anim>
                                    <p:anim calcmode="lin" valueType="num">
                                      <p:cBhvr>
                                        <p:cTn id="6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2"/>
                                        </p:tgtEl>
                                        <p:attrNameLst>
                                          <p:attrName>ppt_y</p:attrName>
                                        </p:attrNameLst>
                                      </p:cBhvr>
                                      <p:tavLst>
                                        <p:tav tm="0" fmla="#ppt_y+(sin(-2*pi*(1-$))*-#ppt_x+cos(-2*pi*(1-$))*(1-#ppt_y))*(1-$)">
                                          <p:val>
                                            <p:fltVal val="0"/>
                                          </p:val>
                                        </p:tav>
                                        <p:tav tm="100000">
                                          <p:val>
                                            <p:fltVal val="1"/>
                                          </p:val>
                                        </p:tav>
                                      </p:tavLst>
                                    </p:anim>
                                  </p:childTnLst>
                                </p:cTn>
                              </p:par>
                              <p:par>
                                <p:cTn id="64" presetID="15"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1000" fill="hold"/>
                                        <p:tgtEl>
                                          <p:spTgt spid="13"/>
                                        </p:tgtEl>
                                        <p:attrNameLst>
                                          <p:attrName>ppt_w</p:attrName>
                                        </p:attrNameLst>
                                      </p:cBhvr>
                                      <p:tavLst>
                                        <p:tav tm="0">
                                          <p:val>
                                            <p:fltVal val="0"/>
                                          </p:val>
                                        </p:tav>
                                        <p:tav tm="100000">
                                          <p:val>
                                            <p:strVal val="#ppt_w"/>
                                          </p:val>
                                        </p:tav>
                                      </p:tavLst>
                                    </p:anim>
                                    <p:anim calcmode="lin" valueType="num">
                                      <p:cBhvr>
                                        <p:cTn id="67" dur="1000" fill="hold"/>
                                        <p:tgtEl>
                                          <p:spTgt spid="13"/>
                                        </p:tgtEl>
                                        <p:attrNameLst>
                                          <p:attrName>ppt_h</p:attrName>
                                        </p:attrNameLst>
                                      </p:cBhvr>
                                      <p:tavLst>
                                        <p:tav tm="0">
                                          <p:val>
                                            <p:fltVal val="0"/>
                                          </p:val>
                                        </p:tav>
                                        <p:tav tm="100000">
                                          <p:val>
                                            <p:strVal val="#ppt_h"/>
                                          </p:val>
                                        </p:tav>
                                      </p:tavLst>
                                    </p:anim>
                                    <p:anim calcmode="lin" valueType="num">
                                      <p:cBhvr>
                                        <p:cTn id="68"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id="{D274EBD2-A341-4E0F-9792-6EA5D720BE2F}"/>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Palatino Linotype" panose="02040502050505030304" pitchFamily="18" charset="0"/>
                <a:ea typeface="MS PMincho" panose="02020600040205080304" pitchFamily="18" charset="-128"/>
                <a:cs typeface="Times New Roman" panose="02020603050405020304" pitchFamily="18" charset="0"/>
              </a:rPr>
              <a:t>LESSON 1</a:t>
            </a:r>
          </a:p>
        </p:txBody>
      </p:sp>
      <p:sp>
        <p:nvSpPr>
          <p:cNvPr id="2" name="Rectangle 1">
            <a:extLst>
              <a:ext uri="{FF2B5EF4-FFF2-40B4-BE49-F238E27FC236}">
                <a16:creationId xmlns:a16="http://schemas.microsoft.com/office/drawing/2014/main" id="{91114B96-78E6-4B2F-A36C-D7E8951C72A2}"/>
              </a:ext>
            </a:extLst>
          </p:cNvPr>
          <p:cNvSpPr/>
          <p:nvPr/>
        </p:nvSpPr>
        <p:spPr>
          <a:xfrm>
            <a:off x="589613" y="1423348"/>
            <a:ext cx="10128354" cy="707886"/>
          </a:xfrm>
          <a:prstGeom prst="rect">
            <a:avLst/>
          </a:prstGeom>
        </p:spPr>
        <p:txBody>
          <a:bodyPr wrap="square">
            <a:spAutoFit/>
          </a:bodyPr>
          <a:lstStyle/>
          <a:p>
            <a:pPr algn="just"/>
            <a:r>
              <a:rPr lang="en-US" sz="2000" dirty="0">
                <a:solidFill>
                  <a:schemeClr val="bg1"/>
                </a:solidFill>
                <a:latin typeface="Arial" panose="020B0604020202020204" pitchFamily="34" charset="0"/>
                <a:cs typeface="Arial" panose="020B0604020202020204" pitchFamily="34" charset="0"/>
              </a:rPr>
              <a:t>¶ These are the generations of the heavens and of the earth when they were created, in the day that the </a:t>
            </a:r>
            <a:r>
              <a:rPr lang="en-US" sz="2000" cap="small" dirty="0">
                <a:solidFill>
                  <a:schemeClr val="bg1"/>
                </a:solidFill>
                <a:latin typeface="Arial" panose="020B0604020202020204" pitchFamily="34" charset="0"/>
                <a:cs typeface="Arial" panose="020B0604020202020204" pitchFamily="34" charset="0"/>
              </a:rPr>
              <a:t>Lord</a:t>
            </a:r>
            <a:r>
              <a:rPr lang="en-US" sz="2000" dirty="0">
                <a:solidFill>
                  <a:schemeClr val="bg1"/>
                </a:solidFill>
                <a:latin typeface="Arial" panose="020B0604020202020204" pitchFamily="34" charset="0"/>
                <a:cs typeface="Arial" panose="020B0604020202020204" pitchFamily="34" charset="0"/>
              </a:rPr>
              <a:t> God made the earth and the heavens,</a:t>
            </a:r>
          </a:p>
        </p:txBody>
      </p:sp>
      <p:sp>
        <p:nvSpPr>
          <p:cNvPr id="4" name="TextBox 3">
            <a:extLst>
              <a:ext uri="{FF2B5EF4-FFF2-40B4-BE49-F238E27FC236}">
                <a16:creationId xmlns:a16="http://schemas.microsoft.com/office/drawing/2014/main" id="{49BF7D32-7380-4056-AD97-15892E6BDBC1}"/>
              </a:ext>
            </a:extLst>
          </p:cNvPr>
          <p:cNvSpPr txBox="1"/>
          <p:nvPr/>
        </p:nvSpPr>
        <p:spPr>
          <a:xfrm>
            <a:off x="589612" y="1054016"/>
            <a:ext cx="1643921" cy="400110"/>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Genesis 2:4</a:t>
            </a:r>
          </a:p>
        </p:txBody>
      </p:sp>
      <p:sp>
        <p:nvSpPr>
          <p:cNvPr id="5" name="TextBox 4">
            <a:extLst>
              <a:ext uri="{FF2B5EF4-FFF2-40B4-BE49-F238E27FC236}">
                <a16:creationId xmlns:a16="http://schemas.microsoft.com/office/drawing/2014/main" id="{A00C9213-A407-4541-8671-D810A1B60CD7}"/>
              </a:ext>
            </a:extLst>
          </p:cNvPr>
          <p:cNvSpPr txBox="1"/>
          <p:nvPr/>
        </p:nvSpPr>
        <p:spPr>
          <a:xfrm>
            <a:off x="694544" y="3082472"/>
            <a:ext cx="1538990" cy="461665"/>
          </a:xfrm>
          <a:prstGeom prst="rect">
            <a:avLst/>
          </a:prstGeom>
          <a:noFill/>
        </p:spPr>
        <p:txBody>
          <a:bodyPr wrap="square" rtlCol="0">
            <a:spAutoFit/>
          </a:bodyPr>
          <a:lstStyle/>
          <a:p>
            <a:r>
              <a:rPr lang="en-US" sz="2400" b="1" i="1" dirty="0">
                <a:solidFill>
                  <a:schemeClr val="bg1"/>
                </a:solidFill>
                <a:latin typeface="Arial" panose="020B0604020202020204" pitchFamily="34" charset="0"/>
                <a:cs typeface="Arial" panose="020B0604020202020204" pitchFamily="34" charset="0"/>
              </a:rPr>
              <a:t>Jehovah</a:t>
            </a:r>
          </a:p>
        </p:txBody>
      </p:sp>
      <p:sp>
        <p:nvSpPr>
          <p:cNvPr id="6" name="Rectangle 5">
            <a:extLst>
              <a:ext uri="{FF2B5EF4-FFF2-40B4-BE49-F238E27FC236}">
                <a16:creationId xmlns:a16="http://schemas.microsoft.com/office/drawing/2014/main" id="{4A819A55-2C1F-4BD0-B171-5269467C5636}"/>
              </a:ext>
            </a:extLst>
          </p:cNvPr>
          <p:cNvSpPr/>
          <p:nvPr/>
        </p:nvSpPr>
        <p:spPr>
          <a:xfrm>
            <a:off x="694544" y="3429000"/>
            <a:ext cx="10323226" cy="830997"/>
          </a:xfrm>
          <a:prstGeom prst="rect">
            <a:avLst/>
          </a:prstGeom>
        </p:spPr>
        <p:txBody>
          <a:bodyPr wrap="square">
            <a:spAutoFit/>
          </a:bodyPr>
          <a:lstStyle/>
          <a:p>
            <a:pPr algn="just"/>
            <a:r>
              <a:rPr lang="en-US" sz="2400" dirty="0">
                <a:solidFill>
                  <a:schemeClr val="bg1"/>
                </a:solidFill>
                <a:latin typeface="Arial" panose="020B0604020202020204" pitchFamily="34" charset="0"/>
                <a:cs typeface="Arial" panose="020B0604020202020204" pitchFamily="34" charset="0"/>
              </a:rPr>
              <a:t>is the name of the premortal Jesus Christ, who is the God of Israel, is “the covenant or proper name of the God of Israel. It denotes ‘the eternal I AM’ .</a:t>
            </a:r>
          </a:p>
        </p:txBody>
      </p:sp>
    </p:spTree>
    <p:extLst>
      <p:ext uri="{BB962C8B-B14F-4D97-AF65-F5344CB8AC3E}">
        <p14:creationId xmlns:p14="http://schemas.microsoft.com/office/powerpoint/2010/main" val="106942865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2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3" dur="250" fill="hold"/>
                                        <p:tgtEl>
                                          <p:spTgt spid="6"/>
                                        </p:tgtEl>
                                        <p:attrNameLst>
                                          <p:attrName>ppt_y</p:attrName>
                                        </p:attrNameLst>
                                      </p:cBhvr>
                                      <p:tavLst>
                                        <p:tav tm="0">
                                          <p:val>
                                            <p:strVal val="#ppt_y"/>
                                          </p:val>
                                        </p:tav>
                                        <p:tav tm="100000">
                                          <p:val>
                                            <p:strVal val="#ppt_y"/>
                                          </p:val>
                                        </p:tav>
                                      </p:tavLst>
                                    </p:anim>
                                    <p:anim calcmode="lin" valueType="num">
                                      <p:cBhvr>
                                        <p:cTn id="14" dur="2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5" dur="2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25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id="{D274EBD2-A341-4E0F-9792-6EA5D720BE2F}"/>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Palatino Linotype" panose="02040502050505030304" pitchFamily="18" charset="0"/>
                <a:ea typeface="MS PMincho" panose="02020600040205080304" pitchFamily="18" charset="-128"/>
                <a:cs typeface="Times New Roman" panose="02020603050405020304" pitchFamily="18" charset="0"/>
              </a:rPr>
              <a:t>LESSON 1</a:t>
            </a:r>
          </a:p>
        </p:txBody>
      </p:sp>
      <p:sp>
        <p:nvSpPr>
          <p:cNvPr id="4" name="Rectangle 3">
            <a:extLst>
              <a:ext uri="{FF2B5EF4-FFF2-40B4-BE49-F238E27FC236}">
                <a16:creationId xmlns:a16="http://schemas.microsoft.com/office/drawing/2014/main" id="{7BDF50FE-A895-4530-904D-926A739F74A6}"/>
              </a:ext>
            </a:extLst>
          </p:cNvPr>
          <p:cNvSpPr/>
          <p:nvPr/>
        </p:nvSpPr>
        <p:spPr>
          <a:xfrm>
            <a:off x="1704926" y="2782669"/>
            <a:ext cx="9243813" cy="646331"/>
          </a:xfrm>
          <a:prstGeom prst="rect">
            <a:avLst/>
          </a:prstGeom>
        </p:spPr>
        <p:txBody>
          <a:bodyPr wrap="none">
            <a:spAutoFit/>
          </a:bodyPr>
          <a:lstStyle/>
          <a:p>
            <a:pPr fontAlgn="base"/>
            <a:r>
              <a:rPr lang="en-US" sz="3600" b="1" dirty="0">
                <a:solidFill>
                  <a:schemeClr val="bg1"/>
                </a:solidFill>
                <a:latin typeface="Arial Black" panose="020B0A04020102020204" pitchFamily="34" charset="0"/>
              </a:rPr>
              <a:t>“Introduction to the Old Testament”</a:t>
            </a:r>
          </a:p>
        </p:txBody>
      </p:sp>
    </p:spTree>
    <p:extLst>
      <p:ext uri="{BB962C8B-B14F-4D97-AF65-F5344CB8AC3E}">
        <p14:creationId xmlns:p14="http://schemas.microsoft.com/office/powerpoint/2010/main" val="15275534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id="{D274EBD2-A341-4E0F-9792-6EA5D720BE2F}"/>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Palatino Linotype" panose="02040502050505030304" pitchFamily="18" charset="0"/>
                <a:ea typeface="MS PMincho" panose="02020600040205080304" pitchFamily="18" charset="-128"/>
                <a:cs typeface="Times New Roman" panose="02020603050405020304" pitchFamily="18" charset="0"/>
              </a:rPr>
              <a:t>LESSON 1</a:t>
            </a:r>
          </a:p>
        </p:txBody>
      </p:sp>
      <p:sp>
        <p:nvSpPr>
          <p:cNvPr id="2" name="Rectangle 1">
            <a:extLst>
              <a:ext uri="{FF2B5EF4-FFF2-40B4-BE49-F238E27FC236}">
                <a16:creationId xmlns:a16="http://schemas.microsoft.com/office/drawing/2014/main" id="{7F82C0D1-4438-42BE-876E-8E628D6C24B2}"/>
              </a:ext>
            </a:extLst>
          </p:cNvPr>
          <p:cNvSpPr/>
          <p:nvPr/>
        </p:nvSpPr>
        <p:spPr>
          <a:xfrm>
            <a:off x="1979039" y="2844225"/>
            <a:ext cx="8233921" cy="584775"/>
          </a:xfrm>
          <a:prstGeom prst="rect">
            <a:avLst/>
          </a:prstGeom>
        </p:spPr>
        <p:txBody>
          <a:bodyPr wrap="none">
            <a:spAutoFit/>
          </a:bodyPr>
          <a:lstStyle/>
          <a:p>
            <a:pPr fontAlgn="base"/>
            <a:r>
              <a:rPr lang="en-US" sz="3200" b="1" dirty="0">
                <a:solidFill>
                  <a:schemeClr val="bg1"/>
                </a:solidFill>
                <a:latin typeface="Arial" panose="020B0604020202020204" pitchFamily="34" charset="0"/>
                <a:cs typeface="Arial" panose="020B0604020202020204" pitchFamily="34" charset="0"/>
              </a:rPr>
              <a:t>“Additional themes in the Old Testament”</a:t>
            </a:r>
            <a:endParaRPr lang="en-US" sz="3200" b="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78552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id="{D274EBD2-A341-4E0F-9792-6EA5D720BE2F}"/>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Palatino Linotype" panose="02040502050505030304" pitchFamily="18" charset="0"/>
                <a:ea typeface="MS PMincho" panose="02020600040205080304" pitchFamily="18" charset="-128"/>
                <a:cs typeface="Times New Roman" panose="02020603050405020304" pitchFamily="18" charset="0"/>
              </a:rPr>
              <a:t>LESSON 1</a:t>
            </a:r>
          </a:p>
        </p:txBody>
      </p:sp>
      <p:pic>
        <p:nvPicPr>
          <p:cNvPr id="4" name="Picture 2" descr="Imagen relacionada">
            <a:extLst>
              <a:ext uri="{FF2B5EF4-FFF2-40B4-BE49-F238E27FC236}">
                <a16:creationId xmlns:a16="http://schemas.microsoft.com/office/drawing/2014/main" id="{DABB2488-C8E3-48C2-B32D-7ED3C4A6A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4016" y="834545"/>
            <a:ext cx="3788843" cy="42026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79A596D-7EF7-4FEC-B38E-CEEE7C94D18E}"/>
              </a:ext>
            </a:extLst>
          </p:cNvPr>
          <p:cNvSpPr/>
          <p:nvPr/>
        </p:nvSpPr>
        <p:spPr>
          <a:xfrm>
            <a:off x="786727" y="2690522"/>
            <a:ext cx="5508056" cy="646331"/>
          </a:xfrm>
          <a:prstGeom prst="rect">
            <a:avLst/>
          </a:prstGeom>
        </p:spPr>
        <p:txBody>
          <a:bodyPr wrap="square">
            <a:spAutoFit/>
          </a:bodyPr>
          <a:lstStyle/>
          <a:p>
            <a:pPr algn="just"/>
            <a:r>
              <a:rPr lang="en-US" b="1" dirty="0">
                <a:solidFill>
                  <a:schemeClr val="bg1"/>
                </a:solidFill>
                <a:latin typeface="Arial" panose="020B0604020202020204" pitchFamily="34" charset="0"/>
                <a:cs typeface="Arial" panose="020B0604020202020204" pitchFamily="34" charset="0"/>
              </a:rPr>
              <a:t>How do prophets help us return to our Heavenly Father?</a:t>
            </a:r>
          </a:p>
        </p:txBody>
      </p:sp>
      <p:sp>
        <p:nvSpPr>
          <p:cNvPr id="5" name="Rectangle 4">
            <a:extLst>
              <a:ext uri="{FF2B5EF4-FFF2-40B4-BE49-F238E27FC236}">
                <a16:creationId xmlns:a16="http://schemas.microsoft.com/office/drawing/2014/main" id="{46E7A6D9-C040-47F1-9ADF-4D523F82D714}"/>
              </a:ext>
            </a:extLst>
          </p:cNvPr>
          <p:cNvSpPr/>
          <p:nvPr/>
        </p:nvSpPr>
        <p:spPr>
          <a:xfrm>
            <a:off x="786727" y="3874183"/>
            <a:ext cx="5508056" cy="646331"/>
          </a:xfrm>
          <a:prstGeom prst="rect">
            <a:avLst/>
          </a:prstGeom>
        </p:spPr>
        <p:txBody>
          <a:bodyPr wrap="square">
            <a:spAutoFit/>
          </a:bodyPr>
          <a:lstStyle/>
          <a:p>
            <a:pPr algn="just"/>
            <a:r>
              <a:rPr lang="en-US" b="1" i="1" dirty="0">
                <a:solidFill>
                  <a:schemeClr val="bg1"/>
                </a:solidFill>
                <a:latin typeface="Arial" panose="020B0604020202020204" pitchFamily="34" charset="0"/>
                <a:cs typeface="Arial" panose="020B0604020202020204" pitchFamily="34" charset="0"/>
              </a:rPr>
              <a:t>God calls prophets to preach the gospel and administer His covenants and ordinances.</a:t>
            </a:r>
          </a:p>
        </p:txBody>
      </p:sp>
      <p:sp>
        <p:nvSpPr>
          <p:cNvPr id="6" name="Rectangle 5">
            <a:extLst>
              <a:ext uri="{FF2B5EF4-FFF2-40B4-BE49-F238E27FC236}">
                <a16:creationId xmlns:a16="http://schemas.microsoft.com/office/drawing/2014/main" id="{68DC6F1B-B209-45DF-8EC4-B267CAE9D6ED}"/>
              </a:ext>
            </a:extLst>
          </p:cNvPr>
          <p:cNvSpPr/>
          <p:nvPr/>
        </p:nvSpPr>
        <p:spPr>
          <a:xfrm>
            <a:off x="786727" y="804020"/>
            <a:ext cx="5508056" cy="646331"/>
          </a:xfrm>
          <a:prstGeom prst="rect">
            <a:avLst/>
          </a:prstGeom>
        </p:spPr>
        <p:txBody>
          <a:bodyPr wrap="square">
            <a:spAutoFit/>
          </a:bodyPr>
          <a:lstStyle/>
          <a:p>
            <a:pPr algn="just"/>
            <a:r>
              <a:rPr lang="en-US" b="1" dirty="0">
                <a:solidFill>
                  <a:schemeClr val="bg1"/>
                </a:solidFill>
                <a:latin typeface="Arial" panose="020B0604020202020204" pitchFamily="34" charset="0"/>
                <a:cs typeface="Arial" panose="020B0604020202020204" pitchFamily="34" charset="0"/>
              </a:rPr>
              <a:t>How does Heavenly Father let us know that we are not forgotten?</a:t>
            </a:r>
          </a:p>
        </p:txBody>
      </p:sp>
      <p:sp>
        <p:nvSpPr>
          <p:cNvPr id="7" name="Rectangle 6">
            <a:extLst>
              <a:ext uri="{FF2B5EF4-FFF2-40B4-BE49-F238E27FC236}">
                <a16:creationId xmlns:a16="http://schemas.microsoft.com/office/drawing/2014/main" id="{0A42AFC3-6149-4091-B6FA-D660652C7353}"/>
              </a:ext>
            </a:extLst>
          </p:cNvPr>
          <p:cNvSpPr/>
          <p:nvPr/>
        </p:nvSpPr>
        <p:spPr>
          <a:xfrm>
            <a:off x="786727" y="1733008"/>
            <a:ext cx="5508056" cy="646331"/>
          </a:xfrm>
          <a:prstGeom prst="rect">
            <a:avLst/>
          </a:prstGeom>
        </p:spPr>
        <p:txBody>
          <a:bodyPr wrap="square">
            <a:spAutoFit/>
          </a:bodyPr>
          <a:lstStyle/>
          <a:p>
            <a:pPr algn="just"/>
            <a:r>
              <a:rPr lang="en-US" b="1" dirty="0">
                <a:solidFill>
                  <a:schemeClr val="bg1"/>
                </a:solidFill>
                <a:latin typeface="Arial" panose="020B0604020202020204" pitchFamily="34" charset="0"/>
                <a:cs typeface="Arial" panose="020B0604020202020204" pitchFamily="34" charset="0"/>
              </a:rPr>
              <a:t>How does Heavenly Father help us find our way back to Him?</a:t>
            </a:r>
          </a:p>
        </p:txBody>
      </p:sp>
    </p:spTree>
    <p:extLst>
      <p:ext uri="{BB962C8B-B14F-4D97-AF65-F5344CB8AC3E}">
        <p14:creationId xmlns:p14="http://schemas.microsoft.com/office/powerpoint/2010/main" val="40267933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750" fill="hold"/>
                                        <p:tgtEl>
                                          <p:spTgt spid="4"/>
                                        </p:tgtEl>
                                        <p:attrNameLst>
                                          <p:attrName>ppt_x</p:attrName>
                                        </p:attrNameLst>
                                      </p:cBhvr>
                                      <p:tavLst>
                                        <p:tav tm="0">
                                          <p:val>
                                            <p:strVal val="0-#ppt_w/2"/>
                                          </p:val>
                                        </p:tav>
                                        <p:tav tm="100000">
                                          <p:val>
                                            <p:strVal val="#ppt_x"/>
                                          </p:val>
                                        </p:tav>
                                      </p:tavLst>
                                    </p:anim>
                                    <p:anim calcmode="lin" valueType="num">
                                      <p:cBhvr additive="base">
                                        <p:cTn id="13"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style.rotation</p:attrName>
                                        </p:attrNameLst>
                                      </p:cBhvr>
                                      <p:tavLst>
                                        <p:tav tm="0">
                                          <p:val>
                                            <p:fltVal val="360"/>
                                          </p:val>
                                        </p:tav>
                                        <p:tav tm="100000">
                                          <p:val>
                                            <p:fltVal val="0"/>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5"/>
                                        </p:tgtEl>
                                        <p:attrNameLst>
                                          <p:attrName>style.visibility</p:attrName>
                                        </p:attrNameLst>
                                      </p:cBhvr>
                                      <p:to>
                                        <p:strVal val="visible"/>
                                      </p:to>
                                    </p:set>
                                    <p:anim calcmode="lin" valueType="num">
                                      <p:cBhvr>
                                        <p:cTn id="26"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7" dur="250" fill="hold"/>
                                        <p:tgtEl>
                                          <p:spTgt spid="5"/>
                                        </p:tgtEl>
                                        <p:attrNameLst>
                                          <p:attrName>ppt_y</p:attrName>
                                        </p:attrNameLst>
                                      </p:cBhvr>
                                      <p:tavLst>
                                        <p:tav tm="0">
                                          <p:val>
                                            <p:strVal val="#ppt_y"/>
                                          </p:val>
                                        </p:tav>
                                        <p:tav tm="100000">
                                          <p:val>
                                            <p:strVal val="#ppt_y"/>
                                          </p:val>
                                        </p:tav>
                                      </p:tavLst>
                                    </p:anim>
                                    <p:anim calcmode="lin" valueType="num">
                                      <p:cBhvr>
                                        <p:cTn id="28"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9"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2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1E3E8E3-BD43-4EAE-842E-D3110D8FB088}"/>
              </a:ext>
            </a:extLst>
          </p:cNvPr>
          <p:cNvSpPr/>
          <p:nvPr/>
        </p:nvSpPr>
        <p:spPr>
          <a:xfrm>
            <a:off x="1713460" y="762471"/>
            <a:ext cx="8235232" cy="23239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4">
            <a:extLst>
              <a:ext uri="{FF2B5EF4-FFF2-40B4-BE49-F238E27FC236}">
                <a16:creationId xmlns:a16="http://schemas.microsoft.com/office/drawing/2014/main" id="{D274EBD2-A341-4E0F-9792-6EA5D720BE2F}"/>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Palatino Linotype" panose="02040502050505030304" pitchFamily="18" charset="0"/>
                <a:ea typeface="MS PMincho" panose="02020600040205080304" pitchFamily="18" charset="-128"/>
                <a:cs typeface="Times New Roman" panose="02020603050405020304" pitchFamily="18" charset="0"/>
              </a:rPr>
              <a:t>LESSON 1</a:t>
            </a:r>
          </a:p>
        </p:txBody>
      </p:sp>
      <p:sp>
        <p:nvSpPr>
          <p:cNvPr id="6" name="TextBox 5">
            <a:extLst>
              <a:ext uri="{FF2B5EF4-FFF2-40B4-BE49-F238E27FC236}">
                <a16:creationId xmlns:a16="http://schemas.microsoft.com/office/drawing/2014/main" id="{DB08C59E-2B5C-45D2-849F-0B36CD81EF5F}"/>
              </a:ext>
            </a:extLst>
          </p:cNvPr>
          <p:cNvSpPr txBox="1"/>
          <p:nvPr/>
        </p:nvSpPr>
        <p:spPr>
          <a:xfrm>
            <a:off x="3029556" y="863904"/>
            <a:ext cx="6682334" cy="2031325"/>
          </a:xfrm>
          <a:prstGeom prst="rect">
            <a:avLst/>
          </a:prstGeom>
          <a:noFill/>
        </p:spPr>
        <p:txBody>
          <a:bodyPr wrap="square" rtlCol="0">
            <a:spAutoFit/>
          </a:bodyPr>
          <a:lstStyle/>
          <a:p>
            <a:pPr algn="just"/>
            <a:r>
              <a:rPr lang="en-US" dirty="0">
                <a:solidFill>
                  <a:schemeClr val="bg1"/>
                </a:solidFill>
                <a:latin typeface="Arial" panose="020B0604020202020204" pitchFamily="34" charset="0"/>
                <a:cs typeface="Arial" panose="020B0604020202020204" pitchFamily="34" charset="0"/>
              </a:rPr>
              <a:t>“Heavenly Father has always helped his children by offering them covenants and empowering his servants to offer ordinances…</a:t>
            </a:r>
          </a:p>
          <a:p>
            <a:pPr algn="just"/>
            <a:r>
              <a:rPr lang="en-US" dirty="0">
                <a:solidFill>
                  <a:schemeClr val="bg1"/>
                </a:solidFill>
                <a:latin typeface="Arial" panose="020B0604020202020204" pitchFamily="34" charset="0"/>
                <a:cs typeface="Arial" panose="020B0604020202020204" pitchFamily="34" charset="0"/>
              </a:rPr>
              <a:t>Every covenant with God is an opportunity to draw closer to him” (Henry B. Eyring, “Making Covenants with God”[Brigham Young University fireside, Sept. 8, 1996], 2, 3, speeches.byu.edu).</a:t>
            </a:r>
            <a:endParaRPr lang="en-US" b="1" dirty="0">
              <a:solidFill>
                <a:schemeClr val="bg1"/>
              </a:solidFill>
              <a:latin typeface="Arial" panose="020B0604020202020204" pitchFamily="34" charset="0"/>
              <a:cs typeface="Arial" panose="020B0604020202020204" pitchFamily="34" charset="0"/>
            </a:endParaRPr>
          </a:p>
        </p:txBody>
      </p:sp>
      <p:pic>
        <p:nvPicPr>
          <p:cNvPr id="1028" name="Picture 4" descr="Presidente Henry B. Eyring">
            <a:extLst>
              <a:ext uri="{FF2B5EF4-FFF2-40B4-BE49-F238E27FC236}">
                <a16:creationId xmlns:a16="http://schemas.microsoft.com/office/drawing/2014/main" id="{5EF35022-4CCE-433A-877D-6C91EA9C1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9148" y="937014"/>
            <a:ext cx="1170408" cy="155664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2D2110E-537A-4A12-80EC-0A4072C1A80A}"/>
              </a:ext>
            </a:extLst>
          </p:cNvPr>
          <p:cNvSpPr txBox="1"/>
          <p:nvPr/>
        </p:nvSpPr>
        <p:spPr>
          <a:xfrm>
            <a:off x="1713461" y="2448686"/>
            <a:ext cx="1465996" cy="461665"/>
          </a:xfrm>
          <a:prstGeom prst="rect">
            <a:avLst/>
          </a:prstGeom>
          <a:no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President </a:t>
            </a:r>
          </a:p>
          <a:p>
            <a:pPr algn="ctr"/>
            <a:r>
              <a:rPr lang="en-US" sz="1200" b="1" dirty="0">
                <a:solidFill>
                  <a:schemeClr val="bg1"/>
                </a:solidFill>
                <a:latin typeface="Arial" panose="020B0604020202020204" pitchFamily="34" charset="0"/>
                <a:cs typeface="Arial" panose="020B0604020202020204" pitchFamily="34" charset="0"/>
              </a:rPr>
              <a:t>Henry B. Eyring</a:t>
            </a:r>
          </a:p>
        </p:txBody>
      </p:sp>
      <p:sp>
        <p:nvSpPr>
          <p:cNvPr id="8" name="Rectangle 7">
            <a:extLst>
              <a:ext uri="{FF2B5EF4-FFF2-40B4-BE49-F238E27FC236}">
                <a16:creationId xmlns:a16="http://schemas.microsoft.com/office/drawing/2014/main" id="{713CAFF0-EC27-41B9-9558-9902E86A8967}"/>
              </a:ext>
            </a:extLst>
          </p:cNvPr>
          <p:cNvSpPr/>
          <p:nvPr/>
        </p:nvSpPr>
        <p:spPr>
          <a:xfrm>
            <a:off x="1150964" y="3317866"/>
            <a:ext cx="8997378" cy="369332"/>
          </a:xfrm>
          <a:prstGeom prst="rect">
            <a:avLst/>
          </a:prstGeom>
        </p:spPr>
        <p:txBody>
          <a:bodyPr wrap="square">
            <a:spAutoFit/>
          </a:bodyPr>
          <a:lstStyle/>
          <a:p>
            <a:pPr algn="just"/>
            <a:r>
              <a:rPr lang="en-US" b="1" dirty="0">
                <a:solidFill>
                  <a:schemeClr val="bg1"/>
                </a:solidFill>
                <a:latin typeface="Arial" panose="020B0604020202020204" pitchFamily="34" charset="0"/>
                <a:cs typeface="Arial" panose="020B0604020202020204" pitchFamily="34" charset="0"/>
              </a:rPr>
              <a:t>How do covenants and ordinances help us overcome our separation from God?</a:t>
            </a:r>
          </a:p>
        </p:txBody>
      </p:sp>
      <p:sp>
        <p:nvSpPr>
          <p:cNvPr id="9" name="Rectangle 8">
            <a:extLst>
              <a:ext uri="{FF2B5EF4-FFF2-40B4-BE49-F238E27FC236}">
                <a16:creationId xmlns:a16="http://schemas.microsoft.com/office/drawing/2014/main" id="{CEBC071F-EBA7-471E-8D9B-954E6628800A}"/>
              </a:ext>
            </a:extLst>
          </p:cNvPr>
          <p:cNvSpPr/>
          <p:nvPr/>
        </p:nvSpPr>
        <p:spPr>
          <a:xfrm>
            <a:off x="1150964" y="3782906"/>
            <a:ext cx="9432092" cy="646331"/>
          </a:xfrm>
          <a:prstGeom prst="rect">
            <a:avLst/>
          </a:prstGeom>
        </p:spPr>
        <p:txBody>
          <a:bodyPr wrap="square">
            <a:spAutoFit/>
          </a:bodyPr>
          <a:lstStyle/>
          <a:p>
            <a:pPr algn="just"/>
            <a:r>
              <a:rPr lang="en-US" b="1" dirty="0">
                <a:solidFill>
                  <a:schemeClr val="bg1"/>
                </a:solidFill>
                <a:latin typeface="Arial" panose="020B0604020202020204" pitchFamily="34" charset="0"/>
                <a:cs typeface="Arial" panose="020B0604020202020204" pitchFamily="34" charset="0"/>
              </a:rPr>
              <a:t>How well do you think the covenant-making and covenant-keeping process worked for Abraham?</a:t>
            </a:r>
          </a:p>
        </p:txBody>
      </p:sp>
      <p:sp>
        <p:nvSpPr>
          <p:cNvPr id="10" name="TextBox 9">
            <a:extLst>
              <a:ext uri="{FF2B5EF4-FFF2-40B4-BE49-F238E27FC236}">
                <a16:creationId xmlns:a16="http://schemas.microsoft.com/office/drawing/2014/main" id="{2426153A-F4D7-400D-BE54-5E50645A20C2}"/>
              </a:ext>
            </a:extLst>
          </p:cNvPr>
          <p:cNvSpPr txBox="1"/>
          <p:nvPr/>
        </p:nvSpPr>
        <p:spPr>
          <a:xfrm>
            <a:off x="1156348" y="4619140"/>
            <a:ext cx="3805398"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Doctrine and Covenants 132:29</a:t>
            </a:r>
          </a:p>
        </p:txBody>
      </p:sp>
      <p:sp>
        <p:nvSpPr>
          <p:cNvPr id="11" name="Rectangle 10">
            <a:extLst>
              <a:ext uri="{FF2B5EF4-FFF2-40B4-BE49-F238E27FC236}">
                <a16:creationId xmlns:a16="http://schemas.microsoft.com/office/drawing/2014/main" id="{21C65555-EA64-4883-BCE0-098C955C0ACF}"/>
              </a:ext>
            </a:extLst>
          </p:cNvPr>
          <p:cNvSpPr/>
          <p:nvPr/>
        </p:nvSpPr>
        <p:spPr>
          <a:xfrm>
            <a:off x="1160560" y="4904804"/>
            <a:ext cx="9432091" cy="646331"/>
          </a:xfrm>
          <a:prstGeom prst="rect">
            <a:avLst/>
          </a:prstGeom>
        </p:spPr>
        <p:txBody>
          <a:bodyPr wrap="square">
            <a:spAutoFit/>
          </a:bodyPr>
          <a:lstStyle/>
          <a:p>
            <a:pPr algn="just"/>
            <a:r>
              <a:rPr lang="en-US" dirty="0">
                <a:solidFill>
                  <a:schemeClr val="bg1"/>
                </a:solidFill>
                <a:latin typeface="Arial" panose="020B0604020202020204" pitchFamily="34" charset="0"/>
                <a:cs typeface="Arial" panose="020B0604020202020204" pitchFamily="34" charset="0"/>
              </a:rPr>
              <a:t>Abraham received all things, whatsoever he received, by revelation and commandment, by my word, saith the Lord, and hath entered into his exaltation and sitteth upon his throne.</a:t>
            </a:r>
          </a:p>
        </p:txBody>
      </p:sp>
    </p:spTree>
    <p:extLst>
      <p:ext uri="{BB962C8B-B14F-4D97-AF65-F5344CB8AC3E}">
        <p14:creationId xmlns:p14="http://schemas.microsoft.com/office/powerpoint/2010/main" val="1548331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125" autoRev="1" fill="hold">
                                          <p:stCondLst>
                                            <p:cond delay="0"/>
                                          </p:stCondLst>
                                        </p:cTn>
                                        <p:tgtEl>
                                          <p:spTgt spid="8"/>
                                        </p:tgtEl>
                                        <p:attrNameLst>
                                          <p:attrName>ppt_w</p:attrName>
                                        </p:attrNameLst>
                                      </p:cBhvr>
                                    </p:anim>
                                    <p:anim by="(#ppt_w*0.50)" calcmode="lin" valueType="num">
                                      <p:cBhvr>
                                        <p:cTn id="8" dur="125" decel="50000" autoRev="1" fill="hold">
                                          <p:stCondLst>
                                            <p:cond delay="0"/>
                                          </p:stCondLst>
                                        </p:cTn>
                                        <p:tgtEl>
                                          <p:spTgt spid="8"/>
                                        </p:tgtEl>
                                        <p:attrNameLst>
                                          <p:attrName>ppt_x</p:attrName>
                                        </p:attrNameLst>
                                      </p:cBhvr>
                                    </p:anim>
                                    <p:anim from="(-#ppt_h/2)" to="(#ppt_y)" calcmode="lin" valueType="num">
                                      <p:cBhvr>
                                        <p:cTn id="9" dur="250" fill="hold">
                                          <p:stCondLst>
                                            <p:cond delay="0"/>
                                          </p:stCondLst>
                                        </p:cTn>
                                        <p:tgtEl>
                                          <p:spTgt spid="8"/>
                                        </p:tgtEl>
                                        <p:attrNameLst>
                                          <p:attrName>ppt_y</p:attrName>
                                        </p:attrNameLst>
                                      </p:cBhvr>
                                    </p:anim>
                                    <p:animRot by="21600000">
                                      <p:cBhvr>
                                        <p:cTn id="10" dur="250" fill="hold">
                                          <p:stCondLst>
                                            <p:cond delay="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p:cTn id="15"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6" dur="250" fill="hold"/>
                                        <p:tgtEl>
                                          <p:spTgt spid="9"/>
                                        </p:tgtEl>
                                        <p:attrNameLst>
                                          <p:attrName>ppt_y</p:attrName>
                                        </p:attrNameLst>
                                      </p:cBhvr>
                                      <p:tavLst>
                                        <p:tav tm="0">
                                          <p:val>
                                            <p:strVal val="#ppt_y"/>
                                          </p:val>
                                        </p:tav>
                                        <p:tav tm="100000">
                                          <p:val>
                                            <p:strVal val="#ppt_y"/>
                                          </p:val>
                                        </p:tav>
                                      </p:tavLst>
                                    </p:anim>
                                    <p:anim calcmode="lin" valueType="num">
                                      <p:cBhvr>
                                        <p:cTn id="17"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8"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250" tmFilter="0,0; .5, 1; 1, 1"/>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id="{D274EBD2-A341-4E0F-9792-6EA5D720BE2F}"/>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Palatino Linotype" panose="02040502050505030304" pitchFamily="18" charset="0"/>
                <a:ea typeface="MS PMincho" panose="02020600040205080304" pitchFamily="18" charset="-128"/>
                <a:cs typeface="Times New Roman" panose="02020603050405020304" pitchFamily="18" charset="0"/>
              </a:rPr>
              <a:t>LESSON 1</a:t>
            </a:r>
          </a:p>
        </p:txBody>
      </p:sp>
      <p:sp>
        <p:nvSpPr>
          <p:cNvPr id="4" name="TextBox 3">
            <a:extLst>
              <a:ext uri="{FF2B5EF4-FFF2-40B4-BE49-F238E27FC236}">
                <a16:creationId xmlns:a16="http://schemas.microsoft.com/office/drawing/2014/main" id="{3C375184-2B11-4553-A37A-308859726F22}"/>
              </a:ext>
            </a:extLst>
          </p:cNvPr>
          <p:cNvSpPr txBox="1"/>
          <p:nvPr/>
        </p:nvSpPr>
        <p:spPr>
          <a:xfrm>
            <a:off x="914400" y="963487"/>
            <a:ext cx="2683239"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Deuteronomy 29:25-28</a:t>
            </a:r>
          </a:p>
        </p:txBody>
      </p:sp>
      <p:sp>
        <p:nvSpPr>
          <p:cNvPr id="2" name="Rectangle 1">
            <a:extLst>
              <a:ext uri="{FF2B5EF4-FFF2-40B4-BE49-F238E27FC236}">
                <a16:creationId xmlns:a16="http://schemas.microsoft.com/office/drawing/2014/main" id="{F0AE4210-3ED4-4A69-BBAB-B011B7432AAD}"/>
              </a:ext>
            </a:extLst>
          </p:cNvPr>
          <p:cNvSpPr/>
          <p:nvPr/>
        </p:nvSpPr>
        <p:spPr>
          <a:xfrm>
            <a:off x="914400" y="1272859"/>
            <a:ext cx="9908498" cy="2308324"/>
          </a:xfrm>
          <a:prstGeom prst="rect">
            <a:avLst/>
          </a:prstGeom>
        </p:spPr>
        <p:txBody>
          <a:bodyPr wrap="square">
            <a:spAutoFit/>
          </a:bodyPr>
          <a:lstStyle/>
          <a:p>
            <a:pPr algn="just" fontAlgn="base"/>
            <a:r>
              <a:rPr lang="en-US" b="1" dirty="0">
                <a:solidFill>
                  <a:schemeClr val="bg1"/>
                </a:solidFill>
                <a:latin typeface="Arial" panose="020B0604020202020204" pitchFamily="34" charset="0"/>
                <a:cs typeface="Arial" panose="020B0604020202020204" pitchFamily="34" charset="0"/>
              </a:rPr>
              <a:t>25 </a:t>
            </a:r>
            <a:r>
              <a:rPr lang="en-US" dirty="0">
                <a:solidFill>
                  <a:schemeClr val="bg1"/>
                </a:solidFill>
                <a:latin typeface="Arial" panose="020B0604020202020204" pitchFamily="34" charset="0"/>
                <a:cs typeface="Arial" panose="020B0604020202020204" pitchFamily="34" charset="0"/>
              </a:rPr>
              <a:t>Then men shall say, Because they have forsaken the covenant of the </a:t>
            </a:r>
            <a:r>
              <a:rPr lang="en-US" cap="small" dirty="0">
                <a:solidFill>
                  <a:schemeClr val="bg1"/>
                </a:solidFill>
                <a:latin typeface="Arial" panose="020B0604020202020204" pitchFamily="34" charset="0"/>
                <a:cs typeface="Arial" panose="020B0604020202020204" pitchFamily="34" charset="0"/>
              </a:rPr>
              <a:t>Lord</a:t>
            </a:r>
            <a:r>
              <a:rPr lang="en-US" dirty="0">
                <a:solidFill>
                  <a:schemeClr val="bg1"/>
                </a:solidFill>
                <a:latin typeface="Arial" panose="020B0604020202020204" pitchFamily="34" charset="0"/>
                <a:cs typeface="Arial" panose="020B0604020202020204" pitchFamily="34" charset="0"/>
              </a:rPr>
              <a:t> God of their fathers, which he made with them when he brought them forth out of the land of Egypt:</a:t>
            </a:r>
          </a:p>
          <a:p>
            <a:pPr algn="just" fontAlgn="base"/>
            <a:r>
              <a:rPr lang="en-US" b="1" dirty="0">
                <a:solidFill>
                  <a:schemeClr val="bg1"/>
                </a:solidFill>
                <a:latin typeface="Arial" panose="020B0604020202020204" pitchFamily="34" charset="0"/>
                <a:cs typeface="Arial" panose="020B0604020202020204" pitchFamily="34" charset="0"/>
              </a:rPr>
              <a:t>26 </a:t>
            </a:r>
            <a:r>
              <a:rPr lang="en-US" dirty="0">
                <a:solidFill>
                  <a:schemeClr val="bg1"/>
                </a:solidFill>
                <a:latin typeface="Arial" panose="020B0604020202020204" pitchFamily="34" charset="0"/>
                <a:cs typeface="Arial" panose="020B0604020202020204" pitchFamily="34" charset="0"/>
              </a:rPr>
              <a:t>For they went and served other gods, and worshipped them, gods whom they knew not, and whom he had not given unto them:</a:t>
            </a:r>
          </a:p>
          <a:p>
            <a:pPr algn="just" fontAlgn="base"/>
            <a:r>
              <a:rPr lang="en-US" b="1" dirty="0">
                <a:solidFill>
                  <a:schemeClr val="bg1"/>
                </a:solidFill>
                <a:latin typeface="Arial" panose="020B0604020202020204" pitchFamily="34" charset="0"/>
                <a:cs typeface="Arial" panose="020B0604020202020204" pitchFamily="34" charset="0"/>
              </a:rPr>
              <a:t>27 </a:t>
            </a:r>
            <a:r>
              <a:rPr lang="en-US" dirty="0">
                <a:solidFill>
                  <a:schemeClr val="bg1"/>
                </a:solidFill>
                <a:latin typeface="Arial" panose="020B0604020202020204" pitchFamily="34" charset="0"/>
                <a:cs typeface="Arial" panose="020B0604020202020204" pitchFamily="34" charset="0"/>
              </a:rPr>
              <a:t>And the anger of the </a:t>
            </a:r>
            <a:r>
              <a:rPr lang="en-US" cap="small" dirty="0">
                <a:solidFill>
                  <a:schemeClr val="bg1"/>
                </a:solidFill>
                <a:latin typeface="Arial" panose="020B0604020202020204" pitchFamily="34" charset="0"/>
                <a:cs typeface="Arial" panose="020B0604020202020204" pitchFamily="34" charset="0"/>
              </a:rPr>
              <a:t>Lord</a:t>
            </a:r>
            <a:r>
              <a:rPr lang="en-US" dirty="0">
                <a:solidFill>
                  <a:schemeClr val="bg1"/>
                </a:solidFill>
                <a:latin typeface="Arial" panose="020B0604020202020204" pitchFamily="34" charset="0"/>
                <a:cs typeface="Arial" panose="020B0604020202020204" pitchFamily="34" charset="0"/>
              </a:rPr>
              <a:t> was kindled against this land, to bring upon it all the curses that are written in this book:</a:t>
            </a:r>
          </a:p>
          <a:p>
            <a:pPr algn="just" fontAlgn="base"/>
            <a:r>
              <a:rPr lang="en-US" b="1" dirty="0">
                <a:solidFill>
                  <a:schemeClr val="bg1"/>
                </a:solidFill>
                <a:latin typeface="Arial" panose="020B0604020202020204" pitchFamily="34" charset="0"/>
                <a:cs typeface="Arial" panose="020B0604020202020204" pitchFamily="34" charset="0"/>
              </a:rPr>
              <a:t>28 </a:t>
            </a:r>
            <a:r>
              <a:rPr lang="en-US" dirty="0">
                <a:solidFill>
                  <a:schemeClr val="bg1"/>
                </a:solidFill>
                <a:latin typeface="Arial" panose="020B0604020202020204" pitchFamily="34" charset="0"/>
                <a:cs typeface="Arial" panose="020B0604020202020204" pitchFamily="34" charset="0"/>
              </a:rPr>
              <a:t>And the </a:t>
            </a:r>
            <a:r>
              <a:rPr lang="en-US" cap="small" dirty="0">
                <a:solidFill>
                  <a:schemeClr val="bg1"/>
                </a:solidFill>
                <a:latin typeface="Arial" panose="020B0604020202020204" pitchFamily="34" charset="0"/>
                <a:cs typeface="Arial" panose="020B0604020202020204" pitchFamily="34" charset="0"/>
              </a:rPr>
              <a:t>Lord</a:t>
            </a:r>
            <a:r>
              <a:rPr lang="en-US" dirty="0">
                <a:solidFill>
                  <a:schemeClr val="bg1"/>
                </a:solidFill>
                <a:latin typeface="Arial" panose="020B0604020202020204" pitchFamily="34" charset="0"/>
                <a:cs typeface="Arial" panose="020B0604020202020204" pitchFamily="34" charset="0"/>
              </a:rPr>
              <a:t> rooted them out of their land in anger, and in wrath, and in great indignation, and cast them into another land, as it is this day.</a:t>
            </a:r>
            <a:endParaRPr lang="en-US" b="0" i="0" dirty="0">
              <a:solidFill>
                <a:schemeClr val="bg1"/>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7E43939-BB58-4A0A-96EF-BCF6060F4F3E}"/>
              </a:ext>
            </a:extLst>
          </p:cNvPr>
          <p:cNvSpPr/>
          <p:nvPr/>
        </p:nvSpPr>
        <p:spPr>
          <a:xfrm>
            <a:off x="914400" y="3783268"/>
            <a:ext cx="9908497" cy="369332"/>
          </a:xfrm>
          <a:prstGeom prst="rect">
            <a:avLst/>
          </a:prstGeom>
        </p:spPr>
        <p:txBody>
          <a:bodyPr wrap="square">
            <a:spAutoFit/>
          </a:bodyPr>
          <a:lstStyle/>
          <a:p>
            <a:pPr algn="just"/>
            <a:r>
              <a:rPr lang="en-US" b="1" i="1" dirty="0">
                <a:solidFill>
                  <a:schemeClr val="bg1"/>
                </a:solidFill>
                <a:latin typeface="Arial" panose="020B0604020202020204" pitchFamily="34" charset="0"/>
                <a:cs typeface="Arial" panose="020B0604020202020204" pitchFamily="34" charset="0"/>
              </a:rPr>
              <a:t>God’s covenant people were scattered because they broke their covenants with Him.</a:t>
            </a:r>
          </a:p>
        </p:txBody>
      </p:sp>
    </p:spTree>
    <p:extLst>
      <p:ext uri="{BB962C8B-B14F-4D97-AF65-F5344CB8AC3E}">
        <p14:creationId xmlns:p14="http://schemas.microsoft.com/office/powerpoint/2010/main" val="30450709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path" presetSubtype="0" accel="50000" decel="50000" fill="hold" grpId="0" nodeType="clickEffect">
                                  <p:stCondLst>
                                    <p:cond delay="0"/>
                                  </p:stCondLst>
                                  <p:childTnLst>
                                    <p:animMotion origin="layout" path="M 0 0 C -0.001 0.025 0.06 0.047 0.137 0.048 C 0.198 0.05 0.248 0.038 0.249 0.023 C 0.249 0.008 0.2 -0.006 0.138 -0.007 C 0.107 -0.007 0.079 -0.005 0.059 0 C 0.03 0.007 0.013 0.018 0.013 0.031 C 0.013 0.038 0.018 0.045 0.027 0.051 C 0.048 0.064 0.089 0.073 0.136 0.074 C 0.191 0.076 0.236 0.065 0.236 0.052 C 0.237 0.038 0.192 0.026 0.137 0.024 C 0.109 0.024 0.084 0.026 0.065 0.03 C 0.04 0.037 0.024 0.048 0.024 0.059 C 0.024 0.065 0.029 0.071 0.037 0.077 C 0.056 0.088 0.092 0.097 0.135 0.098 C 0.185 0.099 0.225 0.089 0.225 0.077 C 0.226 0.065 0.186 0.054 0.136 0.053 C 0.111 0.052 0.088 0.054 0.071 0.058 C 0.048 0.064 0.035 0.073 0.035 0.084 C 0.035 0.089 0.039 0.095 0.046 0.1 C 0.063 0.11 0.096 0.118 0.134 0.119 C 0.179 0.119 0.215 0.111 0.215 0.1 C 0.215 0.089 0.18 0.079 0.135 0.078 C 0.113 0.078 0.092 0.08 0.077 0.083 C 0.056 0.088 0.044 0.097 0.043 0.106 C 0.043 0.111 0.048 0.116 0.054 0.12 C 0.069 0.13 0.099 0.137 0.133 0.137 C 0.173 0.138 0.206 0.131 0.206 0.121 C 0.207 0.111 0.174 0.102 0.134 0.101 C 0.114 0.101 0.095 0.102 0.082 0.106 C 0.063 0.11 0.052 0.118 0.052 0.126 C 0.052 0.131 0.055 0.135 0.061 0.139 C 0.075 0.148 0.101 0.154 0.132 0.155 C 0.169 0.155 0.198 0.149 0.198 0.14 C 0.199 0.131 0.17 0.123 0.133 0.122 C 0.115 0.122 0.099 0.123 0.087 0.126 C 0.07 0.13 0.06 0.137 0.06 0.145 C 0.06 0.149 0.063 0.152 0.068 0.156 C 0.08 0.164 0.104 0.169 0.132 0.17 C 0.165 0.171 0.191 0.165 0.191 0.156 C 0.191 0.149 0.166 0.141 0.133 0.141 C 0.116 0.14 0.101 0.142 0.09 0.144 C 0.075 0.148 0.066 0.154 0.066 0.161 C 0.066 0.165 0.069 0.168 0.074 0.171 C 0.085 0.178 0.107 0.183 0.131 0.184 C 0.161 0.185 0.185 0.179 0.185 0.172 C 0.185 0.164 0.161 0.158 0.132 0.157 C 0.118 0.157 0.104 0.158 0.094 0.161 C 0.08 0.164 0.072 0.169 0.072 0.176 C 0.072 0.179 0.075 0.182 0.079 0.185 C 0.089 0.191 0.108 0.196 0.131 0.196 C 0.157 0.197 0.179 0.192 0.179 0.185 C 0.179 0.179 0.158 0.173 0.131 0.173 C 0.119 0.172 0.106 0.173 0.097 0.175 C 0.085 0.179 0.078 0.184 0.078 0.189 C 0.078 0.192 0.08 0.195 0.084 0.197 C 0.093 0.203 0.11 0.207 0.131 0.208 C 0.155 0.208 0.174 0.203 0.174 0.198 C 0.174 0.192 0.155 0.186 0.131 0.186 C 0.119 0.186 0.108 0.187 0.101 0.189 C 0.089 0.191 0.083 0.196 0.083 0.201 C 0.083 0.203 0.085 0.206 0.088 0.208 C 0.096 0.214 0.112 0.217 0.13 0.218 C 0.152 0.218 0.169 0.214 0.169 0.209 C 0.169 0.203 0.152 0.199 0.131 0.198 C 0.12 0.198 0.11 0.199 0.103 0.201 C 0.093 0.203 0.087 0.207 0.087 0.212 C 0.087 0.214 0.089 0.216 0.092 0.218 E" pathEditMode="relative" ptsTypes="">
                                      <p:cBhvr>
                                        <p:cTn id="6" dur="3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id="{D274EBD2-A341-4E0F-9792-6EA5D720BE2F}"/>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Palatino Linotype" panose="02040502050505030304" pitchFamily="18" charset="0"/>
                <a:ea typeface="MS PMincho" panose="02020600040205080304" pitchFamily="18" charset="-128"/>
                <a:cs typeface="Times New Roman" panose="02020603050405020304" pitchFamily="18" charset="0"/>
              </a:rPr>
              <a:t>LESSON 1</a:t>
            </a:r>
          </a:p>
        </p:txBody>
      </p:sp>
      <p:sp>
        <p:nvSpPr>
          <p:cNvPr id="4" name="Rectangle 3">
            <a:extLst>
              <a:ext uri="{FF2B5EF4-FFF2-40B4-BE49-F238E27FC236}">
                <a16:creationId xmlns:a16="http://schemas.microsoft.com/office/drawing/2014/main" id="{7BBE02EF-E998-4C4B-9075-2839C467F23A}"/>
              </a:ext>
            </a:extLst>
          </p:cNvPr>
          <p:cNvSpPr/>
          <p:nvPr/>
        </p:nvSpPr>
        <p:spPr>
          <a:xfrm>
            <a:off x="914400" y="1337605"/>
            <a:ext cx="9743608" cy="2862322"/>
          </a:xfrm>
          <a:prstGeom prst="rect">
            <a:avLst/>
          </a:prstGeom>
        </p:spPr>
        <p:txBody>
          <a:bodyPr wrap="square">
            <a:spAutoFit/>
          </a:bodyPr>
          <a:lstStyle/>
          <a:p>
            <a:pPr algn="just" fontAlgn="base"/>
            <a:r>
              <a:rPr lang="en-US" b="1" dirty="0">
                <a:solidFill>
                  <a:schemeClr val="bg1"/>
                </a:solidFill>
                <a:latin typeface="Arial" panose="020B0604020202020204" pitchFamily="34" charset="0"/>
                <a:cs typeface="Arial" panose="020B0604020202020204" pitchFamily="34" charset="0"/>
              </a:rPr>
              <a:t>24 </a:t>
            </a:r>
            <a:r>
              <a:rPr lang="en-US" dirty="0">
                <a:solidFill>
                  <a:schemeClr val="bg1"/>
                </a:solidFill>
                <a:latin typeface="Arial" panose="020B0604020202020204" pitchFamily="34" charset="0"/>
                <a:cs typeface="Arial" panose="020B0604020202020204" pitchFamily="34" charset="0"/>
              </a:rPr>
              <a:t>For I will take you from among the heathen, and gather you out of all countries, and will bring you into your own land.</a:t>
            </a:r>
          </a:p>
          <a:p>
            <a:pPr algn="just" fontAlgn="base"/>
            <a:r>
              <a:rPr lang="en-US" b="1" dirty="0">
                <a:solidFill>
                  <a:schemeClr val="bg1"/>
                </a:solidFill>
                <a:latin typeface="Arial" panose="020B0604020202020204" pitchFamily="34" charset="0"/>
                <a:cs typeface="Arial" panose="020B0604020202020204" pitchFamily="34" charset="0"/>
              </a:rPr>
              <a:t>25 </a:t>
            </a:r>
            <a:r>
              <a:rPr lang="en-US" dirty="0">
                <a:solidFill>
                  <a:schemeClr val="bg1"/>
                </a:solidFill>
                <a:latin typeface="Arial" panose="020B0604020202020204" pitchFamily="34" charset="0"/>
                <a:cs typeface="Arial" panose="020B0604020202020204" pitchFamily="34" charset="0"/>
              </a:rPr>
              <a:t>¶ Then will I sprinkle clean water upon you, and ye shall be clean: from all your filthiness, and from all your idols, will I cleanse you.</a:t>
            </a:r>
          </a:p>
          <a:p>
            <a:pPr algn="just" fontAlgn="base"/>
            <a:r>
              <a:rPr lang="en-US" b="1" dirty="0">
                <a:solidFill>
                  <a:schemeClr val="bg1"/>
                </a:solidFill>
                <a:latin typeface="Arial" panose="020B0604020202020204" pitchFamily="34" charset="0"/>
                <a:cs typeface="Arial" panose="020B0604020202020204" pitchFamily="34" charset="0"/>
              </a:rPr>
              <a:t>26 </a:t>
            </a:r>
            <a:r>
              <a:rPr lang="en-US" dirty="0">
                <a:solidFill>
                  <a:schemeClr val="bg1"/>
                </a:solidFill>
                <a:latin typeface="Arial" panose="020B0604020202020204" pitchFamily="34" charset="0"/>
                <a:cs typeface="Arial" panose="020B0604020202020204" pitchFamily="34" charset="0"/>
              </a:rPr>
              <a:t>A new heart also will I give you, and a new spirit will I put within you: and I will take away the stony heart out of your flesh, and I will give you an heart of flesh.</a:t>
            </a:r>
          </a:p>
          <a:p>
            <a:pPr algn="just" fontAlgn="base"/>
            <a:r>
              <a:rPr lang="en-US" b="1" dirty="0">
                <a:solidFill>
                  <a:schemeClr val="bg1"/>
                </a:solidFill>
                <a:latin typeface="Arial" panose="020B0604020202020204" pitchFamily="34" charset="0"/>
                <a:cs typeface="Arial" panose="020B0604020202020204" pitchFamily="34" charset="0"/>
              </a:rPr>
              <a:t>27 </a:t>
            </a:r>
            <a:r>
              <a:rPr lang="en-US" dirty="0">
                <a:solidFill>
                  <a:schemeClr val="bg1"/>
                </a:solidFill>
                <a:latin typeface="Arial" panose="020B0604020202020204" pitchFamily="34" charset="0"/>
                <a:cs typeface="Arial" panose="020B0604020202020204" pitchFamily="34" charset="0"/>
              </a:rPr>
              <a:t>And I will put my spirit within you, and cause you to walk in my statutes, and ye shall keep my judgments, and do them.</a:t>
            </a:r>
          </a:p>
          <a:p>
            <a:pPr algn="just" fontAlgn="base"/>
            <a:r>
              <a:rPr lang="en-US" b="1" dirty="0">
                <a:solidFill>
                  <a:schemeClr val="bg1"/>
                </a:solidFill>
                <a:latin typeface="Arial" panose="020B0604020202020204" pitchFamily="34" charset="0"/>
                <a:cs typeface="Arial" panose="020B0604020202020204" pitchFamily="34" charset="0"/>
              </a:rPr>
              <a:t>28 </a:t>
            </a:r>
            <a:r>
              <a:rPr lang="en-US" dirty="0">
                <a:solidFill>
                  <a:schemeClr val="bg1"/>
                </a:solidFill>
                <a:latin typeface="Arial" panose="020B0604020202020204" pitchFamily="34" charset="0"/>
                <a:cs typeface="Arial" panose="020B0604020202020204" pitchFamily="34" charset="0"/>
              </a:rPr>
              <a:t>And ye shall dwell in the land that I gave to your fathers; and ye shall be my people, and I will be your God.</a:t>
            </a:r>
            <a:endParaRPr lang="en-US" b="0" i="0" dirty="0">
              <a:solidFill>
                <a:schemeClr val="bg1"/>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DD423E1-E3EA-411B-A91D-67855872DB43}"/>
              </a:ext>
            </a:extLst>
          </p:cNvPr>
          <p:cNvSpPr txBox="1"/>
          <p:nvPr/>
        </p:nvSpPr>
        <p:spPr>
          <a:xfrm>
            <a:off x="914400" y="968273"/>
            <a:ext cx="2023672"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Ezekiel 36:24-28</a:t>
            </a:r>
          </a:p>
        </p:txBody>
      </p:sp>
      <p:sp>
        <p:nvSpPr>
          <p:cNvPr id="2" name="Rectangle 1">
            <a:extLst>
              <a:ext uri="{FF2B5EF4-FFF2-40B4-BE49-F238E27FC236}">
                <a16:creationId xmlns:a16="http://schemas.microsoft.com/office/drawing/2014/main" id="{990E9E18-4A48-4D48-84EF-148BB327D8E0}"/>
              </a:ext>
            </a:extLst>
          </p:cNvPr>
          <p:cNvSpPr/>
          <p:nvPr/>
        </p:nvSpPr>
        <p:spPr>
          <a:xfrm>
            <a:off x="914400" y="4246093"/>
            <a:ext cx="7156174" cy="369332"/>
          </a:xfrm>
          <a:prstGeom prst="rect">
            <a:avLst/>
          </a:prstGeom>
        </p:spPr>
        <p:txBody>
          <a:bodyPr wrap="square">
            <a:spAutoFit/>
          </a:bodyPr>
          <a:lstStyle/>
          <a:p>
            <a:pPr algn="just"/>
            <a:r>
              <a:rPr lang="en-US" b="1" dirty="0">
                <a:solidFill>
                  <a:schemeClr val="bg1"/>
                </a:solidFill>
                <a:latin typeface="Arial" panose="020B0604020202020204" pitchFamily="34" charset="0"/>
                <a:cs typeface="Arial" panose="020B0604020202020204" pitchFamily="34" charset="0"/>
              </a:rPr>
              <a:t>How would you relate the Lord’s words in these verses to us?</a:t>
            </a:r>
          </a:p>
        </p:txBody>
      </p:sp>
      <p:sp>
        <p:nvSpPr>
          <p:cNvPr id="6" name="Rectangle 5">
            <a:extLst>
              <a:ext uri="{FF2B5EF4-FFF2-40B4-BE49-F238E27FC236}">
                <a16:creationId xmlns:a16="http://schemas.microsoft.com/office/drawing/2014/main" id="{27CF4950-4C0F-4C87-B274-9E4B0B791C7B}"/>
              </a:ext>
            </a:extLst>
          </p:cNvPr>
          <p:cNvSpPr/>
          <p:nvPr/>
        </p:nvSpPr>
        <p:spPr>
          <a:xfrm>
            <a:off x="914399" y="4661591"/>
            <a:ext cx="9581323" cy="369332"/>
          </a:xfrm>
          <a:prstGeom prst="rect">
            <a:avLst/>
          </a:prstGeom>
        </p:spPr>
        <p:txBody>
          <a:bodyPr wrap="square">
            <a:spAutoFit/>
          </a:bodyPr>
          <a:lstStyle/>
          <a:p>
            <a:pPr algn="just"/>
            <a:r>
              <a:rPr lang="en-US"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God has promised to gather His covenant people when they keep His commandments. </a:t>
            </a:r>
          </a:p>
        </p:txBody>
      </p:sp>
    </p:spTree>
    <p:extLst>
      <p:ext uri="{BB962C8B-B14F-4D97-AF65-F5344CB8AC3E}">
        <p14:creationId xmlns:p14="http://schemas.microsoft.com/office/powerpoint/2010/main" val="3402628587"/>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id="{D274EBD2-A341-4E0F-9792-6EA5D720BE2F}"/>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Palatino Linotype" panose="02040502050505030304" pitchFamily="18" charset="0"/>
                <a:ea typeface="MS PMincho" panose="02020600040205080304" pitchFamily="18" charset="-128"/>
                <a:cs typeface="Times New Roman" panose="02020603050405020304" pitchFamily="18" charset="0"/>
              </a:rPr>
              <a:t>LESSON 1</a:t>
            </a:r>
          </a:p>
        </p:txBody>
      </p:sp>
      <p:pic>
        <p:nvPicPr>
          <p:cNvPr id="2" name="Online Media 1" title="Inviting All to Come Unto Christ: Sharing the gospel">
            <a:hlinkClick r:id="" action="ppaction://media"/>
            <a:extLst>
              <a:ext uri="{FF2B5EF4-FFF2-40B4-BE49-F238E27FC236}">
                <a16:creationId xmlns:a16="http://schemas.microsoft.com/office/drawing/2014/main" id="{84BA2DE6-C266-40C0-BDD5-D46D60247C44}"/>
              </a:ext>
            </a:extLst>
          </p:cNvPr>
          <p:cNvPicPr>
            <a:picLocks noRot="1" noChangeAspect="1"/>
          </p:cNvPicPr>
          <p:nvPr>
            <a:videoFile r:link="rId1"/>
          </p:nvPr>
        </p:nvPicPr>
        <p:blipFill>
          <a:blip r:embed="rId3"/>
          <a:stretch>
            <a:fillRect/>
          </a:stretch>
        </p:blipFill>
        <p:spPr>
          <a:xfrm>
            <a:off x="2392018" y="1308238"/>
            <a:ext cx="7003774" cy="393962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7192192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id="{D274EBD2-A341-4E0F-9792-6EA5D720BE2F}"/>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Palatino Linotype" panose="02040502050505030304" pitchFamily="18" charset="0"/>
                <a:ea typeface="MS PMincho" panose="02020600040205080304" pitchFamily="18" charset="-128"/>
                <a:cs typeface="Times New Roman" panose="02020603050405020304" pitchFamily="18" charset="0"/>
              </a:rPr>
              <a:t>LESSON 1</a:t>
            </a:r>
          </a:p>
        </p:txBody>
      </p:sp>
      <p:sp>
        <p:nvSpPr>
          <p:cNvPr id="6" name="Rectangle 5">
            <a:extLst>
              <a:ext uri="{FF2B5EF4-FFF2-40B4-BE49-F238E27FC236}">
                <a16:creationId xmlns:a16="http://schemas.microsoft.com/office/drawing/2014/main" id="{5F921E46-FE67-4203-8C0C-C7B6C5B69083}"/>
              </a:ext>
            </a:extLst>
          </p:cNvPr>
          <p:cNvSpPr/>
          <p:nvPr/>
        </p:nvSpPr>
        <p:spPr>
          <a:xfrm>
            <a:off x="1641284" y="5585289"/>
            <a:ext cx="2993384" cy="292388"/>
          </a:xfrm>
          <a:prstGeom prst="rect">
            <a:avLst/>
          </a:prstGeom>
        </p:spPr>
        <p:txBody>
          <a:bodyPr wrap="none">
            <a:spAutoFit/>
          </a:bodyPr>
          <a:lstStyle/>
          <a:p>
            <a:r>
              <a:rPr lang="en-US" sz="1300" b="1" dirty="0">
                <a:solidFill>
                  <a:srgbClr val="FFFF00"/>
                </a:solidFill>
                <a:latin typeface="Arial" panose="020B0604020202020204" pitchFamily="34" charset="0"/>
                <a:cs typeface="Arial" panose="020B0604020202020204" pitchFamily="34" charset="0"/>
              </a:rPr>
              <a:t>Adam and Eve Kneeling at an Altar </a:t>
            </a:r>
          </a:p>
        </p:txBody>
      </p:sp>
      <p:pic>
        <p:nvPicPr>
          <p:cNvPr id="3074" name="Picture 2" descr="A painting by Del Parson showing Adam and Eve kneeling next to an altar of stone in the midst of some green trees.">
            <a:extLst>
              <a:ext uri="{FF2B5EF4-FFF2-40B4-BE49-F238E27FC236}">
                <a16:creationId xmlns:a16="http://schemas.microsoft.com/office/drawing/2014/main" id="{A8FF2162-C8CE-4020-B81E-98AC09638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492" y="1360203"/>
            <a:ext cx="2642968" cy="40635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15B09F0-2CA9-4F8C-97BC-23D31874FFFE}"/>
              </a:ext>
            </a:extLst>
          </p:cNvPr>
          <p:cNvSpPr/>
          <p:nvPr/>
        </p:nvSpPr>
        <p:spPr>
          <a:xfrm>
            <a:off x="6378391" y="5423706"/>
            <a:ext cx="3672949" cy="307777"/>
          </a:xfrm>
          <a:prstGeom prst="rect">
            <a:avLst/>
          </a:prstGeom>
        </p:spPr>
        <p:txBody>
          <a:bodyPr wrap="square">
            <a:spAutoFit/>
          </a:bodyPr>
          <a:lstStyle/>
          <a:p>
            <a:pPr algn="ctr"/>
            <a:r>
              <a:rPr lang="en-US" sz="1400" b="1" dirty="0">
                <a:solidFill>
                  <a:srgbClr val="FFFF00"/>
                </a:solidFill>
                <a:latin typeface="Arial" panose="020B0604020202020204" pitchFamily="34" charset="0"/>
                <a:cs typeface="Arial" panose="020B0604020202020204" pitchFamily="34" charset="0"/>
              </a:rPr>
              <a:t>Adam and Eve Teaching Their Children</a:t>
            </a:r>
          </a:p>
        </p:txBody>
      </p:sp>
      <p:pic>
        <p:nvPicPr>
          <p:cNvPr id="9" name="Picture 8">
            <a:extLst>
              <a:ext uri="{FF2B5EF4-FFF2-40B4-BE49-F238E27FC236}">
                <a16:creationId xmlns:a16="http://schemas.microsoft.com/office/drawing/2014/main" id="{7EDC580A-B1B9-4843-A539-DD977523C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518" y="1629463"/>
            <a:ext cx="5414697" cy="3721979"/>
          </a:xfrm>
          <a:prstGeom prst="rect">
            <a:avLst/>
          </a:prstGeom>
        </p:spPr>
      </p:pic>
    </p:spTree>
    <p:extLst>
      <p:ext uri="{BB962C8B-B14F-4D97-AF65-F5344CB8AC3E}">
        <p14:creationId xmlns:p14="http://schemas.microsoft.com/office/powerpoint/2010/main" val="14041313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id="{D274EBD2-A341-4E0F-9792-6EA5D720BE2F}"/>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Palatino Linotype" panose="02040502050505030304" pitchFamily="18" charset="0"/>
                <a:ea typeface="MS PMincho" panose="02020600040205080304" pitchFamily="18" charset="-128"/>
                <a:cs typeface="Times New Roman" panose="02020603050405020304" pitchFamily="18" charset="0"/>
              </a:rPr>
              <a:t>LESSON 1</a:t>
            </a:r>
          </a:p>
        </p:txBody>
      </p:sp>
      <p:pic>
        <p:nvPicPr>
          <p:cNvPr id="6146" name="Picture 2" descr="A painting by Harry Anderson showing Noah standing on a stack of lumber with his arms raised, warning the people who stand around him laughing.">
            <a:extLst>
              <a:ext uri="{FF2B5EF4-FFF2-40B4-BE49-F238E27FC236}">
                <a16:creationId xmlns:a16="http://schemas.microsoft.com/office/drawing/2014/main" id="{27954D72-82C2-487C-96D1-4B469C190E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3571" y="1919167"/>
            <a:ext cx="3961814" cy="28021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656585E-556E-4F6B-B43D-F023B76839C5}"/>
              </a:ext>
            </a:extLst>
          </p:cNvPr>
          <p:cNvSpPr/>
          <p:nvPr/>
        </p:nvSpPr>
        <p:spPr>
          <a:xfrm>
            <a:off x="1313571" y="4819916"/>
            <a:ext cx="3999300" cy="307777"/>
          </a:xfrm>
          <a:prstGeom prst="rect">
            <a:avLst/>
          </a:prstGeom>
        </p:spPr>
        <p:txBody>
          <a:bodyPr wrap="none">
            <a:spAutoFit/>
          </a:bodyPr>
          <a:lstStyle/>
          <a:p>
            <a:r>
              <a:rPr lang="en-US" sz="1400" b="1" dirty="0">
                <a:solidFill>
                  <a:srgbClr val="FFFF00"/>
                </a:solidFill>
                <a:latin typeface="Arial" panose="020B0604020202020204" pitchFamily="34" charset="0"/>
                <a:cs typeface="Arial" panose="020B0604020202020204" pitchFamily="34" charset="0"/>
              </a:rPr>
              <a:t>Building the Ark (Noah’s Preaching Scorned)</a:t>
            </a:r>
          </a:p>
        </p:txBody>
      </p:sp>
      <p:pic>
        <p:nvPicPr>
          <p:cNvPr id="5" name="Picture 2" descr="A painting by Clark Kelley Price of Noah standing on the ark while the animals walk up a ramp to board the ship and a storm brews in the background.">
            <a:extLst>
              <a:ext uri="{FF2B5EF4-FFF2-40B4-BE49-F238E27FC236}">
                <a16:creationId xmlns:a16="http://schemas.microsoft.com/office/drawing/2014/main" id="{6B3A8923-E66A-4A37-854A-3365367B6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2306" y="1919167"/>
            <a:ext cx="4607608" cy="28021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12A7056-F6E5-4D4D-8A3D-DEDD8EB9A2B0}"/>
              </a:ext>
            </a:extLst>
          </p:cNvPr>
          <p:cNvSpPr/>
          <p:nvPr/>
        </p:nvSpPr>
        <p:spPr>
          <a:xfrm>
            <a:off x="6255896" y="4819916"/>
            <a:ext cx="4207238" cy="523220"/>
          </a:xfrm>
          <a:prstGeom prst="rect">
            <a:avLst/>
          </a:prstGeom>
        </p:spPr>
        <p:txBody>
          <a:bodyPr wrap="square">
            <a:spAutoFit/>
          </a:bodyPr>
          <a:lstStyle/>
          <a:p>
            <a:pPr algn="ctr"/>
            <a:r>
              <a:rPr lang="en-US" sz="1400" b="1" dirty="0">
                <a:solidFill>
                  <a:srgbClr val="FFFF00"/>
                </a:solidFill>
                <a:latin typeface="Arial" panose="020B0604020202020204" pitchFamily="34" charset="0"/>
                <a:cs typeface="Arial" panose="020B0604020202020204" pitchFamily="34" charset="0"/>
              </a:rPr>
              <a:t>Noah and the Ark with Animals (The Lord </a:t>
            </a:r>
          </a:p>
          <a:p>
            <a:pPr algn="ctr"/>
            <a:r>
              <a:rPr lang="en-US" sz="1400" b="1" dirty="0">
                <a:solidFill>
                  <a:srgbClr val="FFFF00"/>
                </a:solidFill>
                <a:latin typeface="Arial" panose="020B0604020202020204" pitchFamily="34" charset="0"/>
                <a:cs typeface="Arial" panose="020B0604020202020204" pitchFamily="34" charset="0"/>
              </a:rPr>
              <a:t>Fulfilleth All His Words)</a:t>
            </a:r>
          </a:p>
        </p:txBody>
      </p:sp>
    </p:spTree>
    <p:extLst>
      <p:ext uri="{BB962C8B-B14F-4D97-AF65-F5344CB8AC3E}">
        <p14:creationId xmlns:p14="http://schemas.microsoft.com/office/powerpoint/2010/main" val="8882154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par>
                          <p:cTn id="8" fill="hold">
                            <p:stCondLst>
                              <p:cond delay="500"/>
                            </p:stCondLst>
                            <p:childTnLst>
                              <p:par>
                                <p:cTn id="9" presetID="14" presetClass="entr" presetSubtype="5"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vertical)">
                                      <p:cBhvr>
                                        <p:cTn id="11" dur="500"/>
                                        <p:tgtEl>
                                          <p:spTgt spid="5"/>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id="{D274EBD2-A341-4E0F-9792-6EA5D720BE2F}"/>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Palatino Linotype" panose="02040502050505030304" pitchFamily="18" charset="0"/>
                <a:ea typeface="MS PMincho" panose="02020600040205080304" pitchFamily="18" charset="-128"/>
                <a:cs typeface="Times New Roman" panose="02020603050405020304" pitchFamily="18" charset="0"/>
              </a:rPr>
              <a:t>LESSON 1</a:t>
            </a:r>
          </a:p>
        </p:txBody>
      </p:sp>
      <p:pic>
        <p:nvPicPr>
          <p:cNvPr id="8194" name="Picture 2" descr="A painting by Del Parson showing Abraham and his son Isaac walking with a pack animal that is loaded with wood.">
            <a:extLst>
              <a:ext uri="{FF2B5EF4-FFF2-40B4-BE49-F238E27FC236}">
                <a16:creationId xmlns:a16="http://schemas.microsoft.com/office/drawing/2014/main" id="{5F6385C2-CAAD-4AE0-A459-E5DEDBE622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9807" y="1655653"/>
            <a:ext cx="2921305" cy="35457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3E5871E-677D-468E-A236-9EEC00D169C6}"/>
              </a:ext>
            </a:extLst>
          </p:cNvPr>
          <p:cNvSpPr/>
          <p:nvPr/>
        </p:nvSpPr>
        <p:spPr>
          <a:xfrm>
            <a:off x="1721166" y="5352702"/>
            <a:ext cx="2338590" cy="523220"/>
          </a:xfrm>
          <a:prstGeom prst="rect">
            <a:avLst/>
          </a:prstGeom>
        </p:spPr>
        <p:txBody>
          <a:bodyPr wrap="none">
            <a:spAutoFit/>
          </a:bodyPr>
          <a:lstStyle/>
          <a:p>
            <a:pPr algn="ctr"/>
            <a:r>
              <a:rPr lang="en-US" sz="1400" b="1" dirty="0">
                <a:solidFill>
                  <a:srgbClr val="FFFF00"/>
                </a:solidFill>
                <a:latin typeface="Arial" panose="020B0604020202020204" pitchFamily="34" charset="0"/>
                <a:cs typeface="Arial" panose="020B0604020202020204" pitchFamily="34" charset="0"/>
              </a:rPr>
              <a:t>Abraham Taking Isaac to </a:t>
            </a:r>
          </a:p>
          <a:p>
            <a:pPr algn="ctr"/>
            <a:r>
              <a:rPr lang="en-US" sz="1400" b="1" dirty="0">
                <a:solidFill>
                  <a:srgbClr val="FFFF00"/>
                </a:solidFill>
                <a:latin typeface="Arial" panose="020B0604020202020204" pitchFamily="34" charset="0"/>
                <a:cs typeface="Arial" panose="020B0604020202020204" pitchFamily="34" charset="0"/>
              </a:rPr>
              <a:t>Be Sacrificed</a:t>
            </a:r>
          </a:p>
        </p:txBody>
      </p:sp>
      <p:pic>
        <p:nvPicPr>
          <p:cNvPr id="5" name="Picture 2" descr="A painting by Michael Deas of Rebekah standing near a well and pouring water from a vessel for Abrahamâs servant.">
            <a:extLst>
              <a:ext uri="{FF2B5EF4-FFF2-40B4-BE49-F238E27FC236}">
                <a16:creationId xmlns:a16="http://schemas.microsoft.com/office/drawing/2014/main" id="{79360D37-0F1F-4C93-8C27-7C302D71D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1619" y="1656550"/>
            <a:ext cx="2648762" cy="3544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323E3A3-C591-4430-A70B-5039F011AF94}"/>
              </a:ext>
            </a:extLst>
          </p:cNvPr>
          <p:cNvSpPr/>
          <p:nvPr/>
        </p:nvSpPr>
        <p:spPr>
          <a:xfrm>
            <a:off x="5214893" y="5352702"/>
            <a:ext cx="1870961" cy="307777"/>
          </a:xfrm>
          <a:prstGeom prst="rect">
            <a:avLst/>
          </a:prstGeom>
        </p:spPr>
        <p:txBody>
          <a:bodyPr wrap="none">
            <a:spAutoFit/>
          </a:bodyPr>
          <a:lstStyle/>
          <a:p>
            <a:r>
              <a:rPr lang="en-US" sz="1400" b="1" dirty="0">
                <a:solidFill>
                  <a:srgbClr val="FFFF00"/>
                </a:solidFill>
                <a:latin typeface="Arial" panose="020B0604020202020204" pitchFamily="34" charset="0"/>
                <a:cs typeface="Arial" panose="020B0604020202020204" pitchFamily="34" charset="0"/>
              </a:rPr>
              <a:t>Rebekah at the Well</a:t>
            </a:r>
          </a:p>
        </p:txBody>
      </p:sp>
      <p:pic>
        <p:nvPicPr>
          <p:cNvPr id="7" name="Picture 4" descr="A painting by Del Parson showing Joseph trying to step away from Potipharâs wife, who is holding onto his robe.">
            <a:extLst>
              <a:ext uri="{FF2B5EF4-FFF2-40B4-BE49-F238E27FC236}">
                <a16:creationId xmlns:a16="http://schemas.microsoft.com/office/drawing/2014/main" id="{1DB3C998-14A9-4248-8444-1F4BCE491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0889" y="1656550"/>
            <a:ext cx="2648760" cy="35449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1196853-00D4-4A02-B55E-B95E6E47FE0B}"/>
              </a:ext>
            </a:extLst>
          </p:cNvPr>
          <p:cNvSpPr/>
          <p:nvPr/>
        </p:nvSpPr>
        <p:spPr>
          <a:xfrm>
            <a:off x="7840889" y="5244980"/>
            <a:ext cx="2847254" cy="523220"/>
          </a:xfrm>
          <a:prstGeom prst="rect">
            <a:avLst/>
          </a:prstGeom>
        </p:spPr>
        <p:txBody>
          <a:bodyPr wrap="none">
            <a:spAutoFit/>
          </a:bodyPr>
          <a:lstStyle/>
          <a:p>
            <a:r>
              <a:rPr lang="en-US" sz="1400" b="1" dirty="0">
                <a:solidFill>
                  <a:srgbClr val="FFFF00"/>
                </a:solidFill>
                <a:latin typeface="Arial" panose="020B0604020202020204" pitchFamily="34" charset="0"/>
                <a:cs typeface="Arial" panose="020B0604020202020204" pitchFamily="34" charset="0"/>
              </a:rPr>
              <a:t>Joseph Resists Potiphar’s Wife</a:t>
            </a:r>
          </a:p>
          <a:p>
            <a:r>
              <a:rPr lang="en-US" sz="1400" b="1" dirty="0">
                <a:solidFill>
                  <a:srgbClr val="FFFF00"/>
                </a:solidFill>
                <a:latin typeface="Arial" panose="020B0604020202020204" pitchFamily="34" charset="0"/>
                <a:cs typeface="Arial" panose="020B0604020202020204" pitchFamily="34" charset="0"/>
              </a:rPr>
              <a:t> (Joseph and Potiphar’s Wife)</a:t>
            </a:r>
          </a:p>
        </p:txBody>
      </p:sp>
    </p:spTree>
    <p:extLst>
      <p:ext uri="{BB962C8B-B14F-4D97-AF65-F5344CB8AC3E}">
        <p14:creationId xmlns:p14="http://schemas.microsoft.com/office/powerpoint/2010/main" val="16079321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ppt_w</p:attrName>
                                        </p:attrNameLst>
                                      </p:cBhvr>
                                      <p:tavLst>
                                        <p:tav tm="0">
                                          <p:val>
                                            <p:fltVal val="0"/>
                                          </p:val>
                                        </p:tav>
                                        <p:tav tm="100000">
                                          <p:val>
                                            <p:strVal val="#ppt_w"/>
                                          </p:val>
                                        </p:tav>
                                      </p:tavLst>
                                    </p:anim>
                                    <p:anim calcmode="lin" valueType="num">
                                      <p:cBhvr>
                                        <p:cTn id="8" dur="1000" fill="hold"/>
                                        <p:tgtEl>
                                          <p:spTgt spid="8194"/>
                                        </p:tgtEl>
                                        <p:attrNameLst>
                                          <p:attrName>ppt_h</p:attrName>
                                        </p:attrNameLst>
                                      </p:cBhvr>
                                      <p:tavLst>
                                        <p:tav tm="0">
                                          <p:val>
                                            <p:fltVal val="0"/>
                                          </p:val>
                                        </p:tav>
                                        <p:tav tm="100000">
                                          <p:val>
                                            <p:strVal val="#ppt_h"/>
                                          </p:val>
                                        </p:tav>
                                      </p:tavLst>
                                    </p:anim>
                                    <p:anim calcmode="lin" valueType="num">
                                      <p:cBhvr>
                                        <p:cTn id="9" dur="1000" fill="hold"/>
                                        <p:tgtEl>
                                          <p:spTgt spid="8194"/>
                                        </p:tgtEl>
                                        <p:attrNameLst>
                                          <p:attrName>style.rotation</p:attrName>
                                        </p:attrNameLst>
                                      </p:cBhvr>
                                      <p:tavLst>
                                        <p:tav tm="0">
                                          <p:val>
                                            <p:fltVal val="90"/>
                                          </p:val>
                                        </p:tav>
                                        <p:tav tm="100000">
                                          <p:val>
                                            <p:fltVal val="0"/>
                                          </p:val>
                                        </p:tav>
                                      </p:tavLst>
                                    </p:anim>
                                    <p:animEffect transition="in" filter="fade">
                                      <p:cBhvr>
                                        <p:cTn id="10" dur="1000"/>
                                        <p:tgtEl>
                                          <p:spTgt spid="8194"/>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750" fill="hold"/>
                                        <p:tgtEl>
                                          <p:spTgt spid="5"/>
                                        </p:tgtEl>
                                        <p:attrNameLst>
                                          <p:attrName>ppt_w</p:attrName>
                                        </p:attrNameLst>
                                      </p:cBhvr>
                                      <p:tavLst>
                                        <p:tav tm="0">
                                          <p:val>
                                            <p:fltVal val="0"/>
                                          </p:val>
                                        </p:tav>
                                        <p:tav tm="100000">
                                          <p:val>
                                            <p:strVal val="#ppt_w"/>
                                          </p:val>
                                        </p:tav>
                                      </p:tavLst>
                                    </p:anim>
                                    <p:anim calcmode="lin" valueType="num">
                                      <p:cBhvr>
                                        <p:cTn id="15" dur="750" fill="hold"/>
                                        <p:tgtEl>
                                          <p:spTgt spid="5"/>
                                        </p:tgtEl>
                                        <p:attrNameLst>
                                          <p:attrName>ppt_h</p:attrName>
                                        </p:attrNameLst>
                                      </p:cBhvr>
                                      <p:tavLst>
                                        <p:tav tm="0">
                                          <p:val>
                                            <p:fltVal val="0"/>
                                          </p:val>
                                        </p:tav>
                                        <p:tav tm="100000">
                                          <p:val>
                                            <p:strVal val="#ppt_h"/>
                                          </p:val>
                                        </p:tav>
                                      </p:tavLst>
                                    </p:anim>
                                    <p:animEffect transition="in" filter="fade">
                                      <p:cBhvr>
                                        <p:cTn id="16" dur="750"/>
                                        <p:tgtEl>
                                          <p:spTgt spid="5"/>
                                        </p:tgtEl>
                                      </p:cBhvr>
                                    </p:animEffect>
                                  </p:childTnLst>
                                </p:cTn>
                              </p:par>
                            </p:childTnLst>
                          </p:cTn>
                        </p:par>
                        <p:par>
                          <p:cTn id="17" fill="hold">
                            <p:stCondLst>
                              <p:cond delay="1750"/>
                            </p:stCondLst>
                            <p:childTnLst>
                              <p:par>
                                <p:cTn id="18" presetID="31"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strVal val="#ppt_w+.3"/>
                                          </p:val>
                                        </p:tav>
                                        <p:tav tm="100000">
                                          <p:val>
                                            <p:strVal val="#ppt_w"/>
                                          </p:val>
                                        </p:tav>
                                      </p:tavLst>
                                    </p:anim>
                                    <p:anim calcmode="lin" valueType="num">
                                      <p:cBhvr>
                                        <p:cTn id="29" dur="1000" fill="hold"/>
                                        <p:tgtEl>
                                          <p:spTgt spid="2"/>
                                        </p:tgtEl>
                                        <p:attrNameLst>
                                          <p:attrName>ppt_h</p:attrName>
                                        </p:attrNameLst>
                                      </p:cBhvr>
                                      <p:tavLst>
                                        <p:tav tm="0">
                                          <p:val>
                                            <p:strVal val="#ppt_h"/>
                                          </p:val>
                                        </p:tav>
                                        <p:tav tm="100000">
                                          <p:val>
                                            <p:strVal val="#ppt_h"/>
                                          </p:val>
                                        </p:tav>
                                      </p:tavLst>
                                    </p:anim>
                                    <p:animEffect transition="in" filter="fade">
                                      <p:cBhvr>
                                        <p:cTn id="30" dur="1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strVal val="#ppt_w*0.70"/>
                                          </p:val>
                                        </p:tav>
                                        <p:tav tm="100000">
                                          <p:val>
                                            <p:strVal val="#ppt_w"/>
                                          </p:val>
                                        </p:tav>
                                      </p:tavLst>
                                    </p:anim>
                                    <p:anim calcmode="lin" valueType="num">
                                      <p:cBhvr>
                                        <p:cTn id="36" dur="1000" fill="hold"/>
                                        <p:tgtEl>
                                          <p:spTgt spid="6"/>
                                        </p:tgtEl>
                                        <p:attrNameLst>
                                          <p:attrName>ppt_h</p:attrName>
                                        </p:attrNameLst>
                                      </p:cBhvr>
                                      <p:tavLst>
                                        <p:tav tm="0">
                                          <p:val>
                                            <p:strVal val="#ppt_h"/>
                                          </p:val>
                                        </p:tav>
                                        <p:tav tm="100000">
                                          <p:val>
                                            <p:strVal val="#ppt_h"/>
                                          </p:val>
                                        </p:tav>
                                      </p:tavLst>
                                    </p:anim>
                                    <p:animEffect transition="in" filter="fade">
                                      <p:cBhvr>
                                        <p:cTn id="37" dur="1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id="{D274EBD2-A341-4E0F-9792-6EA5D720BE2F}"/>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Palatino Linotype" panose="02040502050505030304" pitchFamily="18" charset="0"/>
                <a:ea typeface="MS PMincho" panose="02020600040205080304" pitchFamily="18" charset="-128"/>
                <a:cs typeface="Times New Roman" panose="02020603050405020304" pitchFamily="18" charset="0"/>
              </a:rPr>
              <a:t>LESSON 1</a:t>
            </a:r>
          </a:p>
        </p:txBody>
      </p:sp>
      <p:pic>
        <p:nvPicPr>
          <p:cNvPr id="9222" name="Picture 6" descr="A painting by Harry Anderson of an elderly Jacob placing his hand on the head of one of his sons, who kneels before him, while the other sons look on.">
            <a:extLst>
              <a:ext uri="{FF2B5EF4-FFF2-40B4-BE49-F238E27FC236}">
                <a16:creationId xmlns:a16="http://schemas.microsoft.com/office/drawing/2014/main" id="{45AF5744-ABBE-40EE-A8AF-196593239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257" y="650014"/>
            <a:ext cx="3935467" cy="24418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3943935-A80A-4299-8A6D-A8EBA202AB9C}"/>
              </a:ext>
            </a:extLst>
          </p:cNvPr>
          <p:cNvSpPr/>
          <p:nvPr/>
        </p:nvSpPr>
        <p:spPr>
          <a:xfrm>
            <a:off x="1169151" y="3174613"/>
            <a:ext cx="3871573" cy="276999"/>
          </a:xfrm>
          <a:prstGeom prst="rect">
            <a:avLst/>
          </a:prstGeom>
        </p:spPr>
        <p:txBody>
          <a:bodyPr wrap="none">
            <a:spAutoFit/>
          </a:bodyPr>
          <a:lstStyle/>
          <a:p>
            <a:r>
              <a:rPr lang="en-US" sz="1200" b="1" dirty="0">
                <a:solidFill>
                  <a:srgbClr val="FFFF00"/>
                </a:solidFill>
                <a:latin typeface="Arial" panose="020B0604020202020204" pitchFamily="34" charset="0"/>
                <a:cs typeface="Arial" panose="020B0604020202020204" pitchFamily="34" charset="0"/>
              </a:rPr>
              <a:t>Jacob Blessing His Sons (Jacob Blessing Joseph)</a:t>
            </a:r>
          </a:p>
        </p:txBody>
      </p:sp>
      <p:pic>
        <p:nvPicPr>
          <p:cNvPr id="9" name="Picture 2" descr="A painting by Jerry Harston of Moses with a long white beard, holding a staff and two stone tablets.">
            <a:extLst>
              <a:ext uri="{FF2B5EF4-FFF2-40B4-BE49-F238E27FC236}">
                <a16:creationId xmlns:a16="http://schemas.microsoft.com/office/drawing/2014/main" id="{0E1DBD3C-5268-4352-8F4D-B20EFE232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91280"/>
            <a:ext cx="4197472" cy="342871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8985244-F254-4825-A99F-BF6FBA9E21AA}"/>
              </a:ext>
            </a:extLst>
          </p:cNvPr>
          <p:cNvSpPr/>
          <p:nvPr/>
        </p:nvSpPr>
        <p:spPr>
          <a:xfrm>
            <a:off x="7151278" y="4904443"/>
            <a:ext cx="2086918" cy="307777"/>
          </a:xfrm>
          <a:prstGeom prst="rect">
            <a:avLst/>
          </a:prstGeom>
        </p:spPr>
        <p:txBody>
          <a:bodyPr wrap="none">
            <a:spAutoFit/>
          </a:bodyPr>
          <a:lstStyle/>
          <a:p>
            <a:r>
              <a:rPr lang="en-US" sz="1400" b="1" dirty="0">
                <a:solidFill>
                  <a:srgbClr val="FFFF00"/>
                </a:solidFill>
                <a:latin typeface="Arial" panose="020B0604020202020204" pitchFamily="34" charset="0"/>
                <a:cs typeface="Arial" panose="020B0604020202020204" pitchFamily="34" charset="0"/>
              </a:rPr>
              <a:t>Moses and the Tablets</a:t>
            </a:r>
          </a:p>
        </p:txBody>
      </p:sp>
      <p:pic>
        <p:nvPicPr>
          <p:cNvPr id="9224" name="Picture 8" descr="A painting by Harry Anderson showing Moses with his hands on Aaronâs head inside of the tabernacle.">
            <a:extLst>
              <a:ext uri="{FF2B5EF4-FFF2-40B4-BE49-F238E27FC236}">
                <a16:creationId xmlns:a16="http://schemas.microsoft.com/office/drawing/2014/main" id="{911B038B-CB50-4B0B-8AFB-665DE0C234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5257" y="3534325"/>
            <a:ext cx="3935467" cy="25713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50A56F0-D1AB-4EF7-B165-336809CB63F3}"/>
              </a:ext>
            </a:extLst>
          </p:cNvPr>
          <p:cNvSpPr/>
          <p:nvPr/>
        </p:nvSpPr>
        <p:spPr>
          <a:xfrm>
            <a:off x="1579648" y="6174586"/>
            <a:ext cx="3050579" cy="307777"/>
          </a:xfrm>
          <a:prstGeom prst="rect">
            <a:avLst/>
          </a:prstGeom>
        </p:spPr>
        <p:txBody>
          <a:bodyPr wrap="none">
            <a:spAutoFit/>
          </a:bodyPr>
          <a:lstStyle/>
          <a:p>
            <a:r>
              <a:rPr lang="en-US" sz="1400" b="1" dirty="0">
                <a:solidFill>
                  <a:srgbClr val="FFFF00"/>
                </a:solidFill>
                <a:latin typeface="Arial" panose="020B0604020202020204" pitchFamily="34" charset="0"/>
                <a:cs typeface="Arial" panose="020B0604020202020204" pitchFamily="34" charset="0"/>
              </a:rPr>
              <a:t>Moses Calls Aaron to the Ministry</a:t>
            </a:r>
          </a:p>
        </p:txBody>
      </p:sp>
    </p:spTree>
    <p:extLst>
      <p:ext uri="{BB962C8B-B14F-4D97-AF65-F5344CB8AC3E}">
        <p14:creationId xmlns:p14="http://schemas.microsoft.com/office/powerpoint/2010/main" val="554606475"/>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1000"/>
                                        <p:tgtEl>
                                          <p:spTgt spid="9222"/>
                                        </p:tgtEl>
                                      </p:cBhvr>
                                    </p:animEffect>
                                    <p:anim calcmode="lin" valueType="num">
                                      <p:cBhvr>
                                        <p:cTn id="8" dur="1000" fill="hold"/>
                                        <p:tgtEl>
                                          <p:spTgt spid="9222"/>
                                        </p:tgtEl>
                                        <p:attrNameLst>
                                          <p:attrName>ppt_x</p:attrName>
                                        </p:attrNameLst>
                                      </p:cBhvr>
                                      <p:tavLst>
                                        <p:tav tm="0">
                                          <p:val>
                                            <p:strVal val="#ppt_x"/>
                                          </p:val>
                                        </p:tav>
                                        <p:tav tm="100000">
                                          <p:val>
                                            <p:strVal val="#ppt_x"/>
                                          </p:val>
                                        </p:tav>
                                      </p:tavLst>
                                    </p:anim>
                                    <p:anim calcmode="lin" valueType="num">
                                      <p:cBhvr>
                                        <p:cTn id="9" dur="1000" fill="hold"/>
                                        <p:tgtEl>
                                          <p:spTgt spid="92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24"/>
                                        </p:tgtEl>
                                        <p:attrNameLst>
                                          <p:attrName>style.visibility</p:attrName>
                                        </p:attrNameLst>
                                      </p:cBhvr>
                                      <p:to>
                                        <p:strVal val="visible"/>
                                      </p:to>
                                    </p:set>
                                    <p:animEffect transition="in" filter="fade">
                                      <p:cBhvr>
                                        <p:cTn id="12" dur="1000"/>
                                        <p:tgtEl>
                                          <p:spTgt spid="9224"/>
                                        </p:tgtEl>
                                      </p:cBhvr>
                                    </p:animEffect>
                                    <p:anim calcmode="lin" valueType="num">
                                      <p:cBhvr>
                                        <p:cTn id="13" dur="1000" fill="hold"/>
                                        <p:tgtEl>
                                          <p:spTgt spid="9224"/>
                                        </p:tgtEl>
                                        <p:attrNameLst>
                                          <p:attrName>ppt_x</p:attrName>
                                        </p:attrNameLst>
                                      </p:cBhvr>
                                      <p:tavLst>
                                        <p:tav tm="0">
                                          <p:val>
                                            <p:strVal val="#ppt_x"/>
                                          </p:val>
                                        </p:tav>
                                        <p:tav tm="100000">
                                          <p:val>
                                            <p:strVal val="#ppt_x"/>
                                          </p:val>
                                        </p:tav>
                                      </p:tavLst>
                                    </p:anim>
                                    <p:anim calcmode="lin" valueType="num">
                                      <p:cBhvr>
                                        <p:cTn id="14" dur="1000" fill="hold"/>
                                        <p:tgtEl>
                                          <p:spTgt spid="9224"/>
                                        </p:tgtEl>
                                        <p:attrNameLst>
                                          <p:attrName>ppt_y</p:attrName>
                                        </p:attrNameLst>
                                      </p:cBhvr>
                                      <p:tavLst>
                                        <p:tav tm="0">
                                          <p:val>
                                            <p:strVal val="#ppt_y+.1"/>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upRigh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9"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strips(up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id="{D274EBD2-A341-4E0F-9792-6EA5D720BE2F}"/>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Palatino Linotype" panose="02040502050505030304" pitchFamily="18" charset="0"/>
                <a:ea typeface="MS PMincho" panose="02020600040205080304" pitchFamily="18" charset="-128"/>
                <a:cs typeface="Times New Roman" panose="02020603050405020304" pitchFamily="18" charset="0"/>
              </a:rPr>
              <a:t>LESSON 1</a:t>
            </a:r>
          </a:p>
        </p:txBody>
      </p:sp>
      <p:pic>
        <p:nvPicPr>
          <p:cNvPr id="6" name="Picture 2" descr="A painting by Judith Mehr of Moses standing before the children of Israel, pointing toward a large brass serpent on a pole.">
            <a:extLst>
              <a:ext uri="{FF2B5EF4-FFF2-40B4-BE49-F238E27FC236}">
                <a16:creationId xmlns:a16="http://schemas.microsoft.com/office/drawing/2014/main" id="{5673B9F1-13A6-483D-A493-DF9926BF4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2696" y="949255"/>
            <a:ext cx="3274355" cy="492807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686136C-F3AE-481D-964E-8B7DCB526788}"/>
              </a:ext>
            </a:extLst>
          </p:cNvPr>
          <p:cNvSpPr/>
          <p:nvPr/>
        </p:nvSpPr>
        <p:spPr>
          <a:xfrm>
            <a:off x="1613944" y="6096257"/>
            <a:ext cx="2651857" cy="292388"/>
          </a:xfrm>
          <a:prstGeom prst="rect">
            <a:avLst/>
          </a:prstGeom>
        </p:spPr>
        <p:txBody>
          <a:bodyPr wrap="square">
            <a:spAutoFit/>
          </a:bodyPr>
          <a:lstStyle/>
          <a:p>
            <a:pPr algn="ctr"/>
            <a:r>
              <a:rPr lang="en-US" sz="1300" b="1" dirty="0">
                <a:solidFill>
                  <a:srgbClr val="FFFF00"/>
                </a:solidFill>
                <a:latin typeface="Arial" panose="020B0604020202020204" pitchFamily="34" charset="0"/>
                <a:cs typeface="Arial" panose="020B0604020202020204" pitchFamily="34" charset="0"/>
              </a:rPr>
              <a:t>Moses and the Brass Serpent</a:t>
            </a:r>
          </a:p>
        </p:txBody>
      </p:sp>
      <p:pic>
        <p:nvPicPr>
          <p:cNvPr id="8" name="Picture 4" descr="A painting by Judith Mehr showing Ruth and Naomi standing in a field, picking bits of wheat off the ground and storing them in pouches.">
            <a:extLst>
              <a:ext uri="{FF2B5EF4-FFF2-40B4-BE49-F238E27FC236}">
                <a16:creationId xmlns:a16="http://schemas.microsoft.com/office/drawing/2014/main" id="{F5E24D02-AB3D-4AF8-8616-AA108F7C8B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8"/>
          <a:stretch/>
        </p:blipFill>
        <p:spPr bwMode="auto">
          <a:xfrm>
            <a:off x="5939517" y="804954"/>
            <a:ext cx="4327289" cy="267875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E5AC4BF-E10B-4327-8CCD-F60C6BC77BB0}"/>
              </a:ext>
            </a:extLst>
          </p:cNvPr>
          <p:cNvSpPr/>
          <p:nvPr/>
        </p:nvSpPr>
        <p:spPr>
          <a:xfrm>
            <a:off x="6347712" y="3494837"/>
            <a:ext cx="3510898" cy="276999"/>
          </a:xfrm>
          <a:prstGeom prst="rect">
            <a:avLst/>
          </a:prstGeom>
        </p:spPr>
        <p:txBody>
          <a:bodyPr wrap="none">
            <a:spAutoFit/>
          </a:bodyPr>
          <a:lstStyle/>
          <a:p>
            <a:r>
              <a:rPr lang="en-US" sz="1200" b="1" dirty="0">
                <a:solidFill>
                  <a:srgbClr val="FFFF00"/>
                </a:solidFill>
                <a:latin typeface="Arial" panose="020B0604020202020204" pitchFamily="34" charset="0"/>
                <a:cs typeface="Arial" panose="020B0604020202020204" pitchFamily="34" charset="0"/>
              </a:rPr>
              <a:t>Ruth Gleaning in the Fields (Ruth and Naomi)</a:t>
            </a:r>
          </a:p>
        </p:txBody>
      </p:sp>
      <p:pic>
        <p:nvPicPr>
          <p:cNvPr id="10" name="Picture 6" descr="A painting by Harry Anderson showing Samuel as a boy sitting up in bed and looking out the window where a bright light is shining.">
            <a:extLst>
              <a:ext uri="{FF2B5EF4-FFF2-40B4-BE49-F238E27FC236}">
                <a16:creationId xmlns:a16="http://schemas.microsoft.com/office/drawing/2014/main" id="{243D53F4-4B77-4AF7-A5C2-5DA075332B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517" y="3882238"/>
            <a:ext cx="4327289" cy="236021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5A577BB-17AC-4EFA-A37D-5C32761BA718}"/>
              </a:ext>
            </a:extLst>
          </p:cNvPr>
          <p:cNvSpPr/>
          <p:nvPr/>
        </p:nvSpPr>
        <p:spPr>
          <a:xfrm>
            <a:off x="6179531" y="6242451"/>
            <a:ext cx="3776025" cy="461665"/>
          </a:xfrm>
          <a:prstGeom prst="rect">
            <a:avLst/>
          </a:prstGeom>
        </p:spPr>
        <p:txBody>
          <a:bodyPr wrap="square">
            <a:spAutoFit/>
          </a:bodyPr>
          <a:lstStyle/>
          <a:p>
            <a:pPr algn="ctr"/>
            <a:r>
              <a:rPr lang="en-US" sz="1200" b="1" dirty="0">
                <a:solidFill>
                  <a:srgbClr val="FFFF00"/>
                </a:solidFill>
                <a:latin typeface="Arial" panose="020B0604020202020204" pitchFamily="34" charset="0"/>
                <a:cs typeface="Arial" panose="020B0604020202020204" pitchFamily="34" charset="0"/>
              </a:rPr>
              <a:t>Boy Samuel Called by the Lord (God Appears </a:t>
            </a:r>
          </a:p>
          <a:p>
            <a:pPr algn="ctr"/>
            <a:r>
              <a:rPr lang="en-US" sz="1200" b="1" dirty="0">
                <a:solidFill>
                  <a:srgbClr val="FFFF00"/>
                </a:solidFill>
                <a:latin typeface="Arial" panose="020B0604020202020204" pitchFamily="34" charset="0"/>
                <a:cs typeface="Arial" panose="020B0604020202020204" pitchFamily="34" charset="0"/>
              </a:rPr>
              <a:t>in a Night Vision to the Boy Prophet Samuel)</a:t>
            </a:r>
          </a:p>
        </p:txBody>
      </p:sp>
    </p:spTree>
    <p:extLst>
      <p:ext uri="{BB962C8B-B14F-4D97-AF65-F5344CB8AC3E}">
        <p14:creationId xmlns:p14="http://schemas.microsoft.com/office/powerpoint/2010/main" val="21556348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par>
                                <p:cTn id="41" presetID="26"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par>
                                <p:cTn id="57" presetID="26"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down)">
                                      <p:cBhvr>
                                        <p:cTn id="59" dur="580">
                                          <p:stCondLst>
                                            <p:cond delay="0"/>
                                          </p:stCondLst>
                                        </p:cTn>
                                        <p:tgtEl>
                                          <p:spTgt spid="11"/>
                                        </p:tgtEl>
                                      </p:cBhvr>
                                    </p:animEffect>
                                    <p:anim calcmode="lin" valueType="num">
                                      <p:cBhvr>
                                        <p:cTn id="6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5" dur="26">
                                          <p:stCondLst>
                                            <p:cond delay="650"/>
                                          </p:stCondLst>
                                        </p:cTn>
                                        <p:tgtEl>
                                          <p:spTgt spid="11"/>
                                        </p:tgtEl>
                                      </p:cBhvr>
                                      <p:to x="100000" y="60000"/>
                                    </p:animScale>
                                    <p:animScale>
                                      <p:cBhvr>
                                        <p:cTn id="66" dur="166" decel="50000">
                                          <p:stCondLst>
                                            <p:cond delay="676"/>
                                          </p:stCondLst>
                                        </p:cTn>
                                        <p:tgtEl>
                                          <p:spTgt spid="11"/>
                                        </p:tgtEl>
                                      </p:cBhvr>
                                      <p:to x="100000" y="100000"/>
                                    </p:animScale>
                                    <p:animScale>
                                      <p:cBhvr>
                                        <p:cTn id="67" dur="26">
                                          <p:stCondLst>
                                            <p:cond delay="1312"/>
                                          </p:stCondLst>
                                        </p:cTn>
                                        <p:tgtEl>
                                          <p:spTgt spid="11"/>
                                        </p:tgtEl>
                                      </p:cBhvr>
                                      <p:to x="100000" y="80000"/>
                                    </p:animScale>
                                    <p:animScale>
                                      <p:cBhvr>
                                        <p:cTn id="68" dur="166" decel="50000">
                                          <p:stCondLst>
                                            <p:cond delay="1338"/>
                                          </p:stCondLst>
                                        </p:cTn>
                                        <p:tgtEl>
                                          <p:spTgt spid="11"/>
                                        </p:tgtEl>
                                      </p:cBhvr>
                                      <p:to x="100000" y="100000"/>
                                    </p:animScale>
                                    <p:animScale>
                                      <p:cBhvr>
                                        <p:cTn id="69" dur="26">
                                          <p:stCondLst>
                                            <p:cond delay="1642"/>
                                          </p:stCondLst>
                                        </p:cTn>
                                        <p:tgtEl>
                                          <p:spTgt spid="11"/>
                                        </p:tgtEl>
                                      </p:cBhvr>
                                      <p:to x="100000" y="90000"/>
                                    </p:animScale>
                                    <p:animScale>
                                      <p:cBhvr>
                                        <p:cTn id="70" dur="166" decel="50000">
                                          <p:stCondLst>
                                            <p:cond delay="1668"/>
                                          </p:stCondLst>
                                        </p:cTn>
                                        <p:tgtEl>
                                          <p:spTgt spid="11"/>
                                        </p:tgtEl>
                                      </p:cBhvr>
                                      <p:to x="100000" y="100000"/>
                                    </p:animScale>
                                    <p:animScale>
                                      <p:cBhvr>
                                        <p:cTn id="71" dur="26">
                                          <p:stCondLst>
                                            <p:cond delay="1808"/>
                                          </p:stCondLst>
                                        </p:cTn>
                                        <p:tgtEl>
                                          <p:spTgt spid="11"/>
                                        </p:tgtEl>
                                      </p:cBhvr>
                                      <p:to x="100000" y="95000"/>
                                    </p:animScale>
                                    <p:animScale>
                                      <p:cBhvr>
                                        <p:cTn id="72"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id="{D274EBD2-A341-4E0F-9792-6EA5D720BE2F}"/>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Palatino Linotype" panose="02040502050505030304" pitchFamily="18" charset="0"/>
                <a:ea typeface="MS PMincho" panose="02020600040205080304" pitchFamily="18" charset="-128"/>
                <a:cs typeface="Times New Roman" panose="02020603050405020304" pitchFamily="18" charset="0"/>
              </a:rPr>
              <a:t>LESSON 1</a:t>
            </a:r>
          </a:p>
        </p:txBody>
      </p:sp>
      <p:pic>
        <p:nvPicPr>
          <p:cNvPr id="10248" name="Picture 8" descr="A drawing by Ted Henninger showing a young David attacking the giant, well-armored Goliath with a small sling.">
            <a:extLst>
              <a:ext uri="{FF2B5EF4-FFF2-40B4-BE49-F238E27FC236}">
                <a16:creationId xmlns:a16="http://schemas.microsoft.com/office/drawing/2014/main" id="{D8833D62-227D-48A6-AB64-45086368FF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196" y="902794"/>
            <a:ext cx="2566726" cy="31781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5BC09B9-B01D-4D68-BF7C-AD2C188F7BCE}"/>
              </a:ext>
            </a:extLst>
          </p:cNvPr>
          <p:cNvSpPr/>
          <p:nvPr/>
        </p:nvSpPr>
        <p:spPr>
          <a:xfrm>
            <a:off x="1076061" y="4205522"/>
            <a:ext cx="1854995" cy="307777"/>
          </a:xfrm>
          <a:prstGeom prst="rect">
            <a:avLst/>
          </a:prstGeom>
        </p:spPr>
        <p:txBody>
          <a:bodyPr wrap="none">
            <a:spAutoFit/>
          </a:bodyPr>
          <a:lstStyle/>
          <a:p>
            <a:r>
              <a:rPr lang="en-US" sz="1400" b="1" dirty="0">
                <a:solidFill>
                  <a:srgbClr val="FFFF00"/>
                </a:solidFill>
                <a:latin typeface="Arial" panose="020B0604020202020204" pitchFamily="34" charset="0"/>
                <a:cs typeface="Arial" panose="020B0604020202020204" pitchFamily="34" charset="0"/>
              </a:rPr>
              <a:t>David Slays Goliath</a:t>
            </a:r>
          </a:p>
        </p:txBody>
      </p:sp>
      <p:pic>
        <p:nvPicPr>
          <p:cNvPr id="10250" name="Picture 10" descr="A painting by Jerry Harston showing Elijah standing before a fire-engulfed altar with arms extended while the priests of Baal stand back.">
            <a:extLst>
              <a:ext uri="{FF2B5EF4-FFF2-40B4-BE49-F238E27FC236}">
                <a16:creationId xmlns:a16="http://schemas.microsoft.com/office/drawing/2014/main" id="{038E67C5-1FF1-4217-99E0-825378147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830" y="2943445"/>
            <a:ext cx="4899519" cy="29227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0A669D1-9F01-41EE-B9D6-1D9B3A1B9F96}"/>
              </a:ext>
            </a:extLst>
          </p:cNvPr>
          <p:cNvSpPr/>
          <p:nvPr/>
        </p:nvSpPr>
        <p:spPr>
          <a:xfrm>
            <a:off x="4155050" y="6006904"/>
            <a:ext cx="3881900" cy="307777"/>
          </a:xfrm>
          <a:prstGeom prst="rect">
            <a:avLst/>
          </a:prstGeom>
        </p:spPr>
        <p:txBody>
          <a:bodyPr wrap="square">
            <a:spAutoFit/>
          </a:bodyPr>
          <a:lstStyle/>
          <a:p>
            <a:pPr algn="just"/>
            <a:r>
              <a:rPr lang="en-US" sz="1400" b="1" dirty="0">
                <a:solidFill>
                  <a:srgbClr val="FFFF00"/>
                </a:solidFill>
                <a:latin typeface="Arial" panose="020B0604020202020204" pitchFamily="34" charset="0"/>
                <a:cs typeface="Arial" panose="020B0604020202020204" pitchFamily="34" charset="0"/>
              </a:rPr>
              <a:t>Elijah Contends against the Priests of  Baal</a:t>
            </a:r>
          </a:p>
        </p:txBody>
      </p:sp>
      <p:pic>
        <p:nvPicPr>
          <p:cNvPr id="15" name="Picture 4" descr="A painting by Minerva Kohlhepp Teichert of Queen Esther in white and blue clothing with her hair in two golden braids.">
            <a:extLst>
              <a:ext uri="{FF2B5EF4-FFF2-40B4-BE49-F238E27FC236}">
                <a16:creationId xmlns:a16="http://schemas.microsoft.com/office/drawing/2014/main" id="{B1FDF8CF-E4EC-4FD9-B3E5-3E65C657A5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731"/>
          <a:stretch/>
        </p:blipFill>
        <p:spPr bwMode="auto">
          <a:xfrm>
            <a:off x="8462257" y="902793"/>
            <a:ext cx="2566727" cy="317819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0F160FA-3250-4461-BC05-197E1DFA0BBB}"/>
              </a:ext>
            </a:extLst>
          </p:cNvPr>
          <p:cNvSpPr/>
          <p:nvPr/>
        </p:nvSpPr>
        <p:spPr>
          <a:xfrm>
            <a:off x="8846610" y="4080985"/>
            <a:ext cx="2074607" cy="307777"/>
          </a:xfrm>
          <a:prstGeom prst="rect">
            <a:avLst/>
          </a:prstGeom>
        </p:spPr>
        <p:txBody>
          <a:bodyPr wrap="none">
            <a:spAutoFit/>
          </a:bodyPr>
          <a:lstStyle/>
          <a:p>
            <a:r>
              <a:rPr lang="en-US" sz="1400" b="1" dirty="0">
                <a:solidFill>
                  <a:srgbClr val="FFFF00"/>
                </a:solidFill>
                <a:latin typeface="Arial" panose="020B0604020202020204" pitchFamily="34" charset="0"/>
                <a:cs typeface="Arial" panose="020B0604020202020204" pitchFamily="34" charset="0"/>
              </a:rPr>
              <a:t>Esther (Queen Esther)</a:t>
            </a:r>
          </a:p>
        </p:txBody>
      </p:sp>
    </p:spTree>
    <p:extLst>
      <p:ext uri="{BB962C8B-B14F-4D97-AF65-F5344CB8AC3E}">
        <p14:creationId xmlns:p14="http://schemas.microsoft.com/office/powerpoint/2010/main" val="3766177625"/>
      </p:ext>
    </p:extLst>
  </p:cSld>
  <p:clrMapOvr>
    <a:masterClrMapping/>
  </p:clrMapOvr>
  <mc:AlternateContent xmlns:mc="http://schemas.openxmlformats.org/markup-compatibility/2006" xmlns:p14="http://schemas.microsoft.com/office/powerpoint/2010/main">
    <mc:Choice Requires="p14">
      <p:transition spd="slow" p14:dur="39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fade">
                                      <p:cBhvr>
                                        <p:cTn id="7" dur="100"/>
                                        <p:tgtEl>
                                          <p:spTgt spid="10248"/>
                                        </p:tgtEl>
                                      </p:cBhvr>
                                    </p:animEffect>
                                    <p:anim calcmode="lin" valueType="num">
                                      <p:cBhvr>
                                        <p:cTn id="8" dur="400" fill="hold"/>
                                        <p:tgtEl>
                                          <p:spTgt spid="10248"/>
                                        </p:tgtEl>
                                        <p:attrNameLst>
                                          <p:attrName>ppt_x</p:attrName>
                                        </p:attrNameLst>
                                      </p:cBhvr>
                                      <p:tavLst>
                                        <p:tav tm="0">
                                          <p:val>
                                            <p:strVal val="#ppt_x"/>
                                          </p:val>
                                        </p:tav>
                                        <p:tav tm="100000">
                                          <p:val>
                                            <p:strVal val="#ppt_x"/>
                                          </p:val>
                                        </p:tav>
                                      </p:tavLst>
                                    </p:anim>
                                    <p:anim calcmode="lin" valueType="num">
                                      <p:cBhvr>
                                        <p:cTn id="9" dur="400" fill="hold"/>
                                        <p:tgtEl>
                                          <p:spTgt spid="1024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24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24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0250"/>
                                        </p:tgtEl>
                                        <p:attrNameLst>
                                          <p:attrName>style.visibility</p:attrName>
                                        </p:attrNameLst>
                                      </p:cBhvr>
                                      <p:to>
                                        <p:strVal val="visible"/>
                                      </p:to>
                                    </p:set>
                                    <p:animScale>
                                      <p:cBhvr>
                                        <p:cTn id="21" dur="1000" decel="50000" fill="hold">
                                          <p:stCondLst>
                                            <p:cond delay="0"/>
                                          </p:stCondLst>
                                        </p:cTn>
                                        <p:tgtEl>
                                          <p:spTgt spid="1025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0250"/>
                                        </p:tgtEl>
                                        <p:attrNameLst>
                                          <p:attrName>ppt_x</p:attrName>
                                          <p:attrName>ppt_y</p:attrName>
                                        </p:attrNameLst>
                                      </p:cBhvr>
                                    </p:animMotion>
                                    <p:animEffect transition="in" filter="fade">
                                      <p:cBhvr>
                                        <p:cTn id="23" dur="1000"/>
                                        <p:tgtEl>
                                          <p:spTgt spid="10250"/>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id="{D274EBD2-A341-4E0F-9792-6EA5D720BE2F}"/>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Palatino Linotype" panose="02040502050505030304" pitchFamily="18" charset="0"/>
                <a:ea typeface="MS PMincho" panose="02020600040205080304" pitchFamily="18" charset="-128"/>
                <a:cs typeface="Times New Roman" panose="02020603050405020304" pitchFamily="18" charset="0"/>
              </a:rPr>
              <a:t>LESSON 1</a:t>
            </a:r>
          </a:p>
        </p:txBody>
      </p:sp>
      <p:pic>
        <p:nvPicPr>
          <p:cNvPr id="5128" name="Picture 8" descr="A painting by Del Parson showing Daniel and his friends refusing the meat and wine being offered to them.">
            <a:extLst>
              <a:ext uri="{FF2B5EF4-FFF2-40B4-BE49-F238E27FC236}">
                <a16:creationId xmlns:a16="http://schemas.microsoft.com/office/drawing/2014/main" id="{1C0EE618-B4A2-453F-98E5-F98C76494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5552" y="1309080"/>
            <a:ext cx="3364998" cy="42284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03568E0-2AA2-4452-BABE-934803835925}"/>
              </a:ext>
            </a:extLst>
          </p:cNvPr>
          <p:cNvSpPr/>
          <p:nvPr/>
        </p:nvSpPr>
        <p:spPr>
          <a:xfrm>
            <a:off x="7625166" y="5693637"/>
            <a:ext cx="2345770" cy="492443"/>
          </a:xfrm>
          <a:prstGeom prst="rect">
            <a:avLst/>
          </a:prstGeom>
        </p:spPr>
        <p:txBody>
          <a:bodyPr wrap="none">
            <a:spAutoFit/>
          </a:bodyPr>
          <a:lstStyle/>
          <a:p>
            <a:pPr algn="ctr"/>
            <a:r>
              <a:rPr lang="en-US" sz="1300" b="1" dirty="0">
                <a:solidFill>
                  <a:srgbClr val="FFFF00"/>
                </a:solidFill>
                <a:latin typeface="Arial" panose="020B0604020202020204" pitchFamily="34" charset="0"/>
                <a:cs typeface="Arial" panose="020B0604020202020204" pitchFamily="34" charset="0"/>
              </a:rPr>
              <a:t>Daniel Refusing the King’s </a:t>
            </a:r>
          </a:p>
          <a:p>
            <a:pPr algn="ctr"/>
            <a:r>
              <a:rPr lang="en-US" sz="1300" b="1" dirty="0">
                <a:solidFill>
                  <a:srgbClr val="FFFF00"/>
                </a:solidFill>
                <a:latin typeface="Arial" panose="020B0604020202020204" pitchFamily="34" charset="0"/>
                <a:cs typeface="Arial" panose="020B0604020202020204" pitchFamily="34" charset="0"/>
              </a:rPr>
              <a:t>Meat and Wine</a:t>
            </a:r>
          </a:p>
        </p:txBody>
      </p:sp>
      <p:pic>
        <p:nvPicPr>
          <p:cNvPr id="5130" name="Picture 10" descr="A painting by Grant Romney Clawson showing David kneeling before King Nebuchadnezzar on his throne, interpreting the figure from his dream.">
            <a:extLst>
              <a:ext uri="{FF2B5EF4-FFF2-40B4-BE49-F238E27FC236}">
                <a16:creationId xmlns:a16="http://schemas.microsoft.com/office/drawing/2014/main" id="{471B3E45-753A-44FF-BD1C-93E47DAAF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127" y="3917197"/>
            <a:ext cx="3706252" cy="24327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4EA612D-D2A0-4F60-A459-C598165CD315}"/>
              </a:ext>
            </a:extLst>
          </p:cNvPr>
          <p:cNvSpPr/>
          <p:nvPr/>
        </p:nvSpPr>
        <p:spPr>
          <a:xfrm>
            <a:off x="1548772" y="6405356"/>
            <a:ext cx="3826689" cy="307777"/>
          </a:xfrm>
          <a:prstGeom prst="rect">
            <a:avLst/>
          </a:prstGeom>
        </p:spPr>
        <p:txBody>
          <a:bodyPr wrap="none">
            <a:spAutoFit/>
          </a:bodyPr>
          <a:lstStyle/>
          <a:p>
            <a:r>
              <a:rPr lang="en-US" sz="1400" b="1" dirty="0">
                <a:solidFill>
                  <a:srgbClr val="FFFF00"/>
                </a:solidFill>
                <a:latin typeface="Arial" panose="020B0604020202020204" pitchFamily="34" charset="0"/>
                <a:cs typeface="Arial" panose="020B0604020202020204" pitchFamily="34" charset="0"/>
              </a:rPr>
              <a:t>Daniel Interprets Nebuchadnezzar’s Dream</a:t>
            </a:r>
          </a:p>
        </p:txBody>
      </p:sp>
      <p:pic>
        <p:nvPicPr>
          <p:cNvPr id="15" name="Picture 6" descr="Two men observing the prophet Isaiah, who is writing on a long scroll while envisioning the Nativity scene.">
            <a:extLst>
              <a:ext uri="{FF2B5EF4-FFF2-40B4-BE49-F238E27FC236}">
                <a16:creationId xmlns:a16="http://schemas.microsoft.com/office/drawing/2014/main" id="{A812254B-7578-4AC0-B3B8-2E9CF3C0D1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924" y="875937"/>
            <a:ext cx="3706251" cy="24057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604A695-59D9-4C3D-9629-853FF1D2DA48}"/>
              </a:ext>
            </a:extLst>
          </p:cNvPr>
          <p:cNvSpPr/>
          <p:nvPr/>
        </p:nvSpPr>
        <p:spPr>
          <a:xfrm>
            <a:off x="1409229" y="3281651"/>
            <a:ext cx="4162048" cy="523220"/>
          </a:xfrm>
          <a:prstGeom prst="rect">
            <a:avLst/>
          </a:prstGeom>
        </p:spPr>
        <p:txBody>
          <a:bodyPr wrap="square">
            <a:spAutoFit/>
          </a:bodyPr>
          <a:lstStyle/>
          <a:p>
            <a:pPr algn="ctr"/>
            <a:r>
              <a:rPr lang="en-US" sz="1400" b="1" dirty="0">
                <a:solidFill>
                  <a:srgbClr val="FFFF00"/>
                </a:solidFill>
                <a:latin typeface="Arial" panose="020B0604020202020204" pitchFamily="34" charset="0"/>
                <a:cs typeface="Arial" panose="020B0604020202020204" pitchFamily="34" charset="0"/>
              </a:rPr>
              <a:t>Isaiah Writes of Christ’s Birth (The Prophet </a:t>
            </a:r>
          </a:p>
          <a:p>
            <a:pPr algn="ctr"/>
            <a:r>
              <a:rPr lang="en-US" sz="1400" b="1" dirty="0">
                <a:solidFill>
                  <a:srgbClr val="FFFF00"/>
                </a:solidFill>
                <a:latin typeface="Arial" panose="020B0604020202020204" pitchFamily="34" charset="0"/>
                <a:cs typeface="Arial" panose="020B0604020202020204" pitchFamily="34" charset="0"/>
              </a:rPr>
              <a:t>Isaiah Foretells Christ’s Birth)</a:t>
            </a:r>
          </a:p>
        </p:txBody>
      </p:sp>
    </p:spTree>
    <p:extLst>
      <p:ext uri="{BB962C8B-B14F-4D97-AF65-F5344CB8AC3E}">
        <p14:creationId xmlns:p14="http://schemas.microsoft.com/office/powerpoint/2010/main" val="10340032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130"/>
                                        </p:tgtEl>
                                        <p:attrNameLst>
                                          <p:attrName>style.visibility</p:attrName>
                                        </p:attrNameLst>
                                      </p:cBhvr>
                                      <p:to>
                                        <p:strVal val="visible"/>
                                      </p:to>
                                    </p:set>
                                    <p:anim calcmode="lin" valueType="num">
                                      <p:cBhvr>
                                        <p:cTn id="15" dur="1000" fill="hold"/>
                                        <p:tgtEl>
                                          <p:spTgt spid="5130"/>
                                        </p:tgtEl>
                                        <p:attrNameLst>
                                          <p:attrName>ppt_w</p:attrName>
                                        </p:attrNameLst>
                                      </p:cBhvr>
                                      <p:tavLst>
                                        <p:tav tm="0">
                                          <p:val>
                                            <p:strVal val="#ppt_w+.3"/>
                                          </p:val>
                                        </p:tav>
                                        <p:tav tm="100000">
                                          <p:val>
                                            <p:strVal val="#ppt_w"/>
                                          </p:val>
                                        </p:tav>
                                      </p:tavLst>
                                    </p:anim>
                                    <p:anim calcmode="lin" valueType="num">
                                      <p:cBhvr>
                                        <p:cTn id="16" dur="1000" fill="hold"/>
                                        <p:tgtEl>
                                          <p:spTgt spid="5130"/>
                                        </p:tgtEl>
                                        <p:attrNameLst>
                                          <p:attrName>ppt_h</p:attrName>
                                        </p:attrNameLst>
                                      </p:cBhvr>
                                      <p:tavLst>
                                        <p:tav tm="0">
                                          <p:val>
                                            <p:strVal val="#ppt_h"/>
                                          </p:val>
                                        </p:tav>
                                        <p:tav tm="100000">
                                          <p:val>
                                            <p:strVal val="#ppt_h"/>
                                          </p:val>
                                        </p:tav>
                                      </p:tavLst>
                                    </p:anim>
                                    <p:animEffect transition="in" filter="fade">
                                      <p:cBhvr>
                                        <p:cTn id="17" dur="1000"/>
                                        <p:tgtEl>
                                          <p:spTgt spid="513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128"/>
                                        </p:tgtEl>
                                        <p:attrNameLst>
                                          <p:attrName>style.visibility</p:attrName>
                                        </p:attrNameLst>
                                      </p:cBhvr>
                                      <p:to>
                                        <p:strVal val="visible"/>
                                      </p:to>
                                    </p:set>
                                    <p:animEffect transition="in" filter="randombar(horizontal)">
                                      <p:cBhvr>
                                        <p:cTn id="22" dur="500"/>
                                        <p:tgtEl>
                                          <p:spTgt spid="5128"/>
                                        </p:tgtEl>
                                      </p:cBhvr>
                                    </p:animEffect>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4" presetClass="entr" presetSubtype="16"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ox(in)">
                                      <p:cBhvr>
                                        <p:cTn id="31" dur="1500"/>
                                        <p:tgtEl>
                                          <p:spTgt spid="6"/>
                                        </p:tgtEl>
                                      </p:cBhvr>
                                    </p:animEffect>
                                  </p:childTnLst>
                                </p:cTn>
                              </p:par>
                            </p:childTnLst>
                          </p:cTn>
                        </p:par>
                        <p:par>
                          <p:cTn id="32" fill="hold">
                            <p:stCondLst>
                              <p:cond delay="4000"/>
                            </p:stCondLst>
                            <p:childTnLst>
                              <p:par>
                                <p:cTn id="33" presetID="55"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1000" fill="hold"/>
                                        <p:tgtEl>
                                          <p:spTgt spid="2"/>
                                        </p:tgtEl>
                                        <p:attrNameLst>
                                          <p:attrName>ppt_w</p:attrName>
                                        </p:attrNameLst>
                                      </p:cBhvr>
                                      <p:tavLst>
                                        <p:tav tm="0">
                                          <p:val>
                                            <p:strVal val="#ppt_w*0.70"/>
                                          </p:val>
                                        </p:tav>
                                        <p:tav tm="100000">
                                          <p:val>
                                            <p:strVal val="#ppt_w"/>
                                          </p:val>
                                        </p:tav>
                                      </p:tavLst>
                                    </p:anim>
                                    <p:anim calcmode="lin" valueType="num">
                                      <p:cBhvr>
                                        <p:cTn id="36" dur="1000" fill="hold"/>
                                        <p:tgtEl>
                                          <p:spTgt spid="2"/>
                                        </p:tgtEl>
                                        <p:attrNameLst>
                                          <p:attrName>ppt_h</p:attrName>
                                        </p:attrNameLst>
                                      </p:cBhvr>
                                      <p:tavLst>
                                        <p:tav tm="0">
                                          <p:val>
                                            <p:strVal val="#ppt_h"/>
                                          </p:val>
                                        </p:tav>
                                        <p:tav tm="100000">
                                          <p:val>
                                            <p:strVal val="#ppt_h"/>
                                          </p:val>
                                        </p:tav>
                                      </p:tavLst>
                                    </p:anim>
                                    <p:animEffect transition="in" filter="fade">
                                      <p:cBhvr>
                                        <p:cTn id="3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Template>
  <TotalTime>0</TotalTime>
  <Words>649</Words>
  <Application>Microsoft Office PowerPoint</Application>
  <PresentationFormat>Widescreen</PresentationFormat>
  <Paragraphs>123</Paragraphs>
  <Slides>25</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Arial Black</vt:lpstr>
      <vt:lpstr>Calibri</vt:lpstr>
      <vt:lpstr>Ebrima</vt:lpstr>
      <vt:lpstr>Open Sans</vt:lpstr>
      <vt:lpstr>Palatino</vt:lpstr>
      <vt:lpstr>Palatino Linotype</vt:lpstr>
      <vt:lpstr>Tw Cen MT</vt:lpstr>
      <vt:lpstr>Wingdings 3</vt:lpstr>
      <vt:lpstr>Circuit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plan of Salvation</dc:title>
  <dc:creator>Ronald Esquerra</dc:creator>
  <cp:lastModifiedBy>Ronald Esquerra</cp:lastModifiedBy>
  <cp:revision>3363</cp:revision>
  <dcterms:created xsi:type="dcterms:W3CDTF">2018-08-29T04:26:39Z</dcterms:created>
  <dcterms:modified xsi:type="dcterms:W3CDTF">2019-03-01T01:40:40Z</dcterms:modified>
</cp:coreProperties>
</file>