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2" d="100"/>
          <a:sy n="42" d="100"/>
        </p:scale>
        <p:origin x="7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tx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EA170C85-D53E-494A-85C8-1F4246BD121C}" type="datetimeFigureOut">
              <a:rPr lang="en-US" smtClean="0"/>
              <a:t>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850831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170C85-D53E-494A-85C8-1F4246BD121C}"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1933471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170C85-D53E-494A-85C8-1F4246BD121C}"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1429617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170C85-D53E-494A-85C8-1F4246BD121C}"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025116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170C85-D53E-494A-85C8-1F4246BD121C}"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474363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A170C85-D53E-494A-85C8-1F4246BD121C}"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4121152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accent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A170C85-D53E-494A-85C8-1F4246BD121C}" type="datetimeFigureOut">
              <a:rPr lang="en-US" smtClean="0"/>
              <a:t>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709511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A170C85-D53E-494A-85C8-1F4246BD121C}" type="datetimeFigureOut">
              <a:rPr lang="en-US" smtClean="0"/>
              <a:t>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4232211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170C85-D53E-494A-85C8-1F4246BD121C}" type="datetimeFigureOut">
              <a:rPr lang="en-US" smtClean="0"/>
              <a:t>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634361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C4CE548A-7B68-4786-89EC-BD9F02AEBA9E}" type="slidenum">
              <a:rPr lang="en-US" smtClean="0"/>
              <a:t>‹#›</a:t>
            </a:fld>
            <a:endParaRPr lang="en-US"/>
          </a:p>
        </p:txBody>
      </p:sp>
    </p:spTree>
    <p:extLst>
      <p:ext uri="{BB962C8B-B14F-4D97-AF65-F5344CB8AC3E}">
        <p14:creationId xmlns:p14="http://schemas.microsoft.com/office/powerpoint/2010/main" val="1730090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chemeClr val="tx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20000"/>
              <a:lumOff val="80000"/>
            </a:schemeClr>
          </a:solidFill>
        </p:spPr>
        <p:txBody>
          <a:bodyPr anchor="t"/>
          <a:lstStyle>
            <a:lvl1pPr marL="0" indent="0" algn="ctr">
              <a:spcBef>
                <a:spcPts val="800"/>
              </a:spcBef>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Date Placeholder 8"/>
          <p:cNvSpPr>
            <a:spLocks noGrp="1"/>
          </p:cNvSpPr>
          <p:nvPr>
            <p:ph type="dt" sz="half" idx="10"/>
          </p:nvPr>
        </p:nvSpPr>
        <p:spPr/>
        <p:txBody>
          <a:bodyPr/>
          <a:lstStyle/>
          <a:p>
            <a:fld id="{EA170C85-D53E-494A-85C8-1F4246BD121C}" type="datetimeFigureOut">
              <a:rPr lang="en-US" smtClean="0"/>
              <a:t>2/4/2019</a:t>
            </a:fld>
            <a:endParaRPr lang="en-US"/>
          </a:p>
        </p:txBody>
      </p:sp>
      <p:sp>
        <p:nvSpPr>
          <p:cNvPr id="10" name="Footer Placeholder 9"/>
          <p:cNvSpPr>
            <a:spLocks noGrp="1"/>
          </p:cNvSpPr>
          <p:nvPr>
            <p:ph type="ftr" sz="quarter" idx="11"/>
          </p:nvPr>
        </p:nvSpPr>
        <p:spPr/>
        <p:txBody>
          <a:bodyPr/>
          <a:lstStyle/>
          <a:p>
            <a:endParaRPr lang="en-US"/>
          </a:p>
        </p:txBody>
      </p:sp>
      <p:sp>
        <p:nvSpPr>
          <p:cNvPr id="11" name="Slide Number Placeholder 10"/>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1045811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hivaisme-cachemire.blogspot.com/2015/04/une-vague-sans-fin.html"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72000"/>
            <a:lum/>
            <a:extLst>
              <a:ext uri="{837473B0-CC2E-450A-ABE3-18F120FF3D39}">
                <a1611:picAttrSrcUrl xmlns:a1611="http://schemas.microsoft.com/office/drawing/2016/11/main" r:id="rId14"/>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EA170C85-D53E-494A-85C8-1F4246BD121C}" type="datetimeFigureOut">
              <a:rPr lang="en-US" smtClean="0"/>
              <a:t>2/4/2019</a:t>
            </a:fld>
            <a:endParaRPr lang="en-US"/>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tx1">
                    <a:alpha val="20000"/>
                  </a:schemeClr>
                </a:solidFill>
                <a:latin typeface="+mj-lt"/>
              </a:defRPr>
            </a:lvl1pPr>
          </a:lstStyle>
          <a:p>
            <a:fld id="{C4CE548A-7B68-4786-89EC-BD9F02AEBA9E}" type="slidenum">
              <a:rPr lang="en-US" smtClean="0"/>
              <a:t>‹#›</a:t>
            </a:fld>
            <a:endParaRPr lang="en-US"/>
          </a:p>
        </p:txBody>
      </p:sp>
    </p:spTree>
    <p:extLst>
      <p:ext uri="{BB962C8B-B14F-4D97-AF65-F5344CB8AC3E}">
        <p14:creationId xmlns:p14="http://schemas.microsoft.com/office/powerpoint/2010/main" val="2194996870"/>
      </p:ext>
    </p:extLst>
  </p:cSld>
  <p:clrMap bg1="dk1" tx1="lt1" bg2="dk2" tx2="lt2" accent1="accent1" accent2="accent2" accent3="accent3" accent4="accent4" accent5="accent5" accent6="accent6" hlink="hlink" folHlink="folHlink"/>
  <p:sldLayoutIdLst>
    <p:sldLayoutId id="2147483959" r:id="rId1"/>
    <p:sldLayoutId id="2147483960" r:id="rId2"/>
    <p:sldLayoutId id="2147483961" r:id="rId3"/>
    <p:sldLayoutId id="2147483962" r:id="rId4"/>
    <p:sldLayoutId id="2147483963" r:id="rId5"/>
    <p:sldLayoutId id="2147483964" r:id="rId6"/>
    <p:sldLayoutId id="2147483965" r:id="rId7"/>
    <p:sldLayoutId id="2147483966" r:id="rId8"/>
    <p:sldLayoutId id="2147483967" r:id="rId9"/>
    <p:sldLayoutId id="2147483968" r:id="rId10"/>
    <p:sldLayoutId id="2147483969" r:id="rId11"/>
  </p:sldLayoutIdLst>
  <p:txStyles>
    <p:titleStyle>
      <a:lvl1pPr algn="l" defTabSz="914400" rtl="0" eaLnBrk="1" latinLnBrk="0" hangingPunct="1">
        <a:lnSpc>
          <a:spcPct val="85000"/>
        </a:lnSpc>
        <a:spcBef>
          <a:spcPct val="0"/>
        </a:spcBef>
        <a:buNone/>
        <a:defRPr sz="5400" kern="1200" spc="-12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accent1"/>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75000"/>
              <a:lumOff val="2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65000"/>
              <a:lumOff val="3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A60C309-B4D3-4D15-9A06-98C24E9B89B8}"/>
              </a:ext>
            </a:extLst>
          </p:cNvPr>
          <p:cNvSpPr/>
          <p:nvPr/>
        </p:nvSpPr>
        <p:spPr>
          <a:xfrm>
            <a:off x="263811" y="402875"/>
            <a:ext cx="2382832" cy="428259"/>
          </a:xfrm>
          <a:prstGeom prst="rect">
            <a:avLst/>
          </a:prstGeom>
        </p:spPr>
        <p:txBody>
          <a:bodyPr wrap="none">
            <a:spAutoFit/>
          </a:bodyPr>
          <a:lstStyle/>
          <a:p>
            <a:pPr algn="just">
              <a:lnSpc>
                <a:spcPct val="107000"/>
              </a:lnSpc>
              <a:spcAft>
                <a:spcPts val="800"/>
              </a:spcAft>
            </a:pPr>
            <a:r>
              <a:rPr lang="en-US" sz="2200" b="1" dirty="0">
                <a:solidFill>
                  <a:schemeClr val="bg1"/>
                </a:solidFill>
                <a:latin typeface="Arial" panose="020B0604020202020204" pitchFamily="34" charset="0"/>
                <a:ea typeface="Calibri" panose="020F0502020204030204" pitchFamily="34" charset="0"/>
                <a:cs typeface="Arial" panose="020B0604020202020204" pitchFamily="34" charset="0"/>
              </a:rPr>
              <a:t>Patten, David W.</a:t>
            </a:r>
            <a:endParaRPr lang="en-US" sz="2200"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E0CFE43D-880B-49CB-9743-9E9B6CF856B2}"/>
              </a:ext>
            </a:extLst>
          </p:cNvPr>
          <p:cNvSpPr/>
          <p:nvPr/>
        </p:nvSpPr>
        <p:spPr>
          <a:xfrm>
            <a:off x="263811" y="945750"/>
            <a:ext cx="11243561" cy="1877373"/>
          </a:xfrm>
          <a:prstGeom prst="rect">
            <a:avLst/>
          </a:prstGeom>
        </p:spPr>
        <p:txBody>
          <a:bodyPr wrap="square">
            <a:spAutoFit/>
          </a:bodyPr>
          <a:lstStyle/>
          <a:p>
            <a:pPr algn="just">
              <a:lnSpc>
                <a:spcPct val="107000"/>
              </a:lnSpc>
              <a:spcAft>
                <a:spcPts val="800"/>
              </a:spcAft>
            </a:pPr>
            <a:r>
              <a:rPr lang="en-US" sz="2200" b="1" dirty="0">
                <a:solidFill>
                  <a:schemeClr val="bg1"/>
                </a:solidFill>
                <a:latin typeface="Arial" panose="020B0604020202020204" pitchFamily="34" charset="0"/>
                <a:ea typeface="Calibri" panose="020F0502020204030204" pitchFamily="34" charset="0"/>
                <a:cs typeface="Arial" panose="020B0604020202020204" pitchFamily="34" charset="0"/>
              </a:rPr>
              <a:t>Born: </a:t>
            </a:r>
            <a:r>
              <a:rPr lang="en-US" sz="2200" dirty="0">
                <a:solidFill>
                  <a:schemeClr val="bg1"/>
                </a:solidFill>
                <a:latin typeface="Arial" panose="020B0604020202020204" pitchFamily="34" charset="0"/>
                <a:ea typeface="Calibri" panose="020F0502020204030204" pitchFamily="34" charset="0"/>
                <a:cs typeface="Arial" panose="020B0604020202020204" pitchFamily="34" charset="0"/>
              </a:rPr>
              <a:t> November 14, 1799, </a:t>
            </a:r>
            <a:r>
              <a:rPr lang="en-US" sz="2200" dirty="0">
                <a:solidFill>
                  <a:srgbClr val="C00000"/>
                </a:solidFill>
                <a:latin typeface="Arial" panose="020B0604020202020204" pitchFamily="34" charset="0"/>
                <a:ea typeface="Calibri" panose="020F0502020204030204" pitchFamily="34" charset="0"/>
                <a:cs typeface="Arial" panose="020B0604020202020204" pitchFamily="34" charset="0"/>
              </a:rPr>
              <a:t>Theresa, New York. </a:t>
            </a:r>
            <a:r>
              <a:rPr lang="en-US" sz="2200" b="1" dirty="0">
                <a:solidFill>
                  <a:schemeClr val="bg1"/>
                </a:solidFill>
                <a:latin typeface="Arial" panose="020B0604020202020204" pitchFamily="34" charset="0"/>
                <a:ea typeface="Calibri" panose="020F0502020204030204" pitchFamily="34" charset="0"/>
                <a:cs typeface="Arial" panose="020B0604020202020204" pitchFamily="34" charset="0"/>
              </a:rPr>
              <a:t>Baptized: </a:t>
            </a:r>
            <a:r>
              <a:rPr lang="en-US" sz="2200" dirty="0">
                <a:solidFill>
                  <a:schemeClr val="bg1"/>
                </a:solidFill>
                <a:latin typeface="Arial" panose="020B0604020202020204" pitchFamily="34" charset="0"/>
                <a:ea typeface="Calibri" panose="020F0502020204030204" pitchFamily="34" charset="0"/>
                <a:cs typeface="Arial" panose="020B0604020202020204" pitchFamily="34" charset="0"/>
              </a:rPr>
              <a:t>June 15, 1832, Green County, Indiana. </a:t>
            </a:r>
            <a:r>
              <a:rPr lang="en-US" sz="2200" b="1" dirty="0">
                <a:solidFill>
                  <a:schemeClr val="bg1"/>
                </a:solidFill>
                <a:latin typeface="Arial" panose="020B0604020202020204" pitchFamily="34" charset="0"/>
                <a:ea typeface="Calibri" panose="020F0502020204030204" pitchFamily="34" charset="0"/>
                <a:cs typeface="Arial" panose="020B0604020202020204" pitchFamily="34" charset="0"/>
              </a:rPr>
              <a:t>Ordained an Elder: </a:t>
            </a:r>
            <a:r>
              <a:rPr lang="en-US" sz="2200" dirty="0">
                <a:solidFill>
                  <a:schemeClr val="bg1"/>
                </a:solidFill>
                <a:latin typeface="Arial" panose="020B0604020202020204" pitchFamily="34" charset="0"/>
                <a:ea typeface="Calibri" panose="020F0502020204030204" pitchFamily="34" charset="0"/>
                <a:cs typeface="Arial" panose="020B0604020202020204" pitchFamily="34" charset="0"/>
              </a:rPr>
              <a:t>June 15, 1832. </a:t>
            </a:r>
            <a:r>
              <a:rPr lang="en-US" sz="2200" b="1" dirty="0">
                <a:solidFill>
                  <a:schemeClr val="bg1"/>
                </a:solidFill>
                <a:latin typeface="Arial" panose="020B0604020202020204" pitchFamily="34" charset="0"/>
                <a:ea typeface="Calibri" panose="020F0502020204030204" pitchFamily="34" charset="0"/>
                <a:cs typeface="Arial" panose="020B0604020202020204" pitchFamily="34" charset="0"/>
              </a:rPr>
              <a:t>Ordained a High Priest: </a:t>
            </a:r>
            <a:r>
              <a:rPr lang="en-US" sz="2200" dirty="0">
                <a:solidFill>
                  <a:schemeClr val="bg1"/>
                </a:solidFill>
                <a:latin typeface="Arial" panose="020B0604020202020204" pitchFamily="34" charset="0"/>
                <a:ea typeface="Calibri" panose="020F0502020204030204" pitchFamily="34" charset="0"/>
                <a:cs typeface="Arial" panose="020B0604020202020204" pitchFamily="34" charset="0"/>
              </a:rPr>
              <a:t>September 2, 1832. </a:t>
            </a:r>
            <a:r>
              <a:rPr lang="en-US" sz="2200" b="1" dirty="0">
                <a:solidFill>
                  <a:schemeClr val="bg1"/>
                </a:solidFill>
                <a:latin typeface="Arial" panose="020B0604020202020204" pitchFamily="34" charset="0"/>
                <a:ea typeface="Calibri" panose="020F0502020204030204" pitchFamily="34" charset="0"/>
                <a:cs typeface="Arial" panose="020B0604020202020204" pitchFamily="34" charset="0"/>
              </a:rPr>
              <a:t>Ordained an Apostle: </a:t>
            </a:r>
            <a:r>
              <a:rPr lang="en-US" sz="2200" dirty="0">
                <a:solidFill>
                  <a:schemeClr val="bg1"/>
                </a:solidFill>
                <a:latin typeface="Arial" panose="020B0604020202020204" pitchFamily="34" charset="0"/>
                <a:ea typeface="Calibri" panose="020F0502020204030204" pitchFamily="34" charset="0"/>
                <a:cs typeface="Arial" panose="020B0604020202020204" pitchFamily="34" charset="0"/>
              </a:rPr>
              <a:t> February 15, 1835. </a:t>
            </a:r>
            <a:r>
              <a:rPr lang="en-US" sz="2200" b="1" dirty="0">
                <a:solidFill>
                  <a:schemeClr val="bg1"/>
                </a:solidFill>
                <a:latin typeface="Arial" panose="020B0604020202020204" pitchFamily="34" charset="0"/>
                <a:ea typeface="Calibri" panose="020F0502020204030204" pitchFamily="34" charset="0"/>
                <a:cs typeface="Arial" panose="020B0604020202020204" pitchFamily="34" charset="0"/>
              </a:rPr>
              <a:t>Killed: </a:t>
            </a:r>
            <a:r>
              <a:rPr lang="en-US" sz="2200" dirty="0">
                <a:solidFill>
                  <a:schemeClr val="bg1"/>
                </a:solidFill>
                <a:latin typeface="Arial" panose="020B0604020202020204" pitchFamily="34" charset="0"/>
                <a:ea typeface="Calibri" panose="020F0502020204030204" pitchFamily="34" charset="0"/>
                <a:cs typeface="Arial" panose="020B0604020202020204" pitchFamily="34" charset="0"/>
              </a:rPr>
              <a:t>October 25, 1838, at the Battle of Crooked River, Missouri. </a:t>
            </a:r>
            <a:r>
              <a:rPr lang="en-US" sz="2200" b="1" dirty="0">
                <a:solidFill>
                  <a:schemeClr val="bg1"/>
                </a:solidFill>
                <a:latin typeface="Arial" panose="020B0604020202020204" pitchFamily="34" charset="0"/>
                <a:ea typeface="Calibri" panose="020F0502020204030204" pitchFamily="34" charset="0"/>
                <a:cs typeface="Arial" panose="020B0604020202020204" pitchFamily="34" charset="0"/>
              </a:rPr>
              <a:t>Parents: </a:t>
            </a:r>
            <a:r>
              <a:rPr lang="en-US" sz="2200" dirty="0">
                <a:solidFill>
                  <a:schemeClr val="bg1"/>
                </a:solidFill>
                <a:latin typeface="Arial" panose="020B0604020202020204" pitchFamily="34" charset="0"/>
                <a:ea typeface="Calibri" panose="020F0502020204030204" pitchFamily="34" charset="0"/>
                <a:cs typeface="Arial" panose="020B0604020202020204" pitchFamily="34" charset="0"/>
              </a:rPr>
              <a:t>Benenio Patten and Edith Cole.</a:t>
            </a:r>
            <a:r>
              <a:rPr lang="en-US" sz="2200" b="1" dirty="0">
                <a:solidFill>
                  <a:schemeClr val="bg1"/>
                </a:solidFill>
                <a:latin typeface="Arial" panose="020B0604020202020204" pitchFamily="34" charset="0"/>
                <a:ea typeface="Calibri" panose="020F0502020204030204" pitchFamily="34" charset="0"/>
                <a:cs typeface="Arial" panose="020B0604020202020204" pitchFamily="34" charset="0"/>
              </a:rPr>
              <a:t> Married: </a:t>
            </a:r>
            <a:r>
              <a:rPr lang="en-US" sz="2200" dirty="0">
                <a:solidFill>
                  <a:schemeClr val="bg1"/>
                </a:solidFill>
                <a:latin typeface="Arial" panose="020B0604020202020204" pitchFamily="34" charset="0"/>
                <a:ea typeface="Calibri" panose="020F0502020204030204" pitchFamily="34" charset="0"/>
                <a:cs typeface="Arial" panose="020B0604020202020204" pitchFamily="34" charset="0"/>
              </a:rPr>
              <a:t>Phoebe Ann Babcock, 1828-no children listed.</a:t>
            </a:r>
            <a:endParaRPr lang="en-US" sz="220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pic>
        <p:nvPicPr>
          <p:cNvPr id="12" name="Picture 2" descr="Resultado de imagen para Theresa, New York">
            <a:extLst>
              <a:ext uri="{FF2B5EF4-FFF2-40B4-BE49-F238E27FC236}">
                <a16:creationId xmlns:a16="http://schemas.microsoft.com/office/drawing/2014/main" id="{BD498BAB-E03A-4BE8-B6DD-340D20E66A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6368" y="2937739"/>
            <a:ext cx="7929489" cy="3234491"/>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a:extLst>
              <a:ext uri="{FF2B5EF4-FFF2-40B4-BE49-F238E27FC236}">
                <a16:creationId xmlns:a16="http://schemas.microsoft.com/office/drawing/2014/main" id="{93757275-57B4-4EB1-9F39-7946744AA6F1}"/>
              </a:ext>
            </a:extLst>
          </p:cNvPr>
          <p:cNvSpPr/>
          <p:nvPr/>
        </p:nvSpPr>
        <p:spPr>
          <a:xfrm>
            <a:off x="3231273" y="6278637"/>
            <a:ext cx="5729454" cy="430887"/>
          </a:xfrm>
          <a:prstGeom prst="rect">
            <a:avLst/>
          </a:prstGeom>
        </p:spPr>
        <p:txBody>
          <a:bodyPr wrap="none">
            <a:spAutoFit/>
          </a:bodyPr>
          <a:lstStyle/>
          <a:p>
            <a:r>
              <a:rPr lang="en-US" sz="2200" b="1" dirty="0">
                <a:solidFill>
                  <a:schemeClr val="bg1"/>
                </a:solidFill>
                <a:latin typeface="Arial" panose="020B0604020202020204" pitchFamily="34" charset="0"/>
                <a:cs typeface="Arial" panose="020B0604020202020204" pitchFamily="34" charset="0"/>
              </a:rPr>
              <a:t>The waterfall at the powerdam in Theresa</a:t>
            </a:r>
          </a:p>
        </p:txBody>
      </p:sp>
      <p:sp>
        <p:nvSpPr>
          <p:cNvPr id="14" name="Rectangle 13">
            <a:extLst>
              <a:ext uri="{FF2B5EF4-FFF2-40B4-BE49-F238E27FC236}">
                <a16:creationId xmlns:a16="http://schemas.microsoft.com/office/drawing/2014/main" id="{8E7702D6-69B1-4704-9875-4FEAC348CFEC}"/>
              </a:ext>
            </a:extLst>
          </p:cNvPr>
          <p:cNvSpPr/>
          <p:nvPr/>
        </p:nvSpPr>
        <p:spPr>
          <a:xfrm>
            <a:off x="9695123" y="6371150"/>
            <a:ext cx="2382832" cy="428259"/>
          </a:xfrm>
          <a:prstGeom prst="rect">
            <a:avLst/>
          </a:prstGeom>
        </p:spPr>
        <p:txBody>
          <a:bodyPr wrap="none">
            <a:spAutoFit/>
          </a:bodyPr>
          <a:lstStyle/>
          <a:p>
            <a:pPr algn="just">
              <a:lnSpc>
                <a:spcPct val="107000"/>
              </a:lnSpc>
              <a:spcAft>
                <a:spcPts val="800"/>
              </a:spcAft>
            </a:pPr>
            <a:r>
              <a:rPr lang="en-US" sz="2200" b="1" dirty="0">
                <a:solidFill>
                  <a:schemeClr val="bg1"/>
                </a:solidFill>
                <a:latin typeface="Arial" panose="020B0604020202020204" pitchFamily="34" charset="0"/>
                <a:ea typeface="Calibri" panose="020F0502020204030204" pitchFamily="34" charset="0"/>
                <a:cs typeface="Arial" panose="020B0604020202020204" pitchFamily="34" charset="0"/>
              </a:rPr>
              <a:t>Patten, David W.</a:t>
            </a:r>
            <a:endParaRPr lang="en-US" sz="2200"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3326777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xit" presetSubtype="9" fill="hold" grpId="0" nodeType="afterEffect">
                                  <p:stCondLst>
                                    <p:cond delay="0"/>
                                  </p:stCondLst>
                                  <p:childTnLst>
                                    <p:anim calcmode="lin" valueType="num">
                                      <p:cBhvr additive="base">
                                        <p:cTn id="6" dur="500"/>
                                        <p:tgtEl>
                                          <p:spTgt spid="14"/>
                                        </p:tgtEl>
                                        <p:attrNameLst>
                                          <p:attrName>ppt_x</p:attrName>
                                        </p:attrNameLst>
                                      </p:cBhvr>
                                      <p:tavLst>
                                        <p:tav tm="0">
                                          <p:val>
                                            <p:strVal val="ppt_x"/>
                                          </p:val>
                                        </p:tav>
                                        <p:tav tm="100000">
                                          <p:val>
                                            <p:strVal val="0-ppt_w/2"/>
                                          </p:val>
                                        </p:tav>
                                      </p:tavLst>
                                    </p:anim>
                                    <p:anim calcmode="lin" valueType="num">
                                      <p:cBhvr additive="base">
                                        <p:cTn id="7" dur="500"/>
                                        <p:tgtEl>
                                          <p:spTgt spid="14"/>
                                        </p:tgtEl>
                                        <p:attrNameLst>
                                          <p:attrName>ppt_y</p:attrName>
                                        </p:attrNameLst>
                                      </p:cBhvr>
                                      <p:tavLst>
                                        <p:tav tm="0">
                                          <p:val>
                                            <p:strVal val="ppt_y"/>
                                          </p:val>
                                        </p:tav>
                                        <p:tav tm="100000">
                                          <p:val>
                                            <p:strVal val="0-ppt_h/2"/>
                                          </p:val>
                                        </p:tav>
                                      </p:tavLst>
                                    </p:anim>
                                    <p:set>
                                      <p:cBhvr>
                                        <p:cTn id="8" dur="1" fill="hold">
                                          <p:stCondLst>
                                            <p:cond delay="499"/>
                                          </p:stCondLst>
                                        </p:cTn>
                                        <p:tgtEl>
                                          <p:spTgt spid="14"/>
                                        </p:tgtEl>
                                        <p:attrNameLst>
                                          <p:attrName>style.visibility</p:attrName>
                                        </p:attrNameLst>
                                      </p:cBhvr>
                                      <p:to>
                                        <p:strVal val="hidden"/>
                                      </p:to>
                                    </p:set>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par>
                          <p:cTn id="13" fill="hold">
                            <p:stCondLst>
                              <p:cond delay="1000"/>
                            </p:stCondLst>
                            <p:childTnLst>
                              <p:par>
                                <p:cTn id="14" presetID="14" presetClass="entr" presetSubtype="10"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randombar(horizontal)">
                                      <p:cBhvr>
                                        <p:cTn id="16" dur="500"/>
                                        <p:tgtEl>
                                          <p:spTgt spid="9"/>
                                        </p:tgtEl>
                                      </p:cBhvr>
                                    </p:animEffect>
                                  </p:childTnLst>
                                </p:cTn>
                              </p:par>
                            </p:childTnLst>
                          </p:cTn>
                        </p:par>
                        <p:par>
                          <p:cTn id="17" fill="hold">
                            <p:stCondLst>
                              <p:cond delay="1500"/>
                            </p:stCondLst>
                            <p:childTnLst>
                              <p:par>
                                <p:cTn id="18" presetID="14" presetClass="entr" presetSubtype="10" fill="hold" nodeType="after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randombar(horizontal)">
                                      <p:cBhvr>
                                        <p:cTn id="20" dur="500"/>
                                        <p:tgtEl>
                                          <p:spTgt spid="12"/>
                                        </p:tgtEl>
                                      </p:cBhvr>
                                    </p:animEffect>
                                  </p:childTnLst>
                                </p:cTn>
                              </p:par>
                            </p:childTnLst>
                          </p:cTn>
                        </p:par>
                        <p:par>
                          <p:cTn id="21" fill="hold">
                            <p:stCondLst>
                              <p:cond delay="2000"/>
                            </p:stCondLst>
                            <p:childTnLst>
                              <p:par>
                                <p:cTn id="22" presetID="14" presetClass="entr" presetSubtype="10" fill="hold" grpId="0" nodeType="after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randombar(horizontal)">
                                      <p:cBhvr>
                                        <p:cTn id="2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3" grpId="0"/>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65E720-495A-4989-8E5B-72144AC969CA}"/>
              </a:ext>
            </a:extLst>
          </p:cNvPr>
          <p:cNvSpPr/>
          <p:nvPr/>
        </p:nvSpPr>
        <p:spPr>
          <a:xfrm>
            <a:off x="406120" y="308524"/>
            <a:ext cx="11180970" cy="1877373"/>
          </a:xfrm>
          <a:prstGeom prst="rect">
            <a:avLst/>
          </a:prstGeom>
        </p:spPr>
        <p:txBody>
          <a:bodyPr wrap="square">
            <a:spAutoFit/>
          </a:bodyPr>
          <a:lstStyle/>
          <a:p>
            <a:pPr algn="just">
              <a:lnSpc>
                <a:spcPct val="107000"/>
              </a:lnSpc>
              <a:spcAft>
                <a:spcPts val="800"/>
              </a:spcAft>
            </a:pPr>
            <a:r>
              <a:rPr lang="en-US" sz="2200" b="1" dirty="0">
                <a:solidFill>
                  <a:schemeClr val="bg1"/>
                </a:solidFill>
                <a:latin typeface="Arial" panose="020B0604020202020204" pitchFamily="34" charset="0"/>
                <a:ea typeface="Calibri" panose="020F0502020204030204" pitchFamily="34" charset="0"/>
                <a:cs typeface="Arial" panose="020B0604020202020204" pitchFamily="34" charset="0"/>
              </a:rPr>
              <a:t>1830: </a:t>
            </a:r>
            <a:r>
              <a:rPr lang="en-US" sz="2200" dirty="0">
                <a:solidFill>
                  <a:schemeClr val="bg1"/>
                </a:solidFill>
                <a:latin typeface="Arial" panose="020B0604020202020204" pitchFamily="34" charset="0"/>
                <a:ea typeface="Calibri" panose="020F0502020204030204" pitchFamily="34" charset="0"/>
                <a:cs typeface="Arial" panose="020B0604020202020204" pitchFamily="34" charset="0"/>
              </a:rPr>
              <a:t>David Patten first heard od and saw the </a:t>
            </a:r>
            <a:r>
              <a:rPr lang="en-US" sz="2200" i="1" dirty="0">
                <a:solidFill>
                  <a:schemeClr val="bg1"/>
                </a:solidFill>
                <a:latin typeface="Arial" panose="020B0604020202020204" pitchFamily="34" charset="0"/>
                <a:ea typeface="Calibri" panose="020F0502020204030204" pitchFamily="34" charset="0"/>
                <a:cs typeface="Arial" panose="020B0604020202020204" pitchFamily="34" charset="0"/>
              </a:rPr>
              <a:t>Book of Mormon</a:t>
            </a:r>
            <a:r>
              <a:rPr lang="en-US" sz="2200" dirty="0">
                <a:solidFill>
                  <a:schemeClr val="bg1"/>
                </a:solidFill>
                <a:latin typeface="Arial" panose="020B0604020202020204" pitchFamily="34" charset="0"/>
                <a:ea typeface="Calibri" panose="020F0502020204030204" pitchFamily="34" charset="0"/>
                <a:cs typeface="Arial" panose="020B0604020202020204" pitchFamily="34" charset="0"/>
              </a:rPr>
              <a:t> in 1830. Prior to that time, he has been interested in religion and had many facture events revealed to him through visions and dreams. Therefore, he looked for the Church of Christ to come forth and fully expected it to be revealed or restored during his lifetime. Nevertheless, it was not until two years later that he actually joined the Church.</a:t>
            </a:r>
            <a:endParaRPr lang="en-US" sz="220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CD33291B-CC2E-4FFF-870F-F4D76526F95E}"/>
              </a:ext>
            </a:extLst>
          </p:cNvPr>
          <p:cNvSpPr/>
          <p:nvPr/>
        </p:nvSpPr>
        <p:spPr>
          <a:xfrm>
            <a:off x="406120" y="2185897"/>
            <a:ext cx="11180970" cy="1515095"/>
          </a:xfrm>
          <a:prstGeom prst="rect">
            <a:avLst/>
          </a:prstGeom>
        </p:spPr>
        <p:txBody>
          <a:bodyPr wrap="square">
            <a:spAutoFit/>
          </a:bodyPr>
          <a:lstStyle/>
          <a:p>
            <a:pPr algn="just">
              <a:lnSpc>
                <a:spcPct val="107000"/>
              </a:lnSpc>
              <a:spcAft>
                <a:spcPts val="800"/>
              </a:spcAft>
            </a:pPr>
            <a:r>
              <a:rPr lang="en-US" sz="2200" b="1" dirty="0">
                <a:solidFill>
                  <a:schemeClr val="bg1"/>
                </a:solidFill>
                <a:latin typeface="Arial" panose="020B0604020202020204" pitchFamily="34" charset="0"/>
                <a:ea typeface="Calibri" panose="020F0502020204030204" pitchFamily="34" charset="0"/>
                <a:cs typeface="Arial" panose="020B0604020202020204" pitchFamily="34" charset="0"/>
              </a:rPr>
              <a:t>1832: </a:t>
            </a:r>
            <a:r>
              <a:rPr lang="en-US" sz="2200" dirty="0">
                <a:solidFill>
                  <a:schemeClr val="bg1"/>
                </a:solidFill>
                <a:latin typeface="Arial" panose="020B0604020202020204" pitchFamily="34" charset="0"/>
                <a:ea typeface="Calibri" panose="020F0502020204030204" pitchFamily="34" charset="0"/>
                <a:cs typeface="Arial" panose="020B0604020202020204" pitchFamily="34" charset="0"/>
              </a:rPr>
              <a:t>His brother John, who was living in Green County, Indiana, had accepted the gospel. John wrote to David in May and told him about the rise of the Church. David went to Indiana and became convinced that the Church was true. He was baptized June 15 by his brother. He was ordained an elder shortly thereafter.</a:t>
            </a:r>
            <a:endParaRPr lang="en-US" sz="220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4" name="TextBox 3">
            <a:extLst>
              <a:ext uri="{FF2B5EF4-FFF2-40B4-BE49-F238E27FC236}">
                <a16:creationId xmlns:a16="http://schemas.microsoft.com/office/drawing/2014/main" id="{2C8E4BB7-AA20-44A7-BD72-5628A5D54AEB}"/>
              </a:ext>
            </a:extLst>
          </p:cNvPr>
          <p:cNvSpPr txBox="1"/>
          <p:nvPr/>
        </p:nvSpPr>
        <p:spPr>
          <a:xfrm>
            <a:off x="406120" y="3711571"/>
            <a:ext cx="11180970" cy="2800767"/>
          </a:xfrm>
          <a:prstGeom prst="rect">
            <a:avLst/>
          </a:prstGeom>
          <a:noFill/>
          <a:effectLst>
            <a:glow rad="127000">
              <a:schemeClr val="accent1"/>
            </a:glow>
          </a:effectLst>
        </p:spPr>
        <p:txBody>
          <a:bodyPr wrap="square" rtlCol="0">
            <a:spAutoFit/>
          </a:bodyPr>
          <a:lstStyle/>
          <a:p>
            <a:pPr algn="just"/>
            <a:r>
              <a:rPr lang="en-US" sz="2200" b="1" dirty="0">
                <a:solidFill>
                  <a:schemeClr val="bg1"/>
                </a:solidFill>
                <a:latin typeface="Arial" panose="020B0604020202020204" pitchFamily="34" charset="0"/>
                <a:cs typeface="Arial" panose="020B0604020202020204" pitchFamily="34" charset="0"/>
              </a:rPr>
              <a:t>1834: </a:t>
            </a:r>
            <a:r>
              <a:rPr lang="en-US" sz="2200" dirty="0">
                <a:solidFill>
                  <a:schemeClr val="bg1"/>
                </a:solidFill>
                <a:latin typeface="Arial" panose="020B0604020202020204" pitchFamily="34" charset="0"/>
                <a:cs typeface="Arial" panose="020B0604020202020204" pitchFamily="34" charset="0"/>
              </a:rPr>
              <a:t>He arrived in Kirtland March 4 and stayed there until the arrival of Zion`s Camp in June. David Patten was threatened on various occasions but was protected by the Lord. On one occasion, a man drew his knife and threatened to cut his throat. Elder Patten put his hand in his left breast pocket and told the man to do nothing rash. The frightened man told him not to shoot and quickly left. Elder Patten was unarmed. On September 12, he left on another mission. This time he traveled to Paris, Tennessee, were another miraculous healing took place. The wife or Mr. Johnston F. Lane had been ill for eight years, totally unable to walk for the prior year.</a:t>
            </a:r>
          </a:p>
        </p:txBody>
      </p:sp>
    </p:spTree>
    <p:extLst>
      <p:ext uri="{BB962C8B-B14F-4D97-AF65-F5344CB8AC3E}">
        <p14:creationId xmlns:p14="http://schemas.microsoft.com/office/powerpoint/2010/main" val="187548873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randombar(horizontal)">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8ED3946-B708-4D94-9E29-B2A3A52274FC}"/>
              </a:ext>
            </a:extLst>
          </p:cNvPr>
          <p:cNvSpPr/>
          <p:nvPr/>
        </p:nvSpPr>
        <p:spPr>
          <a:xfrm>
            <a:off x="434876" y="325857"/>
            <a:ext cx="10988090" cy="2601931"/>
          </a:xfrm>
          <a:prstGeom prst="rect">
            <a:avLst/>
          </a:prstGeom>
        </p:spPr>
        <p:txBody>
          <a:bodyPr wrap="square">
            <a:spAutoFit/>
          </a:bodyPr>
          <a:lstStyle/>
          <a:p>
            <a:pPr algn="just">
              <a:lnSpc>
                <a:spcPct val="107000"/>
              </a:lnSpc>
              <a:spcAft>
                <a:spcPts val="800"/>
              </a:spcAft>
            </a:pPr>
            <a:r>
              <a:rPr lang="en-US" sz="2200" b="1" dirty="0">
                <a:solidFill>
                  <a:schemeClr val="bg1"/>
                </a:solidFill>
                <a:latin typeface="Arial" panose="020B0604020202020204" pitchFamily="34" charset="0"/>
                <a:ea typeface="Calibri" panose="020F0502020204030204" pitchFamily="34" charset="0"/>
                <a:cs typeface="Arial" panose="020B0604020202020204" pitchFamily="34" charset="0"/>
              </a:rPr>
              <a:t>1835: </a:t>
            </a:r>
            <a:r>
              <a:rPr lang="en-US" sz="2200" dirty="0">
                <a:solidFill>
                  <a:schemeClr val="bg1"/>
                </a:solidFill>
                <a:latin typeface="Arial" panose="020B0604020202020204" pitchFamily="34" charset="0"/>
                <a:ea typeface="Calibri" panose="020F0502020204030204" pitchFamily="34" charset="0"/>
                <a:cs typeface="Arial" panose="020B0604020202020204" pitchFamily="34" charset="0"/>
              </a:rPr>
              <a:t>On February 14, the quorum of the Twelve Apostles was chosen from brethren who had gone up to Zion`s Camp. David W. Patten was the fifth apostle chosen. When arranged by order of age, he was the second apostle. When the Twelve left Kirtland on their mission, he traveled through New York, Canada, Vermont, Maine and other states, preaching, baptizing, and setting up branches of the Church. He returned to Kirtland in September. Elder Patten cautioned her to repent and told her that her affliction would return if she did not.</a:t>
            </a:r>
            <a:endParaRPr lang="en-US" sz="220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006BC71B-4B92-4EE7-A0AD-57C9018696EF}"/>
              </a:ext>
            </a:extLst>
          </p:cNvPr>
          <p:cNvSpPr/>
          <p:nvPr/>
        </p:nvSpPr>
        <p:spPr>
          <a:xfrm>
            <a:off x="434876" y="2927788"/>
            <a:ext cx="10988090" cy="1515095"/>
          </a:xfrm>
          <a:prstGeom prst="rect">
            <a:avLst/>
          </a:prstGeom>
        </p:spPr>
        <p:txBody>
          <a:bodyPr wrap="square">
            <a:spAutoFit/>
          </a:bodyPr>
          <a:lstStyle/>
          <a:p>
            <a:pPr algn="just">
              <a:lnSpc>
                <a:spcPct val="107000"/>
              </a:lnSpc>
              <a:spcAft>
                <a:spcPts val="800"/>
              </a:spcAft>
            </a:pPr>
            <a:r>
              <a:rPr lang="en-US" sz="2200" b="1" dirty="0">
                <a:solidFill>
                  <a:schemeClr val="bg1"/>
                </a:solidFill>
                <a:latin typeface="Arial" panose="020B0604020202020204" pitchFamily="34" charset="0"/>
                <a:ea typeface="Calibri" panose="020F0502020204030204" pitchFamily="34" charset="0"/>
                <a:cs typeface="Arial" panose="020B0604020202020204" pitchFamily="34" charset="0"/>
              </a:rPr>
              <a:t>1836: </a:t>
            </a:r>
            <a:r>
              <a:rPr lang="en-US" sz="2200" dirty="0">
                <a:solidFill>
                  <a:schemeClr val="bg1"/>
                </a:solidFill>
                <a:latin typeface="Arial" panose="020B0604020202020204" pitchFamily="34" charset="0"/>
                <a:ea typeface="Calibri" panose="020F0502020204030204" pitchFamily="34" charset="0"/>
                <a:cs typeface="Arial" panose="020B0604020202020204" pitchFamily="34" charset="0"/>
              </a:rPr>
              <a:t>Elder Patten attended a conference September 2 on Damon`s Creek, Calloway County, Kentucky, and then accompanied by his wife, started for Far West, Missouri. He remained there until the spring of 1837 when he left for Kirtland, preaching through several states on the way.</a:t>
            </a:r>
            <a:endParaRPr lang="en-US" sz="220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78324496"/>
      </p:ext>
    </p:extLst>
  </p:cSld>
  <p:clrMapOvr>
    <a:masterClrMapping/>
  </p:clrMapOvr>
  <mc:AlternateContent xmlns:mc="http://schemas.openxmlformats.org/markup-compatibility/2006" xmlns:p14="http://schemas.microsoft.com/office/powerpoint/2010/main">
    <mc:Choice Requires="p14">
      <p:transition spd="slow" p14:dur="3400">
        <p14:reveal thruBlk="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 calcmode="lin" valueType="num">
                                      <p:cBhvr>
                                        <p:cTn id="9" dur="500" fill="hold"/>
                                        <p:tgtEl>
                                          <p:spTgt spid="3"/>
                                        </p:tgtEl>
                                        <p:attrNameLst>
                                          <p:attrName>style.rotation</p:attrName>
                                        </p:attrNameLst>
                                      </p:cBhvr>
                                      <p:tavLst>
                                        <p:tav tm="0">
                                          <p:val>
                                            <p:fltVal val="360"/>
                                          </p:val>
                                        </p:tav>
                                        <p:tav tm="100000">
                                          <p:val>
                                            <p:fltVal val="0"/>
                                          </p:val>
                                        </p:tav>
                                      </p:tavLst>
                                    </p:anim>
                                    <p:animEffect transition="in" filter="fade">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53BB17E-7830-4165-9C34-5F7EA5A000C9}"/>
              </a:ext>
            </a:extLst>
          </p:cNvPr>
          <p:cNvSpPr/>
          <p:nvPr/>
        </p:nvSpPr>
        <p:spPr>
          <a:xfrm>
            <a:off x="392673" y="429734"/>
            <a:ext cx="11325716" cy="2601931"/>
          </a:xfrm>
          <a:prstGeom prst="rect">
            <a:avLst/>
          </a:prstGeom>
        </p:spPr>
        <p:txBody>
          <a:bodyPr wrap="square">
            <a:spAutoFit/>
          </a:bodyPr>
          <a:lstStyle/>
          <a:p>
            <a:pPr algn="just">
              <a:lnSpc>
                <a:spcPct val="107000"/>
              </a:lnSpc>
              <a:spcAft>
                <a:spcPts val="800"/>
              </a:spcAft>
            </a:pPr>
            <a:r>
              <a:rPr lang="en-US" sz="2200" b="1" dirty="0">
                <a:solidFill>
                  <a:schemeClr val="bg1"/>
                </a:solidFill>
                <a:latin typeface="Arial" panose="020B0604020202020204" pitchFamily="34" charset="0"/>
                <a:ea typeface="Calibri" panose="020F0502020204030204" pitchFamily="34" charset="0"/>
                <a:cs typeface="Arial" panose="020B0604020202020204" pitchFamily="34" charset="0"/>
              </a:rPr>
              <a:t>1838:</a:t>
            </a:r>
            <a:r>
              <a:rPr lang="en-US" sz="2200" dirty="0">
                <a:solidFill>
                  <a:schemeClr val="bg1"/>
                </a:solidFill>
                <a:latin typeface="Arial" panose="020B0604020202020204" pitchFamily="34" charset="0"/>
                <a:ea typeface="Calibri" panose="020F0502020204030204" pitchFamily="34" charset="0"/>
                <a:cs typeface="Arial" panose="020B0604020202020204" pitchFamily="34" charset="0"/>
              </a:rPr>
              <a:t> He returned to Missouri February 10 and was appointed, along with Thomas B. Marsh, to take the presidency in Far West until President Joseph Smith came. He wrote an epistle and gave and address that turned out to be his last testimony to the world and Church. On October 24-25, David W. Patten, in command of a company ordered to go on horseback to Crooked River where three brethren had been kidnaped, was killed in a battle that took place under the cover of darkness. Much to the advantage of the enemy and to the disadvantage of the Saints.</a:t>
            </a:r>
            <a:endParaRPr lang="en-US" sz="220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C6753AEC-A393-4F75-8A9A-2F0C6A081B08}"/>
              </a:ext>
            </a:extLst>
          </p:cNvPr>
          <p:cNvSpPr/>
          <p:nvPr/>
        </p:nvSpPr>
        <p:spPr>
          <a:xfrm>
            <a:off x="392673" y="3260684"/>
            <a:ext cx="9637592" cy="428259"/>
          </a:xfrm>
          <a:prstGeom prst="rect">
            <a:avLst/>
          </a:prstGeom>
        </p:spPr>
        <p:txBody>
          <a:bodyPr wrap="square">
            <a:spAutoFit/>
          </a:bodyPr>
          <a:lstStyle/>
          <a:p>
            <a:pPr algn="just">
              <a:lnSpc>
                <a:spcPct val="107000"/>
              </a:lnSpc>
              <a:spcAft>
                <a:spcPts val="800"/>
              </a:spcAft>
            </a:pPr>
            <a:r>
              <a:rPr lang="en-US" sz="2200" b="1" dirty="0">
                <a:solidFill>
                  <a:schemeClr val="bg1"/>
                </a:solidFill>
                <a:latin typeface="Arial" panose="020B0604020202020204" pitchFamily="34" charset="0"/>
                <a:ea typeface="Calibri" panose="020F0502020204030204" pitchFamily="34" charset="0"/>
                <a:cs typeface="Arial" panose="020B0604020202020204" pitchFamily="34" charset="0"/>
              </a:rPr>
              <a:t>1841: </a:t>
            </a:r>
            <a:r>
              <a:rPr lang="en-US" sz="2200" dirty="0">
                <a:solidFill>
                  <a:schemeClr val="bg1"/>
                </a:solidFill>
                <a:latin typeface="Arial" panose="020B0604020202020204" pitchFamily="34" charset="0"/>
                <a:ea typeface="Calibri" panose="020F0502020204030204" pitchFamily="34" charset="0"/>
                <a:cs typeface="Arial" panose="020B0604020202020204" pitchFamily="34" charset="0"/>
              </a:rPr>
              <a:t>The Lord said he took David Patten unto himself (D&amp;C 124:19, 130).</a:t>
            </a:r>
            <a:endParaRPr lang="en-US" sz="220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7549438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 calcmode="lin" valueType="num">
                                      <p:cBhvr>
                                        <p:cTn id="7" dur="25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8" dur="250" fill="hold"/>
                                        <p:tgtEl>
                                          <p:spTgt spid="3"/>
                                        </p:tgtEl>
                                        <p:attrNameLst>
                                          <p:attrName>ppt_y</p:attrName>
                                        </p:attrNameLst>
                                      </p:cBhvr>
                                      <p:tavLst>
                                        <p:tav tm="0">
                                          <p:val>
                                            <p:strVal val="#ppt_y"/>
                                          </p:val>
                                        </p:tav>
                                        <p:tav tm="100000">
                                          <p:val>
                                            <p:strVal val="#ppt_y"/>
                                          </p:val>
                                        </p:tav>
                                      </p:tavLst>
                                    </p:anim>
                                    <p:anim calcmode="lin" valueType="num">
                                      <p:cBhvr>
                                        <p:cTn id="9" dur="25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0" dur="25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11" dur="250" tmFilter="0,0; .5, 1; 1, 1"/>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44E3BB9A-3BF5-4BE4-90CF-48BFABC78514}"/>
    </a:ext>
  </a:extLst>
</a:theme>
</file>

<file path=docProps/app.xml><?xml version="1.0" encoding="utf-8"?>
<Properties xmlns="http://schemas.openxmlformats.org/officeDocument/2006/extended-properties" xmlns:vt="http://schemas.openxmlformats.org/officeDocument/2006/docPropsVTypes">
  <Template>TM03457491[[fn=Metropolitan]]</Template>
  <TotalTime>0</TotalTime>
  <Words>687</Words>
  <Application>Microsoft Office PowerPoint</Application>
  <PresentationFormat>Widescreen</PresentationFormat>
  <Paragraphs>11</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 Light</vt:lpstr>
      <vt:lpstr>Metropolitan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Ronald Esquerra</dc:creator>
  <cp:lastModifiedBy>Ronald Esquerra</cp:lastModifiedBy>
  <cp:revision>39</cp:revision>
  <dcterms:created xsi:type="dcterms:W3CDTF">2019-01-31T21:17:00Z</dcterms:created>
  <dcterms:modified xsi:type="dcterms:W3CDTF">2019-02-04T18:32:55Z</dcterms:modified>
</cp:coreProperties>
</file>