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2"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131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887124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4158063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175199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2685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882262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A170C85-D53E-494A-85C8-1F4246BD121C}" type="datetimeFigureOut">
              <a:rPr lang="en-US" smtClean="0"/>
              <a:t>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625172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A170C85-D53E-494A-85C8-1F4246BD121C}" type="datetimeFigureOut">
              <a:rPr lang="en-US" smtClean="0"/>
              <a:t>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7733933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2586088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778509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474558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287015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141424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170C85-D53E-494A-85C8-1F4246BD121C}" type="datetimeFigureOut">
              <a:rPr lang="en-US" smtClean="0"/>
              <a:t>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498435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170C85-D53E-494A-85C8-1F4246BD121C}" type="datetimeFigureOut">
              <a:rPr lang="en-US" smtClean="0"/>
              <a:t>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634331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70C85-D53E-494A-85C8-1F4246BD121C}" type="datetimeFigureOut">
              <a:rPr lang="en-US" smtClean="0"/>
              <a:t>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580661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892669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955601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78000"/>
            <a:duotone>
              <a:schemeClr val="bg2">
                <a:shade val="18000"/>
                <a:satMod val="160000"/>
                <a:lumMod val="28000"/>
              </a:schemeClr>
              <a:schemeClr val="bg2">
                <a:tint val="95000"/>
                <a:satMod val="160000"/>
                <a:lumMod val="116000"/>
              </a:schemeClr>
            </a:duotone>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A170C85-D53E-494A-85C8-1F4246BD121C}" type="datetimeFigureOut">
              <a:rPr lang="en-US" smtClean="0"/>
              <a:t>2/1/2019</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4CE548A-7B68-4786-89EC-BD9F02AEBA9E}" type="slidenum">
              <a:rPr lang="en-US" smtClean="0"/>
              <a:t>‹#›</a:t>
            </a:fld>
            <a:endParaRPr lang="en-US"/>
          </a:p>
        </p:txBody>
      </p:sp>
    </p:spTree>
    <p:extLst>
      <p:ext uri="{BB962C8B-B14F-4D97-AF65-F5344CB8AC3E}">
        <p14:creationId xmlns:p14="http://schemas.microsoft.com/office/powerpoint/2010/main" val="3213920669"/>
      </p:ext>
    </p:extLst>
  </p:cSld>
  <p:clrMap bg1="dk1" tx1="lt1" bg2="dk2" tx2="lt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 id="2147483934" r:id="rId12"/>
    <p:sldLayoutId id="2147483935" r:id="rId13"/>
    <p:sldLayoutId id="2147483936" r:id="rId14"/>
    <p:sldLayoutId id="2147483937" r:id="rId15"/>
    <p:sldLayoutId id="2147483938" r:id="rId16"/>
    <p:sldLayoutId id="214748393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6BEF8B8-07EC-400D-BE7D-F02E2EAEB89A}"/>
              </a:ext>
            </a:extLst>
          </p:cNvPr>
          <p:cNvSpPr/>
          <p:nvPr/>
        </p:nvSpPr>
        <p:spPr>
          <a:xfrm>
            <a:off x="-2459777" y="4462121"/>
            <a:ext cx="1826141" cy="367216"/>
          </a:xfrm>
          <a:prstGeom prst="rect">
            <a:avLst/>
          </a:prstGeom>
        </p:spPr>
        <p:txBody>
          <a:bodyPr wrap="none">
            <a:spAutoFit/>
          </a:bodyPr>
          <a:lstStyle/>
          <a:p>
            <a:pPr algn="just">
              <a:lnSpc>
                <a:spcPct val="107000"/>
              </a:lnSpc>
              <a:spcAft>
                <a:spcPts val="800"/>
              </a:spcAft>
            </a:pPr>
            <a:r>
              <a:rPr lang="en-US" b="1" dirty="0">
                <a:solidFill>
                  <a:srgbClr val="FFFF00"/>
                </a:solidFill>
                <a:latin typeface="Arial" panose="020B0604020202020204" pitchFamily="34" charset="0"/>
                <a:ea typeface="Calibri" panose="020F0502020204030204" pitchFamily="34" charset="0"/>
                <a:cs typeface="Arial" panose="020B0604020202020204" pitchFamily="34" charset="0"/>
              </a:rPr>
              <a:t>Murdock, John</a:t>
            </a:r>
            <a:endParaRPr lang="en-US" dirty="0">
              <a:solidFill>
                <a:srgbClr val="FFFF00"/>
              </a:solidFill>
              <a:latin typeface="Arial" panose="020B0604020202020204" pitchFamily="34" charset="0"/>
              <a:ea typeface="Calibri" panose="020F0502020204030204" pitchFamily="34" charset="0"/>
              <a:cs typeface="Arial" panose="020B0604020202020204" pitchFamily="34" charset="0"/>
            </a:endParaRPr>
          </a:p>
        </p:txBody>
      </p:sp>
      <p:pic>
        <p:nvPicPr>
          <p:cNvPr id="9" name="Picture 8" descr="https://upload.wikimedia.org/wikipedia/commons/thumb/f/ff/John_Murdock_earl_LDS_Missionary.png/220px-John_Murdock_earl_LDS_Missionary.png">
            <a:extLst>
              <a:ext uri="{FF2B5EF4-FFF2-40B4-BE49-F238E27FC236}">
                <a16:creationId xmlns:a16="http://schemas.microsoft.com/office/drawing/2014/main" id="{AD4012CF-3A00-4493-9789-F6F0A56F06C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605442" y="4645729"/>
            <a:ext cx="1826142" cy="2359682"/>
          </a:xfrm>
          <a:prstGeom prst="rect">
            <a:avLst/>
          </a:prstGeom>
          <a:noFill/>
          <a:ln>
            <a:noFill/>
          </a:ln>
        </p:spPr>
      </p:pic>
      <p:sp>
        <p:nvSpPr>
          <p:cNvPr id="12" name="Rectangle 11">
            <a:extLst>
              <a:ext uri="{FF2B5EF4-FFF2-40B4-BE49-F238E27FC236}">
                <a16:creationId xmlns:a16="http://schemas.microsoft.com/office/drawing/2014/main" id="{F8B1DFCE-6229-422F-BF53-4790B185BBD3}"/>
              </a:ext>
            </a:extLst>
          </p:cNvPr>
          <p:cNvSpPr/>
          <p:nvPr/>
        </p:nvSpPr>
        <p:spPr>
          <a:xfrm>
            <a:off x="2163236" y="457048"/>
            <a:ext cx="9133122" cy="2585323"/>
          </a:xfrm>
          <a:prstGeom prst="rect">
            <a:avLst/>
          </a:prstGeom>
        </p:spPr>
        <p:txBody>
          <a:bodyPr wrap="square">
            <a:spAutoFit/>
          </a:bodyPr>
          <a:lstStyle/>
          <a:p>
            <a:pPr algn="just">
              <a:spcAft>
                <a:spcPts val="800"/>
              </a:spcAft>
            </a:pPr>
            <a:r>
              <a:rPr lang="en-US" b="1" dirty="0">
                <a:solidFill>
                  <a:srgbClr val="FFFF00"/>
                </a:solidFill>
                <a:latin typeface="Arial" panose="020B0604020202020204" pitchFamily="34" charset="0"/>
                <a:ea typeface="Calibri" panose="020F0502020204030204" pitchFamily="34" charset="0"/>
                <a:cs typeface="Arial" panose="020B0604020202020204" pitchFamily="34" charset="0"/>
              </a:rPr>
              <a:t>Born: </a:t>
            </a: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July 15, 1792, </a:t>
            </a:r>
            <a:r>
              <a:rPr lang="en-US" dirty="0">
                <a:solidFill>
                  <a:srgbClr val="FFC000"/>
                </a:solidFill>
                <a:latin typeface="Arial" panose="020B0604020202020204" pitchFamily="34" charset="0"/>
                <a:ea typeface="Calibri" panose="020F0502020204030204" pitchFamily="34" charset="0"/>
                <a:cs typeface="Arial" panose="020B0604020202020204" pitchFamily="34" charset="0"/>
              </a:rPr>
              <a:t>Kortright, Delaware County, New York. </a:t>
            </a:r>
            <a:r>
              <a:rPr lang="en-US" b="1" dirty="0">
                <a:solidFill>
                  <a:srgbClr val="FFFF00"/>
                </a:solidFill>
                <a:latin typeface="Arial" panose="020B0604020202020204" pitchFamily="34" charset="0"/>
                <a:ea typeface="Calibri" panose="020F0502020204030204" pitchFamily="34" charset="0"/>
                <a:cs typeface="Arial" panose="020B0604020202020204" pitchFamily="34" charset="0"/>
              </a:rPr>
              <a:t>Baptized: </a:t>
            </a: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November 5 (December 5), 1830. </a:t>
            </a:r>
            <a:r>
              <a:rPr lang="en-US" b="1" dirty="0">
                <a:solidFill>
                  <a:srgbClr val="FFFF00"/>
                </a:solidFill>
                <a:latin typeface="Arial" panose="020B0604020202020204" pitchFamily="34" charset="0"/>
                <a:ea typeface="Calibri" panose="020F0502020204030204" pitchFamily="34" charset="0"/>
                <a:cs typeface="Arial" panose="020B0604020202020204" pitchFamily="34" charset="0"/>
              </a:rPr>
              <a:t>Ordained an Elder: </a:t>
            </a: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November, 1830. </a:t>
            </a:r>
            <a:r>
              <a:rPr lang="en-US" b="1" dirty="0">
                <a:solidFill>
                  <a:srgbClr val="FFFF00"/>
                </a:solidFill>
                <a:latin typeface="Arial" panose="020B0604020202020204" pitchFamily="34" charset="0"/>
                <a:ea typeface="Calibri" panose="020F0502020204030204" pitchFamily="34" charset="0"/>
                <a:cs typeface="Arial" panose="020B0604020202020204" pitchFamily="34" charset="0"/>
              </a:rPr>
              <a:t>Ordained an Elder: </a:t>
            </a: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1831. </a:t>
            </a:r>
            <a:r>
              <a:rPr lang="en-US" b="1" dirty="0">
                <a:solidFill>
                  <a:srgbClr val="FFFF00"/>
                </a:solidFill>
                <a:latin typeface="Arial" panose="020B0604020202020204" pitchFamily="34" charset="0"/>
                <a:ea typeface="Calibri" panose="020F0502020204030204" pitchFamily="34" charset="0"/>
                <a:cs typeface="Arial" panose="020B0604020202020204" pitchFamily="34" charset="0"/>
              </a:rPr>
              <a:t>Ordained a High Priest: </a:t>
            </a: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 June 6, 1831. </a:t>
            </a:r>
            <a:r>
              <a:rPr lang="en-US" b="1" dirty="0">
                <a:solidFill>
                  <a:srgbClr val="FFFF00"/>
                </a:solidFill>
                <a:latin typeface="Arial" panose="020B0604020202020204" pitchFamily="34" charset="0"/>
                <a:ea typeface="Calibri" panose="020F0502020204030204" pitchFamily="34" charset="0"/>
                <a:cs typeface="Arial" panose="020B0604020202020204" pitchFamily="34" charset="0"/>
              </a:rPr>
              <a:t>Ordained Patriarch: </a:t>
            </a: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February, 1835. </a:t>
            </a:r>
            <a:r>
              <a:rPr lang="en-US" b="1" dirty="0">
                <a:solidFill>
                  <a:srgbClr val="FFFF00"/>
                </a:solidFill>
                <a:latin typeface="Arial" panose="020B0604020202020204" pitchFamily="34" charset="0"/>
                <a:ea typeface="Calibri" panose="020F0502020204030204" pitchFamily="34" charset="0"/>
                <a:cs typeface="Arial" panose="020B0604020202020204" pitchFamily="34" charset="0"/>
              </a:rPr>
              <a:t>Ordained Bishop: </a:t>
            </a: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August 21, 1842. </a:t>
            </a:r>
            <a:r>
              <a:rPr lang="en-US" b="1" dirty="0">
                <a:solidFill>
                  <a:srgbClr val="FFFF00"/>
                </a:solidFill>
                <a:latin typeface="Arial" panose="020B0604020202020204" pitchFamily="34" charset="0"/>
                <a:ea typeface="Calibri" panose="020F0502020204030204" pitchFamily="34" charset="0"/>
                <a:cs typeface="Arial" panose="020B0604020202020204" pitchFamily="34" charset="0"/>
              </a:rPr>
              <a:t>Ordained Bishop: </a:t>
            </a: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February 14, 1849. </a:t>
            </a:r>
            <a:r>
              <a:rPr lang="en-US" b="1" dirty="0">
                <a:solidFill>
                  <a:srgbClr val="FFFF00"/>
                </a:solidFill>
                <a:latin typeface="Arial" panose="020B0604020202020204" pitchFamily="34" charset="0"/>
                <a:ea typeface="Calibri" panose="020F0502020204030204" pitchFamily="34" charset="0"/>
                <a:cs typeface="Arial" panose="020B0604020202020204" pitchFamily="34" charset="0"/>
              </a:rPr>
              <a:t>Died: </a:t>
            </a: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 December 23, 1871, Beaver, Beaver, County, Utah. </a:t>
            </a:r>
            <a:r>
              <a:rPr lang="en-US" b="1" dirty="0">
                <a:solidFill>
                  <a:srgbClr val="FFFF00"/>
                </a:solidFill>
                <a:latin typeface="Arial" panose="020B0604020202020204" pitchFamily="34" charset="0"/>
                <a:ea typeface="Calibri" panose="020F0502020204030204" pitchFamily="34" charset="0"/>
                <a:cs typeface="Arial" panose="020B0604020202020204" pitchFamily="34" charset="0"/>
              </a:rPr>
              <a:t>Parents: </a:t>
            </a: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 John Murdock and Eleanor Riggs. </a:t>
            </a:r>
            <a:r>
              <a:rPr lang="en-US" b="1" dirty="0">
                <a:solidFill>
                  <a:srgbClr val="FFFF00"/>
                </a:solidFill>
                <a:latin typeface="Arial" panose="020B0604020202020204" pitchFamily="34" charset="0"/>
                <a:ea typeface="Calibri" panose="020F0502020204030204" pitchFamily="34" charset="0"/>
                <a:cs typeface="Arial" panose="020B0604020202020204" pitchFamily="34" charset="0"/>
              </a:rPr>
              <a:t>Married: </a:t>
            </a: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(1) Julia Clapp, December 14, 1823-five children. (She died April 30, 1831). </a:t>
            </a:r>
            <a:r>
              <a:rPr lang="en-US" b="1" dirty="0">
                <a:solidFill>
                  <a:srgbClr val="FFFF00"/>
                </a:solidFill>
                <a:latin typeface="Arial" panose="020B0604020202020204" pitchFamily="34" charset="0"/>
                <a:ea typeface="Calibri" panose="020F0502020204030204" pitchFamily="34" charset="0"/>
                <a:cs typeface="Arial" panose="020B0604020202020204" pitchFamily="34" charset="0"/>
              </a:rPr>
              <a:t>Married: </a:t>
            </a: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(2) Amoranda Turner, February 4, 1836-no children. (She died August 16, 1837). </a:t>
            </a:r>
            <a:r>
              <a:rPr lang="en-US" b="1" dirty="0">
                <a:solidFill>
                  <a:srgbClr val="FFFF00"/>
                </a:solidFill>
                <a:latin typeface="Arial" panose="020B0604020202020204" pitchFamily="34" charset="0"/>
                <a:ea typeface="Calibri" panose="020F0502020204030204" pitchFamily="34" charset="0"/>
                <a:cs typeface="Arial" panose="020B0604020202020204" pitchFamily="34" charset="0"/>
              </a:rPr>
              <a:t>Married: </a:t>
            </a: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(3) Electa Allen, May 3, 1838-three children. (She died October, 1845). </a:t>
            </a:r>
            <a:r>
              <a:rPr lang="en-US" b="1" dirty="0">
                <a:solidFill>
                  <a:srgbClr val="FFFF00"/>
                </a:solidFill>
                <a:latin typeface="Arial" panose="020B0604020202020204" pitchFamily="34" charset="0"/>
                <a:ea typeface="Calibri" panose="020F0502020204030204" pitchFamily="34" charset="0"/>
                <a:cs typeface="Arial" panose="020B0604020202020204" pitchFamily="34" charset="0"/>
              </a:rPr>
              <a:t>Married: </a:t>
            </a: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(4) Sarah Zufelt, March 13, 1846-one child. </a:t>
            </a:r>
            <a:r>
              <a:rPr lang="en-US" b="1" dirty="0">
                <a:solidFill>
                  <a:srgbClr val="FFFF00"/>
                </a:solidFill>
                <a:latin typeface="Arial" panose="020B0604020202020204" pitchFamily="34" charset="0"/>
                <a:ea typeface="Calibri" panose="020F0502020204030204" pitchFamily="34" charset="0"/>
                <a:cs typeface="Arial" panose="020B0604020202020204" pitchFamily="34" charset="0"/>
              </a:rPr>
              <a:t>Vocation: </a:t>
            </a: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Farmer.</a:t>
            </a:r>
            <a:endParaRPr lang="en-US" dirty="0">
              <a:solidFill>
                <a:srgbClr val="FFFF00"/>
              </a:solidFill>
              <a:latin typeface="Arial" panose="020B0604020202020204" pitchFamily="34" charset="0"/>
              <a:ea typeface="Times New Roman" panose="02020603050405020304" pitchFamily="18" charset="0"/>
              <a:cs typeface="Arial" panose="020B0604020202020204" pitchFamily="34" charset="0"/>
            </a:endParaRPr>
          </a:p>
        </p:txBody>
      </p:sp>
      <p:pic>
        <p:nvPicPr>
          <p:cNvPr id="1026" name="Picture 2" descr="Resultado de imagen para Kortright new york">
            <a:extLst>
              <a:ext uri="{FF2B5EF4-FFF2-40B4-BE49-F238E27FC236}">
                <a16:creationId xmlns:a16="http://schemas.microsoft.com/office/drawing/2014/main" id="{F5D34F1D-04CA-4A06-A3E9-B3FC91DA73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0304" y="3071637"/>
            <a:ext cx="7731391" cy="323927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F4BB9EAA-1D9B-4A4F-A2BB-DDCF092BC946}"/>
              </a:ext>
            </a:extLst>
          </p:cNvPr>
          <p:cNvSpPr/>
          <p:nvPr/>
        </p:nvSpPr>
        <p:spPr>
          <a:xfrm>
            <a:off x="3585112" y="6340174"/>
            <a:ext cx="4776116" cy="369332"/>
          </a:xfrm>
          <a:prstGeom prst="rect">
            <a:avLst/>
          </a:prstGeom>
        </p:spPr>
        <p:txBody>
          <a:bodyPr wrap="none">
            <a:spAutoFit/>
          </a:bodyPr>
          <a:lstStyle/>
          <a:p>
            <a:pPr algn="ctr"/>
            <a:r>
              <a:rPr lang="en-US" b="1" dirty="0">
                <a:solidFill>
                  <a:srgbClr val="FFC000"/>
                </a:solidFill>
                <a:latin typeface="Tiempo"/>
              </a:rPr>
              <a:t>Delaware County NY Genealogy and History Site</a:t>
            </a:r>
            <a:endParaRPr lang="en-US" b="1" i="0" dirty="0">
              <a:solidFill>
                <a:srgbClr val="FFC000"/>
              </a:solidFill>
              <a:effectLst/>
              <a:latin typeface="Tiempo"/>
            </a:endParaRPr>
          </a:p>
        </p:txBody>
      </p:sp>
    </p:spTree>
    <p:extLst>
      <p:ext uri="{BB962C8B-B14F-4D97-AF65-F5344CB8AC3E}">
        <p14:creationId xmlns:p14="http://schemas.microsoft.com/office/powerpoint/2010/main" val="303326777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0.00429 -0.00023 L 0.22083 -0.63148 " pathEditMode="relative" rAng="0" ptsTypes="AA">
                                      <p:cBhvr>
                                        <p:cTn id="6" dur="2000" fill="hold"/>
                                        <p:tgtEl>
                                          <p:spTgt spid="7"/>
                                        </p:tgtEl>
                                        <p:attrNameLst>
                                          <p:attrName>ppt_x</p:attrName>
                                          <p:attrName>ppt_y</p:attrName>
                                        </p:attrNameLst>
                                      </p:cBhvr>
                                      <p:rCtr x="10833" y="-31574"/>
                                    </p:animMotion>
                                  </p:childTnLst>
                                </p:cTn>
                              </p:par>
                              <p:par>
                                <p:cTn id="7" presetID="56" presetClass="path" presetSubtype="0" accel="50000" decel="50000" fill="hold" nodeType="withEffect">
                                  <p:stCondLst>
                                    <p:cond delay="0"/>
                                  </p:stCondLst>
                                  <p:childTnLst>
                                    <p:animMotion origin="layout" path="M -3.95833E-6 4.44444E-6 L -1.00546 -0.59028 " pathEditMode="relative" rAng="0" ptsTypes="AA">
                                      <p:cBhvr>
                                        <p:cTn id="8" dur="2000" fill="hold"/>
                                        <p:tgtEl>
                                          <p:spTgt spid="9"/>
                                        </p:tgtEl>
                                        <p:attrNameLst>
                                          <p:attrName>ppt_x</p:attrName>
                                          <p:attrName>ppt_y</p:attrName>
                                        </p:attrNameLst>
                                      </p:cBhvr>
                                      <p:rCtr x="-50273" y="-29514"/>
                                    </p:animMotion>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ipe(down)">
                                      <p:cBhvr>
                                        <p:cTn id="13" dur="580">
                                          <p:stCondLst>
                                            <p:cond delay="0"/>
                                          </p:stCondLst>
                                        </p:cTn>
                                        <p:tgtEl>
                                          <p:spTgt spid="12"/>
                                        </p:tgtEl>
                                      </p:cBhvr>
                                    </p:animEffect>
                                    <p:anim calcmode="lin" valueType="num">
                                      <p:cBhvr>
                                        <p:cTn id="14"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9" dur="26">
                                          <p:stCondLst>
                                            <p:cond delay="650"/>
                                          </p:stCondLst>
                                        </p:cTn>
                                        <p:tgtEl>
                                          <p:spTgt spid="12"/>
                                        </p:tgtEl>
                                      </p:cBhvr>
                                      <p:to x="100000" y="60000"/>
                                    </p:animScale>
                                    <p:animScale>
                                      <p:cBhvr>
                                        <p:cTn id="20" dur="166" decel="50000">
                                          <p:stCondLst>
                                            <p:cond delay="676"/>
                                          </p:stCondLst>
                                        </p:cTn>
                                        <p:tgtEl>
                                          <p:spTgt spid="12"/>
                                        </p:tgtEl>
                                      </p:cBhvr>
                                      <p:to x="100000" y="100000"/>
                                    </p:animScale>
                                    <p:animScale>
                                      <p:cBhvr>
                                        <p:cTn id="21" dur="26">
                                          <p:stCondLst>
                                            <p:cond delay="1312"/>
                                          </p:stCondLst>
                                        </p:cTn>
                                        <p:tgtEl>
                                          <p:spTgt spid="12"/>
                                        </p:tgtEl>
                                      </p:cBhvr>
                                      <p:to x="100000" y="80000"/>
                                    </p:animScale>
                                    <p:animScale>
                                      <p:cBhvr>
                                        <p:cTn id="22" dur="166" decel="50000">
                                          <p:stCondLst>
                                            <p:cond delay="1338"/>
                                          </p:stCondLst>
                                        </p:cTn>
                                        <p:tgtEl>
                                          <p:spTgt spid="12"/>
                                        </p:tgtEl>
                                      </p:cBhvr>
                                      <p:to x="100000" y="100000"/>
                                    </p:animScale>
                                    <p:animScale>
                                      <p:cBhvr>
                                        <p:cTn id="23" dur="26">
                                          <p:stCondLst>
                                            <p:cond delay="1642"/>
                                          </p:stCondLst>
                                        </p:cTn>
                                        <p:tgtEl>
                                          <p:spTgt spid="12"/>
                                        </p:tgtEl>
                                      </p:cBhvr>
                                      <p:to x="100000" y="90000"/>
                                    </p:animScale>
                                    <p:animScale>
                                      <p:cBhvr>
                                        <p:cTn id="24" dur="166" decel="50000">
                                          <p:stCondLst>
                                            <p:cond delay="1668"/>
                                          </p:stCondLst>
                                        </p:cTn>
                                        <p:tgtEl>
                                          <p:spTgt spid="12"/>
                                        </p:tgtEl>
                                      </p:cBhvr>
                                      <p:to x="100000" y="100000"/>
                                    </p:animScale>
                                    <p:animScale>
                                      <p:cBhvr>
                                        <p:cTn id="25" dur="26">
                                          <p:stCondLst>
                                            <p:cond delay="1808"/>
                                          </p:stCondLst>
                                        </p:cTn>
                                        <p:tgtEl>
                                          <p:spTgt spid="12"/>
                                        </p:tgtEl>
                                      </p:cBhvr>
                                      <p:to x="100000" y="95000"/>
                                    </p:animScale>
                                    <p:animScale>
                                      <p:cBhvr>
                                        <p:cTn id="26" dur="166" decel="50000">
                                          <p:stCondLst>
                                            <p:cond delay="1834"/>
                                          </p:stCondLst>
                                        </p:cTn>
                                        <p:tgtEl>
                                          <p:spTgt spid="12"/>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50" presetClass="entr" presetSubtype="0" decel="10000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p:cTn id="31" dur="1000" fill="hold"/>
                                        <p:tgtEl>
                                          <p:spTgt spid="2"/>
                                        </p:tgtEl>
                                        <p:attrNameLst>
                                          <p:attrName>ppt_w</p:attrName>
                                        </p:attrNameLst>
                                      </p:cBhvr>
                                      <p:tavLst>
                                        <p:tav tm="0">
                                          <p:val>
                                            <p:strVal val="#ppt_w+.3"/>
                                          </p:val>
                                        </p:tav>
                                        <p:tav tm="100000">
                                          <p:val>
                                            <p:strVal val="#ppt_w"/>
                                          </p:val>
                                        </p:tav>
                                      </p:tavLst>
                                    </p:anim>
                                    <p:anim calcmode="lin" valueType="num">
                                      <p:cBhvr>
                                        <p:cTn id="32" dur="1000" fill="hold"/>
                                        <p:tgtEl>
                                          <p:spTgt spid="2"/>
                                        </p:tgtEl>
                                        <p:attrNameLst>
                                          <p:attrName>ppt_h</p:attrName>
                                        </p:attrNameLst>
                                      </p:cBhvr>
                                      <p:tavLst>
                                        <p:tav tm="0">
                                          <p:val>
                                            <p:strVal val="#ppt_h"/>
                                          </p:val>
                                        </p:tav>
                                        <p:tav tm="100000">
                                          <p:val>
                                            <p:strVal val="#ppt_h"/>
                                          </p:val>
                                        </p:tav>
                                      </p:tavLst>
                                    </p:anim>
                                    <p:animEffect transition="in" filter="fade">
                                      <p:cBhvr>
                                        <p:cTn id="33" dur="1000"/>
                                        <p:tgtEl>
                                          <p:spTgt spid="2"/>
                                        </p:tgtEl>
                                      </p:cBhvr>
                                    </p:animEffect>
                                  </p:childTnLst>
                                </p:cTn>
                              </p:par>
                              <p:par>
                                <p:cTn id="34" presetID="50" presetClass="entr" presetSubtype="0" decel="100000" fill="hold" nodeType="withEffect">
                                  <p:stCondLst>
                                    <p:cond delay="0"/>
                                  </p:stCondLst>
                                  <p:childTnLst>
                                    <p:set>
                                      <p:cBhvr>
                                        <p:cTn id="35" dur="1" fill="hold">
                                          <p:stCondLst>
                                            <p:cond delay="0"/>
                                          </p:stCondLst>
                                        </p:cTn>
                                        <p:tgtEl>
                                          <p:spTgt spid="1026"/>
                                        </p:tgtEl>
                                        <p:attrNameLst>
                                          <p:attrName>style.visibility</p:attrName>
                                        </p:attrNameLst>
                                      </p:cBhvr>
                                      <p:to>
                                        <p:strVal val="visible"/>
                                      </p:to>
                                    </p:set>
                                    <p:anim calcmode="lin" valueType="num">
                                      <p:cBhvr>
                                        <p:cTn id="36" dur="1000" fill="hold"/>
                                        <p:tgtEl>
                                          <p:spTgt spid="1026"/>
                                        </p:tgtEl>
                                        <p:attrNameLst>
                                          <p:attrName>ppt_w</p:attrName>
                                        </p:attrNameLst>
                                      </p:cBhvr>
                                      <p:tavLst>
                                        <p:tav tm="0">
                                          <p:val>
                                            <p:strVal val="#ppt_w+.3"/>
                                          </p:val>
                                        </p:tav>
                                        <p:tav tm="100000">
                                          <p:val>
                                            <p:strVal val="#ppt_w"/>
                                          </p:val>
                                        </p:tav>
                                      </p:tavLst>
                                    </p:anim>
                                    <p:anim calcmode="lin" valueType="num">
                                      <p:cBhvr>
                                        <p:cTn id="37" dur="1000" fill="hold"/>
                                        <p:tgtEl>
                                          <p:spTgt spid="1026"/>
                                        </p:tgtEl>
                                        <p:attrNameLst>
                                          <p:attrName>ppt_h</p:attrName>
                                        </p:attrNameLst>
                                      </p:cBhvr>
                                      <p:tavLst>
                                        <p:tav tm="0">
                                          <p:val>
                                            <p:strVal val="#ppt_h"/>
                                          </p:val>
                                        </p:tav>
                                        <p:tav tm="100000">
                                          <p:val>
                                            <p:strVal val="#ppt_h"/>
                                          </p:val>
                                        </p:tav>
                                      </p:tavLst>
                                    </p:anim>
                                    <p:animEffect transition="in" filter="fade">
                                      <p:cBhvr>
                                        <p:cTn id="38"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877688-3214-4C17-9C06-18D410AD94B8}"/>
              </a:ext>
            </a:extLst>
          </p:cNvPr>
          <p:cNvSpPr/>
          <p:nvPr/>
        </p:nvSpPr>
        <p:spPr>
          <a:xfrm>
            <a:off x="15664592" y="753912"/>
            <a:ext cx="10888353" cy="1200329"/>
          </a:xfrm>
          <a:prstGeom prst="rect">
            <a:avLst/>
          </a:prstGeom>
        </p:spPr>
        <p:txBody>
          <a:bodyPr wrap="square">
            <a:spAutoFit/>
          </a:bodyPr>
          <a:lstStyle/>
          <a:p>
            <a:pPr algn="just">
              <a:spcAft>
                <a:spcPts val="800"/>
              </a:spcAft>
            </a:pPr>
            <a:r>
              <a:rPr lang="en-US" sz="2400" b="1" dirty="0">
                <a:solidFill>
                  <a:srgbClr val="FFFF00"/>
                </a:solidFill>
                <a:latin typeface="Arial" panose="020B0604020202020204" pitchFamily="34" charset="0"/>
                <a:ea typeface="Calibri" panose="020F0502020204030204" pitchFamily="34" charset="0"/>
                <a:cs typeface="Arial" panose="020B0604020202020204" pitchFamily="34" charset="0"/>
              </a:rPr>
              <a:t>1830: </a:t>
            </a: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Missionary work began Immediately after the organization of the Church. The elders were successful in Kirtland. John Murdock was among the several converts who joined the Church at that time.</a:t>
            </a:r>
            <a:endParaRPr lang="en-US" sz="2400" dirty="0">
              <a:solidFill>
                <a:srgbClr val="FFFF00"/>
              </a:solidFill>
              <a:latin typeface="Arial" panose="020B0604020202020204" pitchFamily="34" charset="0"/>
              <a:ea typeface="Times New Roman" panose="02020603050405020304" pitchFamily="18" charset="0"/>
              <a:cs typeface="Arial" panose="020B0604020202020204" pitchFamily="34" charset="0"/>
            </a:endParaRPr>
          </a:p>
        </p:txBody>
      </p:sp>
      <p:sp>
        <p:nvSpPr>
          <p:cNvPr id="3" name="Rectangle 2">
            <a:extLst>
              <a:ext uri="{FF2B5EF4-FFF2-40B4-BE49-F238E27FC236}">
                <a16:creationId xmlns:a16="http://schemas.microsoft.com/office/drawing/2014/main" id="{45BC0427-234F-45EF-90B3-D36264B7205E}"/>
              </a:ext>
            </a:extLst>
          </p:cNvPr>
          <p:cNvSpPr/>
          <p:nvPr/>
        </p:nvSpPr>
        <p:spPr>
          <a:xfrm>
            <a:off x="506477" y="1954241"/>
            <a:ext cx="10888353" cy="2308324"/>
          </a:xfrm>
          <a:prstGeom prst="rect">
            <a:avLst/>
          </a:prstGeom>
        </p:spPr>
        <p:txBody>
          <a:bodyPr wrap="square">
            <a:spAutoFit/>
          </a:bodyPr>
          <a:lstStyle/>
          <a:p>
            <a:pPr algn="just">
              <a:spcAft>
                <a:spcPts val="800"/>
              </a:spcAft>
            </a:pPr>
            <a:r>
              <a:rPr lang="en-US" sz="2400" b="1" dirty="0">
                <a:solidFill>
                  <a:srgbClr val="FFFF00"/>
                </a:solidFill>
                <a:latin typeface="Arial" panose="020B0604020202020204" pitchFamily="34" charset="0"/>
                <a:ea typeface="Calibri" panose="020F0502020204030204" pitchFamily="34" charset="0"/>
                <a:cs typeface="Arial" panose="020B0604020202020204" pitchFamily="34" charset="0"/>
              </a:rPr>
              <a:t>1831: </a:t>
            </a: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When his wife died April 30, he was left with five small children, two of whom were just six-hour-old-twins. Joseph and Emma Smith, having just lost their own twins, received these infants to be raised in their family. An important conference of the Church was held June 3-6, 1831, during which the first high priests in this dispensation were ordained. John Murdock was one of the brethren ordained.</a:t>
            </a:r>
            <a:endParaRPr lang="en-US" sz="2400" dirty="0">
              <a:solidFill>
                <a:srgbClr val="FFFF00"/>
              </a:solidFill>
              <a:latin typeface="Arial" panose="020B0604020202020204" pitchFamily="34" charset="0"/>
              <a:ea typeface="Times New Roman" panose="02020603050405020304" pitchFamily="18" charset="0"/>
              <a:cs typeface="Arial" panose="020B0604020202020204" pitchFamily="34" charset="0"/>
            </a:endParaRPr>
          </a:p>
        </p:txBody>
      </p:sp>
      <p:sp>
        <p:nvSpPr>
          <p:cNvPr id="4" name="TextBox 3">
            <a:extLst>
              <a:ext uri="{FF2B5EF4-FFF2-40B4-BE49-F238E27FC236}">
                <a16:creationId xmlns:a16="http://schemas.microsoft.com/office/drawing/2014/main" id="{027737BB-EDE6-4B02-92A7-EDE3B544AE4B}"/>
              </a:ext>
            </a:extLst>
          </p:cNvPr>
          <p:cNvSpPr txBox="1"/>
          <p:nvPr/>
        </p:nvSpPr>
        <p:spPr>
          <a:xfrm>
            <a:off x="506477" y="4465979"/>
            <a:ext cx="10888353" cy="1938992"/>
          </a:xfrm>
          <a:prstGeom prst="rect">
            <a:avLst/>
          </a:prstGeom>
          <a:noFill/>
        </p:spPr>
        <p:txBody>
          <a:bodyPr wrap="square" rtlCol="0">
            <a:spAutoFit/>
          </a:bodyPr>
          <a:lstStyle/>
          <a:p>
            <a:pPr algn="just"/>
            <a:r>
              <a:rPr lang="en-US" sz="2400" b="1" dirty="0">
                <a:solidFill>
                  <a:srgbClr val="FFFF00"/>
                </a:solidFill>
                <a:latin typeface="Arial" panose="020B0604020202020204" pitchFamily="34" charset="0"/>
                <a:cs typeface="Arial" panose="020B0604020202020204" pitchFamily="34" charset="0"/>
              </a:rPr>
              <a:t>1833: </a:t>
            </a:r>
            <a:r>
              <a:rPr lang="en-US" sz="2400" dirty="0">
                <a:solidFill>
                  <a:srgbClr val="FFFF00"/>
                </a:solidFill>
                <a:latin typeface="Arial" panose="020B0604020202020204" pitchFamily="34" charset="0"/>
                <a:cs typeface="Arial" panose="020B0604020202020204" pitchFamily="34" charset="0"/>
              </a:rPr>
              <a:t> During the spring of 1833, he lived with Joseph Smith. In August, the Lord gave a revelation through Joseph Smith instructing John Murdock regarding his work in the ministry (D&amp;C 99). After the temple was built in Kirtland, he received instructions and the washing of feet, and beheld the face of the Lord, according to the promise and prayer of the Prophet.</a:t>
            </a:r>
            <a:endParaRPr lang="en-US" sz="2400" b="1"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078223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path" presetSubtype="0" accel="50000" decel="50000" fill="hold" grpId="0" nodeType="clickEffect">
                                  <p:stCondLst>
                                    <p:cond delay="0"/>
                                  </p:stCondLst>
                                  <p:childTnLst>
                                    <p:animMotion origin="layout" path="M -0.18529 -0.04421 C -0.14687 -0.03518 -0.1026 -0.02592 -0.08385 -0.01435 C -0.06419 -0.00162 -0.05469 0.0132 -0.04466 0.02848 C -0.03529 0.04329 -0.04466 0.05602 -0.05469 0.07014 C -0.06419 0.08264 -0.07865 0.09653 -0.11276 0.10811 C -0.1418 0.11968 -0.19036 0.12894 -0.24323 0.13588 C -0.2918 0.14283 -0.34974 0.14746 -0.40781 0.14977 C -0.46589 0.15186 -0.52448 0.15186 -0.57734 0.14977 C -0.63542 0.14746 -0.68893 0.14167 -0.73242 0.13218 C -0.77591 0.12454 -0.81445 0.11389 -0.83398 0.10116 C -0.85859 0.08959 -0.86797 0.07361 -0.86797 0.06065 C -0.87305 0.04792 -0.86797 0.03287 -0.84336 0.02037 C -0.8194 0.0088 -0.77591 -0.00069 -0.71797 -0.00509 C -0.66003 -0.00856 -0.6013 -0.00393 -0.56289 0.00394 C -0.52878 0.01227 -0.50495 0.02477 -0.49987 0.04005 C -0.49987 0.0551 -0.50495 0.06875 -0.52878 0.08056 C -0.55339 0.0919 -0.54844 0.09399 -0.64544 0.10926 C -0.73242 0.12547 -0.8194 0.12084 -0.87305 0.12199 C -0.92591 0.12199 -0.96953 0.11736 -1.02305 0.11297 C -1.08099 0.10695 -1.12956 0.09653 -1.16289 0.08704 C -1.19714 0.07824 -1.21146 0.06667 -1.23112 0.04792 C -1.24544 0.0294 -1.24544 0.02037 -1.24544 0.00625 C -1.24544 -0.0074 -1.24544 -0.02129 -1.24544 -0.03518 " pathEditMode="relative" rAng="0" ptsTypes="AAAAAAAAAAAAAAAAAAAAAAA">
                                      <p:cBhvr>
                                        <p:cTn id="6" dur="2000" fill="hold"/>
                                        <p:tgtEl>
                                          <p:spTgt spid="2"/>
                                        </p:tgtEl>
                                        <p:attrNameLst>
                                          <p:attrName>ppt_x</p:attrName>
                                          <p:attrName>ppt_y</p:attrName>
                                        </p:attrNameLst>
                                      </p:cBhvr>
                                      <p:rCtr x="-45781" y="9769"/>
                                    </p:animMotion>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9" presetClass="entr" presetSubtype="0" decel="10000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ppt_w</p:attrName>
                                        </p:attrNameLst>
                                      </p:cBhvr>
                                      <p:tavLst>
                                        <p:tav tm="0">
                                          <p:val>
                                            <p:fltVal val="0"/>
                                          </p:val>
                                        </p:tav>
                                        <p:tav tm="100000">
                                          <p:val>
                                            <p:strVal val="#ppt_w"/>
                                          </p:val>
                                        </p:tav>
                                      </p:tavLst>
                                    </p:anim>
                                    <p:anim calcmode="lin" valueType="num">
                                      <p:cBhvr>
                                        <p:cTn id="19" dur="500" fill="hold"/>
                                        <p:tgtEl>
                                          <p:spTgt spid="4"/>
                                        </p:tgtEl>
                                        <p:attrNameLst>
                                          <p:attrName>ppt_h</p:attrName>
                                        </p:attrNameLst>
                                      </p:cBhvr>
                                      <p:tavLst>
                                        <p:tav tm="0">
                                          <p:val>
                                            <p:fltVal val="0"/>
                                          </p:val>
                                        </p:tav>
                                        <p:tav tm="100000">
                                          <p:val>
                                            <p:strVal val="#ppt_h"/>
                                          </p:val>
                                        </p:tav>
                                      </p:tavLst>
                                    </p:anim>
                                    <p:anim calcmode="lin" valueType="num">
                                      <p:cBhvr>
                                        <p:cTn id="20" dur="500" fill="hold"/>
                                        <p:tgtEl>
                                          <p:spTgt spid="4"/>
                                        </p:tgtEl>
                                        <p:attrNameLst>
                                          <p:attrName>style.rotation</p:attrName>
                                        </p:attrNameLst>
                                      </p:cBhvr>
                                      <p:tavLst>
                                        <p:tav tm="0">
                                          <p:val>
                                            <p:fltVal val="360"/>
                                          </p:val>
                                        </p:tav>
                                        <p:tav tm="100000">
                                          <p:val>
                                            <p:fltVal val="0"/>
                                          </p:val>
                                        </p:tav>
                                      </p:tavLst>
                                    </p:anim>
                                    <p:animEffect transition="in" filter="fade">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16C307A-2130-46A1-A90D-3A3C2FCC4110}"/>
              </a:ext>
            </a:extLst>
          </p:cNvPr>
          <p:cNvSpPr txBox="1"/>
          <p:nvPr/>
        </p:nvSpPr>
        <p:spPr>
          <a:xfrm>
            <a:off x="327836" y="537162"/>
            <a:ext cx="10884114" cy="830997"/>
          </a:xfrm>
          <a:prstGeom prst="rect">
            <a:avLst/>
          </a:prstGeom>
          <a:noFill/>
        </p:spPr>
        <p:txBody>
          <a:bodyPr wrap="square" rtlCol="0">
            <a:spAutoFit/>
          </a:bodyPr>
          <a:lstStyle/>
          <a:p>
            <a:pPr algn="just"/>
            <a:r>
              <a:rPr lang="en-US" sz="2400" b="1" dirty="0">
                <a:solidFill>
                  <a:srgbClr val="FFFF00"/>
                </a:solidFill>
                <a:latin typeface="Arial" panose="020B0604020202020204" pitchFamily="34" charset="0"/>
                <a:cs typeface="Arial" panose="020B0604020202020204" pitchFamily="34" charset="0"/>
              </a:rPr>
              <a:t>1847: </a:t>
            </a:r>
            <a:r>
              <a:rPr lang="en-US" sz="2400" dirty="0">
                <a:solidFill>
                  <a:srgbClr val="FFFF00"/>
                </a:solidFill>
                <a:latin typeface="Arial" panose="020B0604020202020204" pitchFamily="34" charset="0"/>
                <a:cs typeface="Arial" panose="020B0604020202020204" pitchFamily="34" charset="0"/>
              </a:rPr>
              <a:t>On September 24, he came to Utah with the Captain Wallace Company. He was sustained as the first bishop of the Salt Lake 14</a:t>
            </a:r>
            <a:r>
              <a:rPr lang="en-US" sz="2400" baseline="30000" dirty="0">
                <a:solidFill>
                  <a:srgbClr val="FFFF00"/>
                </a:solidFill>
                <a:latin typeface="Arial" panose="020B0604020202020204" pitchFamily="34" charset="0"/>
                <a:cs typeface="Arial" panose="020B0604020202020204" pitchFamily="34" charset="0"/>
              </a:rPr>
              <a:t>th</a:t>
            </a:r>
            <a:r>
              <a:rPr lang="en-US" sz="2400" dirty="0">
                <a:solidFill>
                  <a:srgbClr val="FFFF00"/>
                </a:solidFill>
                <a:latin typeface="Arial" panose="020B0604020202020204" pitchFamily="34" charset="0"/>
                <a:cs typeface="Arial" panose="020B0604020202020204" pitchFamily="34" charset="0"/>
              </a:rPr>
              <a:t> Ward.</a:t>
            </a:r>
            <a:endParaRPr lang="en-US" sz="2400" b="1" dirty="0">
              <a:solidFill>
                <a:srgbClr val="FFFF00"/>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46637A20-2B3A-488B-8117-8EF2E064E280}"/>
              </a:ext>
            </a:extLst>
          </p:cNvPr>
          <p:cNvSpPr txBox="1"/>
          <p:nvPr/>
        </p:nvSpPr>
        <p:spPr>
          <a:xfrm>
            <a:off x="271565" y="1395365"/>
            <a:ext cx="10884114" cy="1569660"/>
          </a:xfrm>
          <a:prstGeom prst="rect">
            <a:avLst/>
          </a:prstGeom>
          <a:noFill/>
        </p:spPr>
        <p:txBody>
          <a:bodyPr wrap="square" rtlCol="0">
            <a:spAutoFit/>
          </a:bodyPr>
          <a:lstStyle/>
          <a:p>
            <a:pPr algn="just"/>
            <a:r>
              <a:rPr lang="en-US" sz="2400" b="1" dirty="0">
                <a:solidFill>
                  <a:srgbClr val="FFFF00"/>
                </a:solidFill>
                <a:latin typeface="Arial" panose="020B0604020202020204" pitchFamily="34" charset="0"/>
                <a:cs typeface="Arial" panose="020B0604020202020204" pitchFamily="34" charset="0"/>
              </a:rPr>
              <a:t>1849 and succeeding years: </a:t>
            </a:r>
            <a:r>
              <a:rPr lang="en-US" sz="2400" dirty="0">
                <a:solidFill>
                  <a:srgbClr val="FFFF00"/>
                </a:solidFill>
                <a:latin typeface="Arial" panose="020B0604020202020204" pitchFamily="34" charset="0"/>
                <a:cs typeface="Arial" panose="020B0604020202020204" pitchFamily="34" charset="0"/>
              </a:rPr>
              <a:t>The missionaries were sent out to many different foreign lands with varying degrees of success. John Murdock and Charles W. Wandell carried the Gospel into Australia. He was a member of the first House of Representatives of the State of Deseret.</a:t>
            </a:r>
            <a:endParaRPr lang="en-US" sz="2400" b="1" dirty="0">
              <a:solidFill>
                <a:srgbClr val="FFFF00"/>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CA54AAAD-2E3A-442C-9C18-5665E696010E}"/>
              </a:ext>
            </a:extLst>
          </p:cNvPr>
          <p:cNvSpPr txBox="1"/>
          <p:nvPr/>
        </p:nvSpPr>
        <p:spPr>
          <a:xfrm>
            <a:off x="327836" y="3230852"/>
            <a:ext cx="10827842" cy="2677656"/>
          </a:xfrm>
          <a:prstGeom prst="rect">
            <a:avLst/>
          </a:prstGeom>
          <a:noFill/>
        </p:spPr>
        <p:txBody>
          <a:bodyPr wrap="square" rtlCol="0">
            <a:spAutoFit/>
          </a:bodyPr>
          <a:lstStyle/>
          <a:p>
            <a:pPr algn="just"/>
            <a:r>
              <a:rPr lang="en-US" sz="2400" i="1" dirty="0">
                <a:solidFill>
                  <a:srgbClr val="FFFF00"/>
                </a:solidFill>
                <a:latin typeface="Arial" panose="020B0604020202020204" pitchFamily="34" charset="0"/>
                <a:cs typeface="Arial" panose="020B0604020202020204" pitchFamily="34" charset="0"/>
              </a:rPr>
              <a:t>John Murdock served several missions: </a:t>
            </a:r>
            <a:r>
              <a:rPr lang="en-US" sz="2400" dirty="0">
                <a:solidFill>
                  <a:srgbClr val="FFFF00"/>
                </a:solidFill>
                <a:latin typeface="Arial" panose="020B0604020202020204" pitchFamily="34" charset="0"/>
                <a:cs typeface="Arial" panose="020B0604020202020204" pitchFamily="34" charset="0"/>
              </a:rPr>
              <a:t>In 1830 he served in Geauga County, Ohio, and surrounding counties. When he was called by revelation June 7, 1831, on a special mission to Missouri, he preached in  Michigan, Indiana, Illinois and Missouri. While traveling from Missouri to Ohio, he performed missionary work in Missouri, Illinois, Indiana, and Ohio in company with Parley P. Pratt. In Ohio, Pennsylvania, and other areas, he traveled with David W. Patten and others.</a:t>
            </a:r>
            <a:endParaRPr lang="en-US" sz="2400" i="1" dirty="0">
              <a:solidFill>
                <a:srgbClr val="FFFF0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B075AF92-7A23-4858-B65B-8D168110EC19}"/>
              </a:ext>
            </a:extLst>
          </p:cNvPr>
          <p:cNvSpPr txBox="1"/>
          <p:nvPr/>
        </p:nvSpPr>
        <p:spPr>
          <a:xfrm>
            <a:off x="327836" y="5936581"/>
            <a:ext cx="7015499" cy="461665"/>
          </a:xfrm>
          <a:prstGeom prst="rect">
            <a:avLst/>
          </a:prstGeom>
          <a:noFill/>
        </p:spPr>
        <p:txBody>
          <a:bodyPr wrap="square" rtlCol="0">
            <a:spAutoFit/>
          </a:bodyPr>
          <a:lstStyle/>
          <a:p>
            <a:pPr algn="just"/>
            <a:r>
              <a:rPr lang="en-US" sz="2400" b="1" dirty="0">
                <a:solidFill>
                  <a:srgbClr val="FFFF00"/>
                </a:solidFill>
                <a:latin typeface="Arial" panose="020B0604020202020204" pitchFamily="34" charset="0"/>
                <a:cs typeface="Arial" panose="020B0604020202020204" pitchFamily="34" charset="0"/>
              </a:rPr>
              <a:t>1871: </a:t>
            </a:r>
            <a:r>
              <a:rPr lang="en-US" sz="2400" dirty="0">
                <a:solidFill>
                  <a:srgbClr val="FFFF00"/>
                </a:solidFill>
                <a:latin typeface="Arial" panose="020B0604020202020204" pitchFamily="34" charset="0"/>
                <a:cs typeface="Arial" panose="020B0604020202020204" pitchFamily="34" charset="0"/>
              </a:rPr>
              <a:t>He died December 23, in Beaver, Utah.</a:t>
            </a:r>
            <a:endParaRPr lang="en-US" sz="2400" b="1"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397442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heckerboard(across)">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56" presetClass="entr" presetSubtype="0" fill="hold" grpId="0" nodeType="clickEffect">
                                  <p:stCondLst>
                                    <p:cond delay="0"/>
                                  </p:stCondLst>
                                  <p:iterate type="lt">
                                    <p:tmPct val="10000"/>
                                  </p:iterate>
                                  <p:childTnLst>
                                    <p:set>
                                      <p:cBhvr>
                                        <p:cTn id="18" dur="1" fill="hold">
                                          <p:stCondLst>
                                            <p:cond delay="0"/>
                                          </p:stCondLst>
                                        </p:cTn>
                                        <p:tgtEl>
                                          <p:spTgt spid="5"/>
                                        </p:tgtEl>
                                        <p:attrNameLst>
                                          <p:attrName>style.visibility</p:attrName>
                                        </p:attrNameLst>
                                      </p:cBhvr>
                                      <p:to>
                                        <p:strVal val="visible"/>
                                      </p:to>
                                    </p:set>
                                    <p:anim by="(-#ppt_w*2)" calcmode="lin" valueType="num">
                                      <p:cBhvr rctx="PPT">
                                        <p:cTn id="19" dur="125" autoRev="1" fill="hold">
                                          <p:stCondLst>
                                            <p:cond delay="0"/>
                                          </p:stCondLst>
                                        </p:cTn>
                                        <p:tgtEl>
                                          <p:spTgt spid="5"/>
                                        </p:tgtEl>
                                        <p:attrNameLst>
                                          <p:attrName>ppt_w</p:attrName>
                                        </p:attrNameLst>
                                      </p:cBhvr>
                                    </p:anim>
                                    <p:anim by="(#ppt_w*0.50)" calcmode="lin" valueType="num">
                                      <p:cBhvr>
                                        <p:cTn id="20" dur="125" decel="50000" autoRev="1" fill="hold">
                                          <p:stCondLst>
                                            <p:cond delay="0"/>
                                          </p:stCondLst>
                                        </p:cTn>
                                        <p:tgtEl>
                                          <p:spTgt spid="5"/>
                                        </p:tgtEl>
                                        <p:attrNameLst>
                                          <p:attrName>ppt_x</p:attrName>
                                        </p:attrNameLst>
                                      </p:cBhvr>
                                    </p:anim>
                                    <p:anim from="(-#ppt_h/2)" to="(#ppt_y)" calcmode="lin" valueType="num">
                                      <p:cBhvr>
                                        <p:cTn id="21" dur="250" fill="hold">
                                          <p:stCondLst>
                                            <p:cond delay="0"/>
                                          </p:stCondLst>
                                        </p:cTn>
                                        <p:tgtEl>
                                          <p:spTgt spid="5"/>
                                        </p:tgtEl>
                                        <p:attrNameLst>
                                          <p:attrName>ppt_y</p:attrName>
                                        </p:attrNameLst>
                                      </p:cBhvr>
                                    </p:anim>
                                    <p:animRot by="21600000">
                                      <p:cBhvr>
                                        <p:cTn id="22" dur="250" fill="hold">
                                          <p:stCondLst>
                                            <p:cond delay="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docProps/app.xml><?xml version="1.0" encoding="utf-8"?>
<Properties xmlns="http://schemas.openxmlformats.org/officeDocument/2006/extended-properties" xmlns:vt="http://schemas.openxmlformats.org/officeDocument/2006/docPropsVTypes">
  <Template>Damask</Template>
  <TotalTime>0</TotalTime>
  <Words>566</Words>
  <Application>Microsoft Office PowerPoint</Application>
  <PresentationFormat>Widescreen</PresentationFormat>
  <Paragraphs>10</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Bookman Old Style</vt:lpstr>
      <vt:lpstr>Rockwell</vt:lpstr>
      <vt:lpstr>Tiempo</vt:lpstr>
      <vt:lpstr>Damask</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Esquerra</dc:creator>
  <cp:lastModifiedBy>Ronald Esquerra</cp:lastModifiedBy>
  <cp:revision>32</cp:revision>
  <dcterms:created xsi:type="dcterms:W3CDTF">2019-01-31T21:17:00Z</dcterms:created>
  <dcterms:modified xsi:type="dcterms:W3CDTF">2019-02-02T01:08:49Z</dcterms:modified>
</cp:coreProperties>
</file>