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2"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131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87124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158063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1751991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32685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882262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625172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73393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2586088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7850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74558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28701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14142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49843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634331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58066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892669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955601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78000"/>
            <a:duotone>
              <a:schemeClr val="bg2">
                <a:shade val="18000"/>
                <a:satMod val="160000"/>
                <a:lumMod val="28000"/>
              </a:schemeClr>
              <a:schemeClr val="bg2">
                <a:tint val="95000"/>
                <a:satMod val="160000"/>
                <a:lumMod val="116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EA170C85-D53E-494A-85C8-1F4246BD121C}" type="datetimeFigureOut">
              <a:rPr lang="en-US" smtClean="0"/>
              <a:t>2/1/2019</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3213920669"/>
      </p:ext>
    </p:extLst>
  </p:cSld>
  <p:clrMap bg1="dk1" tx1="lt1" bg2="dk2"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31" r:id="rId9"/>
    <p:sldLayoutId id="2147483932" r:id="rId10"/>
    <p:sldLayoutId id="2147483933" r:id="rId11"/>
    <p:sldLayoutId id="2147483934" r:id="rId12"/>
    <p:sldLayoutId id="2147483935" r:id="rId13"/>
    <p:sldLayoutId id="2147483936" r:id="rId14"/>
    <p:sldLayoutId id="2147483937" r:id="rId15"/>
    <p:sldLayoutId id="2147483938" r:id="rId16"/>
    <p:sldLayoutId id="214748393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6BEF8B8-07EC-400D-BE7D-F02E2EAEB89A}"/>
              </a:ext>
            </a:extLst>
          </p:cNvPr>
          <p:cNvSpPr/>
          <p:nvPr/>
        </p:nvSpPr>
        <p:spPr>
          <a:xfrm>
            <a:off x="-2459777" y="4462121"/>
            <a:ext cx="1826141" cy="367216"/>
          </a:xfrm>
          <a:prstGeom prst="rect">
            <a:avLst/>
          </a:prstGeom>
        </p:spPr>
        <p:txBody>
          <a:bodyPr wrap="none">
            <a:spAutoFit/>
          </a:bodyPr>
          <a:lstStyle/>
          <a:p>
            <a:pPr algn="just">
              <a:lnSpc>
                <a:spcPct val="107000"/>
              </a:lnSpc>
              <a:spcAft>
                <a:spcPts val="800"/>
              </a:spcAft>
            </a:pP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Murdock, John</a:t>
            </a:r>
            <a:endParaRPr lang="en-US" dirty="0">
              <a:solidFill>
                <a:srgbClr val="FFFF00"/>
              </a:solidFill>
              <a:latin typeface="Arial" panose="020B0604020202020204" pitchFamily="34" charset="0"/>
              <a:ea typeface="Calibri" panose="020F0502020204030204" pitchFamily="34" charset="0"/>
              <a:cs typeface="Arial" panose="020B0604020202020204" pitchFamily="34" charset="0"/>
            </a:endParaRPr>
          </a:p>
        </p:txBody>
      </p:sp>
      <p:pic>
        <p:nvPicPr>
          <p:cNvPr id="9" name="Picture 8" descr="https://upload.wikimedia.org/wikipedia/commons/thumb/f/ff/John_Murdock_earl_LDS_Missionary.png/220px-John_Murdock_earl_LDS_Missionary.png">
            <a:extLst>
              <a:ext uri="{FF2B5EF4-FFF2-40B4-BE49-F238E27FC236}">
                <a16:creationId xmlns:a16="http://schemas.microsoft.com/office/drawing/2014/main" id="{AD4012CF-3A00-4493-9789-F6F0A56F06C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605442" y="4645729"/>
            <a:ext cx="1826142" cy="2359682"/>
          </a:xfrm>
          <a:prstGeom prst="rect">
            <a:avLst/>
          </a:prstGeom>
          <a:noFill/>
          <a:ln>
            <a:noFill/>
          </a:ln>
        </p:spPr>
      </p:pic>
      <p:sp>
        <p:nvSpPr>
          <p:cNvPr id="12" name="Rectangle 11">
            <a:extLst>
              <a:ext uri="{FF2B5EF4-FFF2-40B4-BE49-F238E27FC236}">
                <a16:creationId xmlns:a16="http://schemas.microsoft.com/office/drawing/2014/main" id="{F8B1DFCE-6229-422F-BF53-4790B185BBD3}"/>
              </a:ext>
            </a:extLst>
          </p:cNvPr>
          <p:cNvSpPr/>
          <p:nvPr/>
        </p:nvSpPr>
        <p:spPr>
          <a:xfrm>
            <a:off x="2163236" y="457048"/>
            <a:ext cx="9133122" cy="2585323"/>
          </a:xfrm>
          <a:prstGeom prst="rect">
            <a:avLst/>
          </a:prstGeom>
        </p:spPr>
        <p:txBody>
          <a:bodyPr wrap="square">
            <a:spAutoFit/>
          </a:bodyPr>
          <a:lstStyle/>
          <a:p>
            <a:pPr algn="just">
              <a:spcAft>
                <a:spcPts val="800"/>
              </a:spcAft>
            </a:pP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Born: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July 15, 1792, </a:t>
            </a:r>
            <a:r>
              <a:rPr lang="en-US" dirty="0">
                <a:solidFill>
                  <a:srgbClr val="FFC000"/>
                </a:solidFill>
                <a:latin typeface="Arial" panose="020B0604020202020204" pitchFamily="34" charset="0"/>
                <a:ea typeface="Calibri" panose="020F0502020204030204" pitchFamily="34" charset="0"/>
                <a:cs typeface="Arial" panose="020B0604020202020204" pitchFamily="34" charset="0"/>
              </a:rPr>
              <a:t>Kortright, Delaware County, New York.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Baptized: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November 5 (December 5), 1830.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Ordained an Elder: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November, 1830.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Ordained an Elder: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1831.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Ordained a High Priest: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 June 6, 1831.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Ordained Patriarch: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February, 1835.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Ordained Bishop: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August 21, 1842.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Ordained Bishop: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February 14, 1849.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Died: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 December 23, 1871, Beaver, Beaver, County, Utah.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Parents: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 John Murdock and Eleanor Riggs.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Married: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(1) Julia Clapp, December 14, 1823-five children. (She died April 30, 1831).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Married: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(2) Amoranda Turner, February 4, 1836-no children. (She died August 16, 1837).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Married: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(3) Electa Allen, May 3, 1838-three children. (She died October, 1845).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Married: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(4) Sarah Zufelt, March 13, 1846-one child. </a:t>
            </a:r>
            <a:r>
              <a:rPr lang="en-US" b="1" dirty="0">
                <a:solidFill>
                  <a:srgbClr val="FFFF00"/>
                </a:solidFill>
                <a:latin typeface="Arial" panose="020B0604020202020204" pitchFamily="34" charset="0"/>
                <a:ea typeface="Calibri" panose="020F0502020204030204" pitchFamily="34" charset="0"/>
                <a:cs typeface="Arial" panose="020B0604020202020204" pitchFamily="34" charset="0"/>
              </a:rPr>
              <a:t>Vocation: </a:t>
            </a:r>
            <a:r>
              <a:rPr lang="en-US" dirty="0">
                <a:solidFill>
                  <a:srgbClr val="FFFF00"/>
                </a:solidFill>
                <a:latin typeface="Arial" panose="020B0604020202020204" pitchFamily="34" charset="0"/>
                <a:ea typeface="Calibri" panose="020F0502020204030204" pitchFamily="34" charset="0"/>
                <a:cs typeface="Arial" panose="020B0604020202020204" pitchFamily="34" charset="0"/>
              </a:rPr>
              <a:t>Farmer.</a:t>
            </a:r>
            <a:endParaRPr lang="en-US" dirty="0">
              <a:solidFill>
                <a:srgbClr val="FFFF00"/>
              </a:solidFill>
              <a:latin typeface="Arial" panose="020B0604020202020204" pitchFamily="34" charset="0"/>
              <a:ea typeface="Times New Roman" panose="02020603050405020304" pitchFamily="18" charset="0"/>
              <a:cs typeface="Arial" panose="020B0604020202020204" pitchFamily="34" charset="0"/>
            </a:endParaRPr>
          </a:p>
        </p:txBody>
      </p:sp>
      <p:pic>
        <p:nvPicPr>
          <p:cNvPr id="1026" name="Picture 2" descr="Resultado de imagen para Kortright new york">
            <a:extLst>
              <a:ext uri="{FF2B5EF4-FFF2-40B4-BE49-F238E27FC236}">
                <a16:creationId xmlns:a16="http://schemas.microsoft.com/office/drawing/2014/main" id="{F5D34F1D-04CA-4A06-A3E9-B3FC91DA73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0304" y="3071637"/>
            <a:ext cx="7731391" cy="323927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F4BB9EAA-1D9B-4A4F-A2BB-DDCF092BC946}"/>
              </a:ext>
            </a:extLst>
          </p:cNvPr>
          <p:cNvSpPr/>
          <p:nvPr/>
        </p:nvSpPr>
        <p:spPr>
          <a:xfrm>
            <a:off x="3585112" y="6340174"/>
            <a:ext cx="4776116" cy="369332"/>
          </a:xfrm>
          <a:prstGeom prst="rect">
            <a:avLst/>
          </a:prstGeom>
        </p:spPr>
        <p:txBody>
          <a:bodyPr wrap="none">
            <a:spAutoFit/>
          </a:bodyPr>
          <a:lstStyle/>
          <a:p>
            <a:pPr algn="ctr"/>
            <a:r>
              <a:rPr lang="en-US" b="1" dirty="0">
                <a:solidFill>
                  <a:srgbClr val="FFC000"/>
                </a:solidFill>
                <a:latin typeface="Tiempo"/>
              </a:rPr>
              <a:t>Delaware County NY Genealogy and History Site</a:t>
            </a:r>
            <a:endParaRPr lang="en-US" b="1" i="0" dirty="0">
              <a:solidFill>
                <a:srgbClr val="FFC000"/>
              </a:solidFill>
              <a:effectLst/>
              <a:latin typeface="Tiempo"/>
            </a:endParaRPr>
          </a:p>
        </p:txBody>
      </p:sp>
    </p:spTree>
    <p:extLst>
      <p:ext uri="{BB962C8B-B14F-4D97-AF65-F5344CB8AC3E}">
        <p14:creationId xmlns:p14="http://schemas.microsoft.com/office/powerpoint/2010/main" val="303326777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00429 -0.00023 L 0.22083 -0.63148 " pathEditMode="relative" rAng="0" ptsTypes="AA">
                                      <p:cBhvr>
                                        <p:cTn id="6" dur="2000" fill="hold"/>
                                        <p:tgtEl>
                                          <p:spTgt spid="7"/>
                                        </p:tgtEl>
                                        <p:attrNameLst>
                                          <p:attrName>ppt_x</p:attrName>
                                          <p:attrName>ppt_y</p:attrName>
                                        </p:attrNameLst>
                                      </p:cBhvr>
                                      <p:rCtr x="10833" y="-31574"/>
                                    </p:animMotion>
                                  </p:childTnLst>
                                </p:cTn>
                              </p:par>
                              <p:par>
                                <p:cTn id="7" presetID="56" presetClass="path" presetSubtype="0" accel="50000" decel="50000" fill="hold" nodeType="withEffect">
                                  <p:stCondLst>
                                    <p:cond delay="0"/>
                                  </p:stCondLst>
                                  <p:childTnLst>
                                    <p:animMotion origin="layout" path="M -3.95833E-6 4.44444E-6 L -1.00546 -0.59028 " pathEditMode="relative" rAng="0" ptsTypes="AA">
                                      <p:cBhvr>
                                        <p:cTn id="8" dur="2000" fill="hold"/>
                                        <p:tgtEl>
                                          <p:spTgt spid="9"/>
                                        </p:tgtEl>
                                        <p:attrNameLst>
                                          <p:attrName>ppt_x</p:attrName>
                                          <p:attrName>ppt_y</p:attrName>
                                        </p:attrNameLst>
                                      </p:cBhvr>
                                      <p:rCtr x="-50273" y="-29514"/>
                                    </p:animMotion>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down)">
                                      <p:cBhvr>
                                        <p:cTn id="13" dur="580">
                                          <p:stCondLst>
                                            <p:cond delay="0"/>
                                          </p:stCondLst>
                                        </p:cTn>
                                        <p:tgtEl>
                                          <p:spTgt spid="12"/>
                                        </p:tgtEl>
                                      </p:cBhvr>
                                    </p:animEffect>
                                    <p:anim calcmode="lin" valueType="num">
                                      <p:cBhvr>
                                        <p:cTn id="14"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9" dur="26">
                                          <p:stCondLst>
                                            <p:cond delay="650"/>
                                          </p:stCondLst>
                                        </p:cTn>
                                        <p:tgtEl>
                                          <p:spTgt spid="12"/>
                                        </p:tgtEl>
                                      </p:cBhvr>
                                      <p:to x="100000" y="60000"/>
                                    </p:animScale>
                                    <p:animScale>
                                      <p:cBhvr>
                                        <p:cTn id="20" dur="166" decel="50000">
                                          <p:stCondLst>
                                            <p:cond delay="676"/>
                                          </p:stCondLst>
                                        </p:cTn>
                                        <p:tgtEl>
                                          <p:spTgt spid="12"/>
                                        </p:tgtEl>
                                      </p:cBhvr>
                                      <p:to x="100000" y="100000"/>
                                    </p:animScale>
                                    <p:animScale>
                                      <p:cBhvr>
                                        <p:cTn id="21" dur="26">
                                          <p:stCondLst>
                                            <p:cond delay="1312"/>
                                          </p:stCondLst>
                                        </p:cTn>
                                        <p:tgtEl>
                                          <p:spTgt spid="12"/>
                                        </p:tgtEl>
                                      </p:cBhvr>
                                      <p:to x="100000" y="80000"/>
                                    </p:animScale>
                                    <p:animScale>
                                      <p:cBhvr>
                                        <p:cTn id="22" dur="166" decel="50000">
                                          <p:stCondLst>
                                            <p:cond delay="1338"/>
                                          </p:stCondLst>
                                        </p:cTn>
                                        <p:tgtEl>
                                          <p:spTgt spid="12"/>
                                        </p:tgtEl>
                                      </p:cBhvr>
                                      <p:to x="100000" y="100000"/>
                                    </p:animScale>
                                    <p:animScale>
                                      <p:cBhvr>
                                        <p:cTn id="23" dur="26">
                                          <p:stCondLst>
                                            <p:cond delay="1642"/>
                                          </p:stCondLst>
                                        </p:cTn>
                                        <p:tgtEl>
                                          <p:spTgt spid="12"/>
                                        </p:tgtEl>
                                      </p:cBhvr>
                                      <p:to x="100000" y="90000"/>
                                    </p:animScale>
                                    <p:animScale>
                                      <p:cBhvr>
                                        <p:cTn id="24" dur="166" decel="50000">
                                          <p:stCondLst>
                                            <p:cond delay="1668"/>
                                          </p:stCondLst>
                                        </p:cTn>
                                        <p:tgtEl>
                                          <p:spTgt spid="12"/>
                                        </p:tgtEl>
                                      </p:cBhvr>
                                      <p:to x="100000" y="100000"/>
                                    </p:animScale>
                                    <p:animScale>
                                      <p:cBhvr>
                                        <p:cTn id="25" dur="26">
                                          <p:stCondLst>
                                            <p:cond delay="1808"/>
                                          </p:stCondLst>
                                        </p:cTn>
                                        <p:tgtEl>
                                          <p:spTgt spid="12"/>
                                        </p:tgtEl>
                                      </p:cBhvr>
                                      <p:to x="100000" y="95000"/>
                                    </p:animScale>
                                    <p:animScale>
                                      <p:cBhvr>
                                        <p:cTn id="26" dur="166" decel="50000">
                                          <p:stCondLst>
                                            <p:cond delay="1834"/>
                                          </p:stCondLst>
                                        </p:cTn>
                                        <p:tgtEl>
                                          <p:spTgt spid="12"/>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1000" fill="hold"/>
                                        <p:tgtEl>
                                          <p:spTgt spid="2"/>
                                        </p:tgtEl>
                                        <p:attrNameLst>
                                          <p:attrName>ppt_w</p:attrName>
                                        </p:attrNameLst>
                                      </p:cBhvr>
                                      <p:tavLst>
                                        <p:tav tm="0">
                                          <p:val>
                                            <p:strVal val="#ppt_w+.3"/>
                                          </p:val>
                                        </p:tav>
                                        <p:tav tm="100000">
                                          <p:val>
                                            <p:strVal val="#ppt_w"/>
                                          </p:val>
                                        </p:tav>
                                      </p:tavLst>
                                    </p:anim>
                                    <p:anim calcmode="lin" valueType="num">
                                      <p:cBhvr>
                                        <p:cTn id="32" dur="1000" fill="hold"/>
                                        <p:tgtEl>
                                          <p:spTgt spid="2"/>
                                        </p:tgtEl>
                                        <p:attrNameLst>
                                          <p:attrName>ppt_h</p:attrName>
                                        </p:attrNameLst>
                                      </p:cBhvr>
                                      <p:tavLst>
                                        <p:tav tm="0">
                                          <p:val>
                                            <p:strVal val="#ppt_h"/>
                                          </p:val>
                                        </p:tav>
                                        <p:tav tm="100000">
                                          <p:val>
                                            <p:strVal val="#ppt_h"/>
                                          </p:val>
                                        </p:tav>
                                      </p:tavLst>
                                    </p:anim>
                                    <p:animEffect transition="in" filter="fade">
                                      <p:cBhvr>
                                        <p:cTn id="33" dur="1000"/>
                                        <p:tgtEl>
                                          <p:spTgt spid="2"/>
                                        </p:tgtEl>
                                      </p:cBhvr>
                                    </p:animEffect>
                                  </p:childTnLst>
                                </p:cTn>
                              </p:par>
                              <p:par>
                                <p:cTn id="34" presetID="50" presetClass="entr" presetSubtype="0" decel="100000" fill="hold" nodeType="withEffect">
                                  <p:stCondLst>
                                    <p:cond delay="0"/>
                                  </p:stCondLst>
                                  <p:childTnLst>
                                    <p:set>
                                      <p:cBhvr>
                                        <p:cTn id="35" dur="1" fill="hold">
                                          <p:stCondLst>
                                            <p:cond delay="0"/>
                                          </p:stCondLst>
                                        </p:cTn>
                                        <p:tgtEl>
                                          <p:spTgt spid="1026"/>
                                        </p:tgtEl>
                                        <p:attrNameLst>
                                          <p:attrName>style.visibility</p:attrName>
                                        </p:attrNameLst>
                                      </p:cBhvr>
                                      <p:to>
                                        <p:strVal val="visible"/>
                                      </p:to>
                                    </p:set>
                                    <p:anim calcmode="lin" valueType="num">
                                      <p:cBhvr>
                                        <p:cTn id="36" dur="1000" fill="hold"/>
                                        <p:tgtEl>
                                          <p:spTgt spid="1026"/>
                                        </p:tgtEl>
                                        <p:attrNameLst>
                                          <p:attrName>ppt_w</p:attrName>
                                        </p:attrNameLst>
                                      </p:cBhvr>
                                      <p:tavLst>
                                        <p:tav tm="0">
                                          <p:val>
                                            <p:strVal val="#ppt_w+.3"/>
                                          </p:val>
                                        </p:tav>
                                        <p:tav tm="100000">
                                          <p:val>
                                            <p:strVal val="#ppt_w"/>
                                          </p:val>
                                        </p:tav>
                                      </p:tavLst>
                                    </p:anim>
                                    <p:anim calcmode="lin" valueType="num">
                                      <p:cBhvr>
                                        <p:cTn id="37" dur="1000" fill="hold"/>
                                        <p:tgtEl>
                                          <p:spTgt spid="1026"/>
                                        </p:tgtEl>
                                        <p:attrNameLst>
                                          <p:attrName>ppt_h</p:attrName>
                                        </p:attrNameLst>
                                      </p:cBhvr>
                                      <p:tavLst>
                                        <p:tav tm="0">
                                          <p:val>
                                            <p:strVal val="#ppt_h"/>
                                          </p:val>
                                        </p:tav>
                                        <p:tav tm="100000">
                                          <p:val>
                                            <p:strVal val="#ppt_h"/>
                                          </p:val>
                                        </p:tav>
                                      </p:tavLst>
                                    </p:anim>
                                    <p:animEffect transition="in" filter="fade">
                                      <p:cBhvr>
                                        <p:cTn id="38"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4877688-3214-4C17-9C06-18D410AD94B8}"/>
              </a:ext>
            </a:extLst>
          </p:cNvPr>
          <p:cNvSpPr/>
          <p:nvPr/>
        </p:nvSpPr>
        <p:spPr>
          <a:xfrm>
            <a:off x="15664592" y="753912"/>
            <a:ext cx="10888353" cy="1200329"/>
          </a:xfrm>
          <a:prstGeom prst="rect">
            <a:avLst/>
          </a:prstGeom>
        </p:spPr>
        <p:txBody>
          <a:bodyPr wrap="square">
            <a:spAutoFit/>
          </a:bodyPr>
          <a:lstStyle/>
          <a:p>
            <a:pPr algn="just">
              <a:spcAft>
                <a:spcPts val="800"/>
              </a:spcAft>
            </a:pPr>
            <a:r>
              <a:rPr lang="en-US" sz="2400" b="1" dirty="0">
                <a:solidFill>
                  <a:srgbClr val="FFFF00"/>
                </a:solidFill>
                <a:latin typeface="Arial" panose="020B0604020202020204" pitchFamily="34" charset="0"/>
                <a:ea typeface="Calibri" panose="020F0502020204030204" pitchFamily="34" charset="0"/>
                <a:cs typeface="Arial" panose="020B0604020202020204" pitchFamily="34" charset="0"/>
              </a:rPr>
              <a:t>1830: </a:t>
            </a:r>
            <a:r>
              <a:rPr lang="en-US" sz="2400" dirty="0">
                <a:solidFill>
                  <a:srgbClr val="FFFF00"/>
                </a:solidFill>
                <a:latin typeface="Arial" panose="020B0604020202020204" pitchFamily="34" charset="0"/>
                <a:ea typeface="Calibri" panose="020F0502020204030204" pitchFamily="34" charset="0"/>
                <a:cs typeface="Arial" panose="020B0604020202020204" pitchFamily="34" charset="0"/>
              </a:rPr>
              <a:t>Missionary work began Immediately after the organization of the Church. The elders were successful in Kirtland. John Murdock was among the several converts who joined the Church at that time.</a:t>
            </a:r>
            <a:endParaRPr lang="en-US" sz="2400" dirty="0">
              <a:solidFill>
                <a:srgbClr val="FFFF00"/>
              </a:solidFill>
              <a:latin typeface="Arial" panose="020B0604020202020204" pitchFamily="34" charset="0"/>
              <a:ea typeface="Times New Roman" panose="02020603050405020304" pitchFamily="18" charset="0"/>
              <a:cs typeface="Arial" panose="020B0604020202020204" pitchFamily="34" charset="0"/>
            </a:endParaRPr>
          </a:p>
        </p:txBody>
      </p:sp>
      <p:sp>
        <p:nvSpPr>
          <p:cNvPr id="3" name="Rectangle 2">
            <a:extLst>
              <a:ext uri="{FF2B5EF4-FFF2-40B4-BE49-F238E27FC236}">
                <a16:creationId xmlns:a16="http://schemas.microsoft.com/office/drawing/2014/main" id="{45BC0427-234F-45EF-90B3-D36264B7205E}"/>
              </a:ext>
            </a:extLst>
          </p:cNvPr>
          <p:cNvSpPr/>
          <p:nvPr/>
        </p:nvSpPr>
        <p:spPr>
          <a:xfrm>
            <a:off x="506477" y="1954241"/>
            <a:ext cx="10888353" cy="2308324"/>
          </a:xfrm>
          <a:prstGeom prst="rect">
            <a:avLst/>
          </a:prstGeom>
        </p:spPr>
        <p:txBody>
          <a:bodyPr wrap="square">
            <a:spAutoFit/>
          </a:bodyPr>
          <a:lstStyle/>
          <a:p>
            <a:pPr algn="just">
              <a:spcAft>
                <a:spcPts val="800"/>
              </a:spcAft>
            </a:pPr>
            <a:r>
              <a:rPr lang="en-US" sz="2400" b="1" dirty="0">
                <a:solidFill>
                  <a:srgbClr val="FFFF00"/>
                </a:solidFill>
                <a:latin typeface="Arial" panose="020B0604020202020204" pitchFamily="34" charset="0"/>
                <a:ea typeface="Calibri" panose="020F0502020204030204" pitchFamily="34" charset="0"/>
                <a:cs typeface="Arial" panose="020B0604020202020204" pitchFamily="34" charset="0"/>
              </a:rPr>
              <a:t>1831: </a:t>
            </a:r>
            <a:r>
              <a:rPr lang="en-US" sz="2400" dirty="0">
                <a:solidFill>
                  <a:srgbClr val="FFFF00"/>
                </a:solidFill>
                <a:latin typeface="Arial" panose="020B0604020202020204" pitchFamily="34" charset="0"/>
                <a:ea typeface="Calibri" panose="020F0502020204030204" pitchFamily="34" charset="0"/>
                <a:cs typeface="Arial" panose="020B0604020202020204" pitchFamily="34" charset="0"/>
              </a:rPr>
              <a:t>When his wife died April 30, he was left with five small children, two of whom were just six-hour-old-twins. Joseph and Emma Smith, having just lost their own twins, received these infants to be raised in their family. An important conference of the Church was held June 3-6, 1831, during which the first high priests in this dispensation were ordained. John Murdock was one of the brethren ordained.</a:t>
            </a:r>
            <a:endParaRPr lang="en-US" sz="2400" dirty="0">
              <a:solidFill>
                <a:srgbClr val="FFFF00"/>
              </a:solidFill>
              <a:latin typeface="Arial" panose="020B0604020202020204" pitchFamily="34" charset="0"/>
              <a:ea typeface="Times New Roman" panose="02020603050405020304" pitchFamily="18" charset="0"/>
              <a:cs typeface="Arial" panose="020B0604020202020204" pitchFamily="34" charset="0"/>
            </a:endParaRPr>
          </a:p>
        </p:txBody>
      </p:sp>
      <p:sp>
        <p:nvSpPr>
          <p:cNvPr id="4" name="TextBox 3">
            <a:extLst>
              <a:ext uri="{FF2B5EF4-FFF2-40B4-BE49-F238E27FC236}">
                <a16:creationId xmlns:a16="http://schemas.microsoft.com/office/drawing/2014/main" id="{027737BB-EDE6-4B02-92A7-EDE3B544AE4B}"/>
              </a:ext>
            </a:extLst>
          </p:cNvPr>
          <p:cNvSpPr txBox="1"/>
          <p:nvPr/>
        </p:nvSpPr>
        <p:spPr>
          <a:xfrm>
            <a:off x="506477" y="4465979"/>
            <a:ext cx="10888353" cy="1938992"/>
          </a:xfrm>
          <a:prstGeom prst="rect">
            <a:avLst/>
          </a:prstGeom>
          <a:noFill/>
        </p:spPr>
        <p:txBody>
          <a:bodyPr wrap="square" rtlCol="0">
            <a:spAutoFit/>
          </a:bodyPr>
          <a:lstStyle/>
          <a:p>
            <a:pPr algn="just"/>
            <a:r>
              <a:rPr lang="en-US" sz="2400" b="1" dirty="0">
                <a:solidFill>
                  <a:srgbClr val="FFFF00"/>
                </a:solidFill>
                <a:latin typeface="Arial" panose="020B0604020202020204" pitchFamily="34" charset="0"/>
                <a:cs typeface="Arial" panose="020B0604020202020204" pitchFamily="34" charset="0"/>
              </a:rPr>
              <a:t>1833: </a:t>
            </a:r>
            <a:r>
              <a:rPr lang="en-US" sz="2400" dirty="0">
                <a:solidFill>
                  <a:srgbClr val="FFFF00"/>
                </a:solidFill>
                <a:latin typeface="Arial" panose="020B0604020202020204" pitchFamily="34" charset="0"/>
                <a:cs typeface="Arial" panose="020B0604020202020204" pitchFamily="34" charset="0"/>
              </a:rPr>
              <a:t> During the spring of 1833, he lived with Joseph Smith. In August, the Lord gave a revelation through Joseph Smith instructing John Murdock regarding his work in the ministry (D&amp;C 99). After the temple was built in Kirtland, he received instructions and the washing of feet, and beheld the face of the Lord, according to the promise and prayer of the Prophet.</a:t>
            </a:r>
            <a:endParaRPr lang="en-US"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078223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path" presetSubtype="0" accel="50000" decel="50000" fill="hold" grpId="0" nodeType="clickEffect">
                                  <p:stCondLst>
                                    <p:cond delay="0"/>
                                  </p:stCondLst>
                                  <p:childTnLst>
                                    <p:animMotion origin="layout" path="M -0.18529 -0.04421 C -0.14687 -0.03518 -0.1026 -0.02592 -0.08385 -0.01435 C -0.06419 -0.00162 -0.05469 0.0132 -0.04466 0.02848 C -0.03529 0.04329 -0.04466 0.05602 -0.05469 0.07014 C -0.06419 0.08264 -0.07865 0.09653 -0.11276 0.10811 C -0.1418 0.11968 -0.19036 0.12894 -0.24323 0.13588 C -0.2918 0.14283 -0.34974 0.14746 -0.40781 0.14977 C -0.46589 0.15186 -0.52448 0.15186 -0.57734 0.14977 C -0.63542 0.14746 -0.68893 0.14167 -0.73242 0.13218 C -0.77591 0.12454 -0.81445 0.11389 -0.83398 0.10116 C -0.85859 0.08959 -0.86797 0.07361 -0.86797 0.06065 C -0.87305 0.04792 -0.86797 0.03287 -0.84336 0.02037 C -0.8194 0.0088 -0.77591 -0.00069 -0.71797 -0.00509 C -0.66003 -0.00856 -0.6013 -0.00393 -0.56289 0.00394 C -0.52878 0.01227 -0.50495 0.02477 -0.49987 0.04005 C -0.49987 0.0551 -0.50495 0.06875 -0.52878 0.08056 C -0.55339 0.0919 -0.54844 0.09399 -0.64544 0.10926 C -0.73242 0.12547 -0.8194 0.12084 -0.87305 0.12199 C -0.92591 0.12199 -0.96953 0.11736 -1.02305 0.11297 C -1.08099 0.10695 -1.12956 0.09653 -1.16289 0.08704 C -1.19714 0.07824 -1.21146 0.06667 -1.23112 0.04792 C -1.24544 0.0294 -1.24544 0.02037 -1.24544 0.00625 C -1.24544 -0.0074 -1.24544 -0.02129 -1.24544 -0.03518 " pathEditMode="relative" rAng="0" ptsTypes="AAAAAAAAAAAAAAAAAAAAAAA">
                                      <p:cBhvr>
                                        <p:cTn id="6" dur="2000" fill="hold"/>
                                        <p:tgtEl>
                                          <p:spTgt spid="2"/>
                                        </p:tgtEl>
                                        <p:attrNameLst>
                                          <p:attrName>ppt_x</p:attrName>
                                          <p:attrName>ppt_y</p:attrName>
                                        </p:attrNameLst>
                                      </p:cBhvr>
                                      <p:rCtr x="-45781" y="9769"/>
                                    </p:animMotion>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6C307A-2130-46A1-A90D-3A3C2FCC4110}"/>
              </a:ext>
            </a:extLst>
          </p:cNvPr>
          <p:cNvSpPr txBox="1"/>
          <p:nvPr/>
        </p:nvSpPr>
        <p:spPr>
          <a:xfrm>
            <a:off x="327836" y="537162"/>
            <a:ext cx="10884114" cy="830997"/>
          </a:xfrm>
          <a:prstGeom prst="rect">
            <a:avLst/>
          </a:prstGeom>
          <a:noFill/>
        </p:spPr>
        <p:txBody>
          <a:bodyPr wrap="square" rtlCol="0">
            <a:spAutoFit/>
          </a:bodyPr>
          <a:lstStyle/>
          <a:p>
            <a:pPr algn="just"/>
            <a:r>
              <a:rPr lang="en-US" sz="2400" b="1" dirty="0">
                <a:solidFill>
                  <a:srgbClr val="FFFF00"/>
                </a:solidFill>
                <a:latin typeface="Arial" panose="020B0604020202020204" pitchFamily="34" charset="0"/>
                <a:cs typeface="Arial" panose="020B0604020202020204" pitchFamily="34" charset="0"/>
              </a:rPr>
              <a:t>1847: </a:t>
            </a:r>
            <a:r>
              <a:rPr lang="en-US" sz="2400" dirty="0">
                <a:solidFill>
                  <a:srgbClr val="FFFF00"/>
                </a:solidFill>
                <a:latin typeface="Arial" panose="020B0604020202020204" pitchFamily="34" charset="0"/>
                <a:cs typeface="Arial" panose="020B0604020202020204" pitchFamily="34" charset="0"/>
              </a:rPr>
              <a:t>On September 24, he came to Utah with the Captain Wallace Company. He was sustained as the first bishop of the Salt Lake 14</a:t>
            </a:r>
            <a:r>
              <a:rPr lang="en-US" sz="2400" baseline="30000" dirty="0">
                <a:solidFill>
                  <a:srgbClr val="FFFF00"/>
                </a:solidFill>
                <a:latin typeface="Arial" panose="020B0604020202020204" pitchFamily="34" charset="0"/>
                <a:cs typeface="Arial" panose="020B0604020202020204" pitchFamily="34" charset="0"/>
              </a:rPr>
              <a:t>th</a:t>
            </a:r>
            <a:r>
              <a:rPr lang="en-US" sz="2400" dirty="0">
                <a:solidFill>
                  <a:srgbClr val="FFFF00"/>
                </a:solidFill>
                <a:latin typeface="Arial" panose="020B0604020202020204" pitchFamily="34" charset="0"/>
                <a:cs typeface="Arial" panose="020B0604020202020204" pitchFamily="34" charset="0"/>
              </a:rPr>
              <a:t> Ward.</a:t>
            </a:r>
            <a:endParaRPr lang="en-US" sz="2400" b="1" dirty="0">
              <a:solidFill>
                <a:srgbClr val="FFFF00"/>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6637A20-2B3A-488B-8117-8EF2E064E280}"/>
              </a:ext>
            </a:extLst>
          </p:cNvPr>
          <p:cNvSpPr txBox="1"/>
          <p:nvPr/>
        </p:nvSpPr>
        <p:spPr>
          <a:xfrm>
            <a:off x="271565" y="1395365"/>
            <a:ext cx="10884114" cy="1569660"/>
          </a:xfrm>
          <a:prstGeom prst="rect">
            <a:avLst/>
          </a:prstGeom>
          <a:noFill/>
        </p:spPr>
        <p:txBody>
          <a:bodyPr wrap="square" rtlCol="0">
            <a:spAutoFit/>
          </a:bodyPr>
          <a:lstStyle/>
          <a:p>
            <a:pPr algn="just"/>
            <a:r>
              <a:rPr lang="en-US" sz="2400" b="1" dirty="0">
                <a:solidFill>
                  <a:srgbClr val="FFFF00"/>
                </a:solidFill>
                <a:latin typeface="Arial" panose="020B0604020202020204" pitchFamily="34" charset="0"/>
                <a:cs typeface="Arial" panose="020B0604020202020204" pitchFamily="34" charset="0"/>
              </a:rPr>
              <a:t>1849 and succeeding years: </a:t>
            </a:r>
            <a:r>
              <a:rPr lang="en-US" sz="2400" dirty="0">
                <a:solidFill>
                  <a:srgbClr val="FFFF00"/>
                </a:solidFill>
                <a:latin typeface="Arial" panose="020B0604020202020204" pitchFamily="34" charset="0"/>
                <a:cs typeface="Arial" panose="020B0604020202020204" pitchFamily="34" charset="0"/>
              </a:rPr>
              <a:t>The missionaries were sent out to many different foreign lands with varying degrees of success. John Murdock and Charles W. Wandell carried the Gospel into Australia. He was a member of the first House of Representatives of the State of Deseret.</a:t>
            </a:r>
            <a:endParaRPr lang="en-US" sz="2400" b="1" dirty="0">
              <a:solidFill>
                <a:srgbClr val="FFFF00"/>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CA54AAAD-2E3A-442C-9C18-5665E696010E}"/>
              </a:ext>
            </a:extLst>
          </p:cNvPr>
          <p:cNvSpPr txBox="1"/>
          <p:nvPr/>
        </p:nvSpPr>
        <p:spPr>
          <a:xfrm>
            <a:off x="327836" y="3230852"/>
            <a:ext cx="10827842" cy="2677656"/>
          </a:xfrm>
          <a:prstGeom prst="rect">
            <a:avLst/>
          </a:prstGeom>
          <a:noFill/>
        </p:spPr>
        <p:txBody>
          <a:bodyPr wrap="square" rtlCol="0">
            <a:spAutoFit/>
          </a:bodyPr>
          <a:lstStyle/>
          <a:p>
            <a:pPr algn="just"/>
            <a:r>
              <a:rPr lang="en-US" sz="2400" i="1" dirty="0">
                <a:solidFill>
                  <a:srgbClr val="FFFF00"/>
                </a:solidFill>
                <a:latin typeface="Arial" panose="020B0604020202020204" pitchFamily="34" charset="0"/>
                <a:cs typeface="Arial" panose="020B0604020202020204" pitchFamily="34" charset="0"/>
              </a:rPr>
              <a:t>John Murdock served several missions: </a:t>
            </a:r>
            <a:r>
              <a:rPr lang="en-US" sz="2400" dirty="0">
                <a:solidFill>
                  <a:srgbClr val="FFFF00"/>
                </a:solidFill>
                <a:latin typeface="Arial" panose="020B0604020202020204" pitchFamily="34" charset="0"/>
                <a:cs typeface="Arial" panose="020B0604020202020204" pitchFamily="34" charset="0"/>
              </a:rPr>
              <a:t>In 1830 he served in Geauga County, Ohio, and surrounding counties. When he was called by revelation June 7, 1831, on a special mission to Missouri, he preached in  Michigan, Indiana, Illinois and Missouri. While traveling from Missouri to Ohio, he performed missionary work in Missouri, Illinois, Indiana, and Ohio in company with Parley P. Pratt. In Ohio, Pennsylvania, and other areas, he traveled with David W. Patten and others.</a:t>
            </a:r>
            <a:endParaRPr lang="en-US" sz="2400" i="1" dirty="0">
              <a:solidFill>
                <a:srgbClr val="FFFF00"/>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075AF92-7A23-4858-B65B-8D168110EC19}"/>
              </a:ext>
            </a:extLst>
          </p:cNvPr>
          <p:cNvSpPr txBox="1"/>
          <p:nvPr/>
        </p:nvSpPr>
        <p:spPr>
          <a:xfrm>
            <a:off x="327836" y="5936581"/>
            <a:ext cx="7015499" cy="461665"/>
          </a:xfrm>
          <a:prstGeom prst="rect">
            <a:avLst/>
          </a:prstGeom>
          <a:noFill/>
        </p:spPr>
        <p:txBody>
          <a:bodyPr wrap="square" rtlCol="0">
            <a:spAutoFit/>
          </a:bodyPr>
          <a:lstStyle/>
          <a:p>
            <a:pPr algn="just"/>
            <a:r>
              <a:rPr lang="en-US" sz="2400" b="1" dirty="0">
                <a:solidFill>
                  <a:srgbClr val="FFFF00"/>
                </a:solidFill>
                <a:latin typeface="Arial" panose="020B0604020202020204" pitchFamily="34" charset="0"/>
                <a:cs typeface="Arial" panose="020B0604020202020204" pitchFamily="34" charset="0"/>
              </a:rPr>
              <a:t>1871: </a:t>
            </a:r>
            <a:r>
              <a:rPr lang="en-US" sz="2400" dirty="0">
                <a:solidFill>
                  <a:srgbClr val="FFFF00"/>
                </a:solidFill>
                <a:latin typeface="Arial" panose="020B0604020202020204" pitchFamily="34" charset="0"/>
                <a:cs typeface="Arial" panose="020B0604020202020204" pitchFamily="34" charset="0"/>
              </a:rPr>
              <a:t>He died December 23, in Beaver, Utah.</a:t>
            </a:r>
            <a:endParaRPr lang="en-US" sz="2400" b="1" dirty="0">
              <a:solidFill>
                <a:srgbClr val="FFFF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397442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heckerboard(across)">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5"/>
                                        </p:tgtEl>
                                        <p:attrNameLst>
                                          <p:attrName>style.visibility</p:attrName>
                                        </p:attrNameLst>
                                      </p:cBhvr>
                                      <p:to>
                                        <p:strVal val="visible"/>
                                      </p:to>
                                    </p:set>
                                    <p:anim by="(-#ppt_w*2)" calcmode="lin" valueType="num">
                                      <p:cBhvr rctx="PPT">
                                        <p:cTn id="19" dur="125" autoRev="1" fill="hold">
                                          <p:stCondLst>
                                            <p:cond delay="0"/>
                                          </p:stCondLst>
                                        </p:cTn>
                                        <p:tgtEl>
                                          <p:spTgt spid="5"/>
                                        </p:tgtEl>
                                        <p:attrNameLst>
                                          <p:attrName>ppt_w</p:attrName>
                                        </p:attrNameLst>
                                      </p:cBhvr>
                                    </p:anim>
                                    <p:anim by="(#ppt_w*0.50)" calcmode="lin" valueType="num">
                                      <p:cBhvr>
                                        <p:cTn id="20" dur="125" decel="50000" autoRev="1" fill="hold">
                                          <p:stCondLst>
                                            <p:cond delay="0"/>
                                          </p:stCondLst>
                                        </p:cTn>
                                        <p:tgtEl>
                                          <p:spTgt spid="5"/>
                                        </p:tgtEl>
                                        <p:attrNameLst>
                                          <p:attrName>ppt_x</p:attrName>
                                        </p:attrNameLst>
                                      </p:cBhvr>
                                    </p:anim>
                                    <p:anim from="(-#ppt_h/2)" to="(#ppt_y)" calcmode="lin" valueType="num">
                                      <p:cBhvr>
                                        <p:cTn id="21" dur="250" fill="hold">
                                          <p:stCondLst>
                                            <p:cond delay="0"/>
                                          </p:stCondLst>
                                        </p:cTn>
                                        <p:tgtEl>
                                          <p:spTgt spid="5"/>
                                        </p:tgtEl>
                                        <p:attrNameLst>
                                          <p:attrName>ppt_y</p:attrName>
                                        </p:attrNameLst>
                                      </p:cBhvr>
                                    </p:anim>
                                    <p:animRot by="21600000">
                                      <p:cBhvr>
                                        <p:cTn id="22" dur="250" fill="hold">
                                          <p:stCondLst>
                                            <p:cond delay="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0</TotalTime>
  <Words>566</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Bookman Old Style</vt:lpstr>
      <vt:lpstr>Rockwell</vt:lpstr>
      <vt:lpstr>Tiempo</vt:lpstr>
      <vt:lpstr>Damask</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32</cp:revision>
  <dcterms:created xsi:type="dcterms:W3CDTF">2019-01-31T21:17:00Z</dcterms:created>
  <dcterms:modified xsi:type="dcterms:W3CDTF">2019-02-02T01:08:49Z</dcterms:modified>
</cp:coreProperties>
</file>