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7"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A170C85-D53E-494A-85C8-1F4246BD121C}" type="datetimeFigureOut">
              <a:rPr lang="en-US" smtClean="0"/>
              <a:t>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19298876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A170C85-D53E-494A-85C8-1F4246BD121C}" type="datetimeFigureOut">
              <a:rPr lang="en-US" smtClean="0"/>
              <a:t>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15850359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A170C85-D53E-494A-85C8-1F4246BD121C}" type="datetimeFigureOut">
              <a:rPr lang="en-US" smtClean="0"/>
              <a:t>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CE548A-7B68-4786-89EC-BD9F02AEBA9E}"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8862806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A170C85-D53E-494A-85C8-1F4246BD121C}" type="datetimeFigureOut">
              <a:rPr lang="en-US" smtClean="0"/>
              <a:t>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29523306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A170C85-D53E-494A-85C8-1F4246BD121C}" type="datetimeFigureOut">
              <a:rPr lang="en-US" smtClean="0"/>
              <a:t>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CE548A-7B68-4786-89EC-BD9F02AEBA9E}"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8742519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A170C85-D53E-494A-85C8-1F4246BD121C}" type="datetimeFigureOut">
              <a:rPr lang="en-US" smtClean="0"/>
              <a:t>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10660722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A170C85-D53E-494A-85C8-1F4246BD121C}" type="datetimeFigureOut">
              <a:rPr lang="en-US" smtClean="0"/>
              <a:t>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17546491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A170C85-D53E-494A-85C8-1F4246BD121C}" type="datetimeFigureOut">
              <a:rPr lang="en-US" smtClean="0"/>
              <a:t>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41336577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A170C85-D53E-494A-85C8-1F4246BD121C}" type="datetimeFigureOut">
              <a:rPr lang="en-US" smtClean="0"/>
              <a:t>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1729616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A170C85-D53E-494A-85C8-1F4246BD121C}" type="datetimeFigureOut">
              <a:rPr lang="en-US" smtClean="0"/>
              <a:t>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17718319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A170C85-D53E-494A-85C8-1F4246BD121C}" type="datetimeFigureOut">
              <a:rPr lang="en-US" smtClean="0"/>
              <a:t>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39167845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A170C85-D53E-494A-85C8-1F4246BD121C}" type="datetimeFigureOut">
              <a:rPr lang="en-US" smtClean="0"/>
              <a:t>2/1/2019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38323934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A170C85-D53E-494A-85C8-1F4246BD121C}" type="datetimeFigureOut">
              <a:rPr lang="en-US" smtClean="0"/>
              <a:t>2/1/2019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19362194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170C85-D53E-494A-85C8-1F4246BD121C}" type="datetimeFigureOut">
              <a:rPr lang="en-US" smtClean="0"/>
              <a:t>2/1/2019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34959509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A170C85-D53E-494A-85C8-1F4246BD121C}" type="datetimeFigureOut">
              <a:rPr lang="en-US" smtClean="0"/>
              <a:t>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13969613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CE548A-7B68-4786-89EC-BD9F02AEBA9E}" type="slidenum">
              <a:rPr lang="en-US" smtClean="0"/>
              <a:t>‹#›</a:t>
            </a:fld>
            <a:endParaRPr lang="en-US"/>
          </a:p>
        </p:txBody>
      </p:sp>
      <p:sp>
        <p:nvSpPr>
          <p:cNvPr id="5" name="Date Placeholder 4"/>
          <p:cNvSpPr>
            <a:spLocks noGrp="1"/>
          </p:cNvSpPr>
          <p:nvPr>
            <p:ph type="dt" sz="half" idx="10"/>
          </p:nvPr>
        </p:nvSpPr>
        <p:spPr/>
        <p:txBody>
          <a:bodyPr/>
          <a:lstStyle/>
          <a:p>
            <a:fld id="{EA170C85-D53E-494A-85C8-1F4246BD121C}" type="datetimeFigureOut">
              <a:rPr lang="en-US" smtClean="0"/>
              <a:t>2/1/2019</a:t>
            </a:fld>
            <a:endParaRPr lang="en-US"/>
          </a:p>
        </p:txBody>
      </p:sp>
    </p:spTree>
    <p:extLst>
      <p:ext uri="{BB962C8B-B14F-4D97-AF65-F5344CB8AC3E}">
        <p14:creationId xmlns:p14="http://schemas.microsoft.com/office/powerpoint/2010/main" val="19149528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A170C85-D53E-494A-85C8-1F4246BD121C}" type="datetimeFigureOut">
              <a:rPr lang="en-US" smtClean="0"/>
              <a:t>2/1/2019</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C4CE548A-7B68-4786-89EC-BD9F02AEBA9E}" type="slidenum">
              <a:rPr lang="en-US" smtClean="0"/>
              <a:t>‹#›</a:t>
            </a:fld>
            <a:endParaRPr lang="en-US"/>
          </a:p>
        </p:txBody>
      </p:sp>
    </p:spTree>
    <p:extLst>
      <p:ext uri="{BB962C8B-B14F-4D97-AF65-F5344CB8AC3E}">
        <p14:creationId xmlns:p14="http://schemas.microsoft.com/office/powerpoint/2010/main" val="406371547"/>
      </p:ext>
    </p:extLst>
  </p:cSld>
  <p:clrMap bg1="lt1" tx1="dk1" bg2="lt2" tx2="dk2" accent1="accent1" accent2="accent2" accent3="accent3" accent4="accent4" accent5="accent5" accent6="accent6" hlink="hlink" folHlink="folHlink"/>
  <p:sldLayoutIdLst>
    <p:sldLayoutId id="2147483888" r:id="rId1"/>
    <p:sldLayoutId id="2147483889" r:id="rId2"/>
    <p:sldLayoutId id="2147483890" r:id="rId3"/>
    <p:sldLayoutId id="2147483891" r:id="rId4"/>
    <p:sldLayoutId id="2147483892" r:id="rId5"/>
    <p:sldLayoutId id="2147483893" r:id="rId6"/>
    <p:sldLayoutId id="2147483894" r:id="rId7"/>
    <p:sldLayoutId id="2147483895" r:id="rId8"/>
    <p:sldLayoutId id="2147483896" r:id="rId9"/>
    <p:sldLayoutId id="2147483897" r:id="rId10"/>
    <p:sldLayoutId id="2147483898" r:id="rId11"/>
    <p:sldLayoutId id="2147483899" r:id="rId12"/>
    <p:sldLayoutId id="2147483900" r:id="rId13"/>
    <p:sldLayoutId id="2147483901" r:id="rId14"/>
    <p:sldLayoutId id="2147483902" r:id="rId15"/>
    <p:sldLayoutId id="214748390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C2225A02-88D1-4F82-9D35-067211DF22CA}"/>
              </a:ext>
            </a:extLst>
          </p:cNvPr>
          <p:cNvSpPr/>
          <p:nvPr/>
        </p:nvSpPr>
        <p:spPr>
          <a:xfrm>
            <a:off x="259654" y="190943"/>
            <a:ext cx="2858475" cy="397738"/>
          </a:xfrm>
          <a:prstGeom prst="rect">
            <a:avLst/>
          </a:prstGeom>
        </p:spPr>
        <p:txBody>
          <a:bodyPr wrap="none">
            <a:spAutoFit/>
          </a:bodyPr>
          <a:lstStyle/>
          <a:p>
            <a:pPr algn="just">
              <a:lnSpc>
                <a:spcPct val="107000"/>
              </a:lnSpc>
              <a:spcAft>
                <a:spcPts val="800"/>
              </a:spcAft>
            </a:pPr>
            <a:r>
              <a:rPr lang="en-US" sz="2000" b="1" dirty="0">
                <a:latin typeface="Arial" panose="020B0604020202020204" pitchFamily="34" charset="0"/>
                <a:ea typeface="Calibri" panose="020F0502020204030204" pitchFamily="34" charset="0"/>
                <a:cs typeface="Arial" panose="020B0604020202020204" pitchFamily="34" charset="0"/>
              </a:rPr>
              <a:t>Morley (Morely), Isaac</a:t>
            </a:r>
            <a:endParaRPr lang="en-US" sz="2000" dirty="0">
              <a:latin typeface="Arial" panose="020B0604020202020204" pitchFamily="34" charset="0"/>
              <a:ea typeface="Calibri" panose="020F0502020204030204" pitchFamily="34" charset="0"/>
              <a:cs typeface="Arial" panose="020B0604020202020204" pitchFamily="34" charset="0"/>
            </a:endParaRPr>
          </a:p>
        </p:txBody>
      </p:sp>
      <p:pic>
        <p:nvPicPr>
          <p:cNvPr id="6" name="Picture 5" descr="Isaac Morley.jpg">
            <a:extLst>
              <a:ext uri="{FF2B5EF4-FFF2-40B4-BE49-F238E27FC236}">
                <a16:creationId xmlns:a16="http://schemas.microsoft.com/office/drawing/2014/main" id="{075EDB22-7E3C-4FDE-9E8C-73C333192BE8}"/>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338091" y="611955"/>
            <a:ext cx="1649735" cy="2143983"/>
          </a:xfrm>
          <a:prstGeom prst="rect">
            <a:avLst/>
          </a:prstGeom>
          <a:noFill/>
          <a:ln>
            <a:noFill/>
          </a:ln>
        </p:spPr>
      </p:pic>
      <p:sp>
        <p:nvSpPr>
          <p:cNvPr id="8" name="Rectangle 7">
            <a:extLst>
              <a:ext uri="{FF2B5EF4-FFF2-40B4-BE49-F238E27FC236}">
                <a16:creationId xmlns:a16="http://schemas.microsoft.com/office/drawing/2014/main" id="{261107A6-6B6B-46B1-ACF7-72CF2D35EBD3}"/>
              </a:ext>
            </a:extLst>
          </p:cNvPr>
          <p:cNvSpPr/>
          <p:nvPr/>
        </p:nvSpPr>
        <p:spPr>
          <a:xfrm>
            <a:off x="1987826" y="548925"/>
            <a:ext cx="9634331" cy="2246769"/>
          </a:xfrm>
          <a:prstGeom prst="rect">
            <a:avLst/>
          </a:prstGeom>
        </p:spPr>
        <p:txBody>
          <a:bodyPr wrap="square">
            <a:spAutoFit/>
          </a:bodyPr>
          <a:lstStyle/>
          <a:p>
            <a:pPr algn="just">
              <a:spcBef>
                <a:spcPts val="600"/>
              </a:spcBef>
              <a:spcAft>
                <a:spcPts val="600"/>
              </a:spcAft>
            </a:pPr>
            <a:r>
              <a:rPr lang="en-US" sz="2000" b="1" dirty="0">
                <a:latin typeface="Arial" panose="020B0604020202020204" pitchFamily="34" charset="0"/>
                <a:ea typeface="Times New Roman" panose="02020603050405020304" pitchFamily="18" charset="0"/>
              </a:rPr>
              <a:t>Born: </a:t>
            </a:r>
            <a:r>
              <a:rPr lang="en-US" sz="2000" dirty="0">
                <a:latin typeface="Arial" panose="020B0604020202020204" pitchFamily="34" charset="0"/>
                <a:ea typeface="Times New Roman" panose="02020603050405020304" pitchFamily="18" charset="0"/>
              </a:rPr>
              <a:t>March 11, 1786, Montague, Franklin County, Massachusetts. </a:t>
            </a:r>
            <a:r>
              <a:rPr lang="en-US" sz="2000" b="1" dirty="0">
                <a:latin typeface="Arial" panose="020B0604020202020204" pitchFamily="34" charset="0"/>
                <a:ea typeface="Times New Roman" panose="02020603050405020304" pitchFamily="18" charset="0"/>
              </a:rPr>
              <a:t>Baptized: </a:t>
            </a:r>
            <a:r>
              <a:rPr lang="en-US" sz="2000" dirty="0">
                <a:latin typeface="Arial" panose="020B0604020202020204" pitchFamily="34" charset="0"/>
                <a:ea typeface="Times New Roman" panose="02020603050405020304" pitchFamily="18" charset="0"/>
              </a:rPr>
              <a:t> November 15, 1830. </a:t>
            </a:r>
            <a:r>
              <a:rPr lang="en-US" sz="2000" b="1" dirty="0">
                <a:latin typeface="Arial" panose="020B0604020202020204" pitchFamily="34" charset="0"/>
                <a:ea typeface="Times New Roman" panose="02020603050405020304" pitchFamily="18" charset="0"/>
              </a:rPr>
              <a:t>Ordained an Elder: </a:t>
            </a:r>
            <a:r>
              <a:rPr lang="en-US" sz="2000" dirty="0">
                <a:latin typeface="Arial" panose="020B0604020202020204" pitchFamily="34" charset="0"/>
                <a:ea typeface="Times New Roman" panose="02020603050405020304" pitchFamily="18" charset="0"/>
              </a:rPr>
              <a:t>October, 1830. </a:t>
            </a:r>
            <a:r>
              <a:rPr lang="en-US" sz="2000" b="1" dirty="0">
                <a:latin typeface="Arial" panose="020B0604020202020204" pitchFamily="34" charset="0"/>
                <a:ea typeface="Times New Roman" panose="02020603050405020304" pitchFamily="18" charset="0"/>
              </a:rPr>
              <a:t>Ordained a High Priest: </a:t>
            </a:r>
            <a:r>
              <a:rPr lang="en-US" sz="2000" dirty="0">
                <a:latin typeface="Arial" panose="020B0604020202020204" pitchFamily="34" charset="0"/>
                <a:ea typeface="Times New Roman" panose="02020603050405020304" pitchFamily="18" charset="0"/>
              </a:rPr>
              <a:t>June 3, 1831. </a:t>
            </a:r>
            <a:r>
              <a:rPr lang="en-US" sz="2000" b="1" dirty="0">
                <a:latin typeface="Arial" panose="020B0604020202020204" pitchFamily="34" charset="0"/>
                <a:ea typeface="Times New Roman" panose="02020603050405020304" pitchFamily="18" charset="0"/>
              </a:rPr>
              <a:t>Died: </a:t>
            </a:r>
            <a:r>
              <a:rPr lang="en-US" sz="2000" dirty="0">
                <a:latin typeface="Arial" panose="020B0604020202020204" pitchFamily="34" charset="0"/>
                <a:ea typeface="Times New Roman" panose="02020603050405020304" pitchFamily="18" charset="0"/>
              </a:rPr>
              <a:t> July (June) 21, Fairview, Sanpete County, Utah. </a:t>
            </a:r>
            <a:r>
              <a:rPr lang="en-US" sz="2000" b="1" dirty="0">
                <a:latin typeface="Arial" panose="020B0604020202020204" pitchFamily="34" charset="0"/>
                <a:ea typeface="Times New Roman" panose="02020603050405020304" pitchFamily="18" charset="0"/>
              </a:rPr>
              <a:t>Parents: </a:t>
            </a:r>
            <a:r>
              <a:rPr lang="en-US" sz="2000" dirty="0">
                <a:latin typeface="Arial" panose="020B0604020202020204" pitchFamily="34" charset="0"/>
                <a:ea typeface="Times New Roman" panose="02020603050405020304" pitchFamily="18" charset="0"/>
              </a:rPr>
              <a:t>Thomas E. (G.) Morley and Editha Marsh. </a:t>
            </a:r>
            <a:r>
              <a:rPr lang="en-US" sz="2000" b="1" dirty="0">
                <a:latin typeface="Arial" panose="020B0604020202020204" pitchFamily="34" charset="0"/>
                <a:ea typeface="Times New Roman" panose="02020603050405020304" pitchFamily="18" charset="0"/>
              </a:rPr>
              <a:t>Married: </a:t>
            </a:r>
            <a:r>
              <a:rPr lang="en-US" sz="2000" dirty="0">
                <a:latin typeface="Arial" panose="020B0604020202020204" pitchFamily="34" charset="0"/>
                <a:ea typeface="Times New Roman" panose="02020603050405020304" pitchFamily="18" charset="0"/>
              </a:rPr>
              <a:t> (1) Lucy Gunn (Gun), June 20, 1812-seven children. </a:t>
            </a:r>
            <a:r>
              <a:rPr lang="en-US" sz="2000" b="1" dirty="0">
                <a:latin typeface="Arial" panose="020B0604020202020204" pitchFamily="34" charset="0"/>
                <a:ea typeface="Times New Roman" panose="02020603050405020304" pitchFamily="18" charset="0"/>
              </a:rPr>
              <a:t>Married: </a:t>
            </a:r>
            <a:r>
              <a:rPr lang="en-US" sz="2000" dirty="0">
                <a:latin typeface="Arial" panose="020B0604020202020204" pitchFamily="34" charset="0"/>
                <a:ea typeface="Times New Roman" panose="02020603050405020304" pitchFamily="18" charset="0"/>
              </a:rPr>
              <a:t>(2) Hannah Blakeslee Finch, 1844, Nauvoo, Illinois-three children. </a:t>
            </a:r>
            <a:r>
              <a:rPr lang="en-US" sz="2000" b="1" dirty="0">
                <a:latin typeface="Arial" panose="020B0604020202020204" pitchFamily="34" charset="0"/>
                <a:ea typeface="Times New Roman" panose="02020603050405020304" pitchFamily="18" charset="0"/>
              </a:rPr>
              <a:t>Married: </a:t>
            </a:r>
            <a:r>
              <a:rPr lang="en-US" sz="2000" dirty="0">
                <a:latin typeface="Arial" panose="020B0604020202020204" pitchFamily="34" charset="0"/>
                <a:ea typeface="Times New Roman" panose="02020603050405020304" pitchFamily="18" charset="0"/>
              </a:rPr>
              <a:t> (3) Abigail Leonora Snow, 1844, Nauvoo, Illinois-no children listed. </a:t>
            </a:r>
            <a:r>
              <a:rPr lang="en-US" sz="2000" b="1" dirty="0">
                <a:latin typeface="Arial" panose="020B0604020202020204" pitchFamily="34" charset="0"/>
                <a:ea typeface="Times New Roman" panose="02020603050405020304" pitchFamily="18" charset="0"/>
              </a:rPr>
              <a:t>Vocations: </a:t>
            </a:r>
            <a:r>
              <a:rPr lang="en-US" sz="2000" dirty="0">
                <a:latin typeface="Arial" panose="020B0604020202020204" pitchFamily="34" charset="0"/>
                <a:ea typeface="Times New Roman" panose="02020603050405020304" pitchFamily="18" charset="0"/>
              </a:rPr>
              <a:t>Cooper and Senator.</a:t>
            </a:r>
            <a:endParaRPr lang="en-US" sz="2000" b="1" dirty="0">
              <a:effectLst/>
              <a:latin typeface="Times New Roman" panose="02020603050405020304" pitchFamily="18" charset="0"/>
              <a:ea typeface="Times New Roman" panose="02020603050405020304" pitchFamily="18" charset="0"/>
            </a:endParaRPr>
          </a:p>
        </p:txBody>
      </p:sp>
      <p:pic>
        <p:nvPicPr>
          <p:cNvPr id="10" name="Picture 2" descr="Resultado de imagen para Montague Franklin County, Massachusetts.">
            <a:extLst>
              <a:ext uri="{FF2B5EF4-FFF2-40B4-BE49-F238E27FC236}">
                <a16:creationId xmlns:a16="http://schemas.microsoft.com/office/drawing/2014/main" id="{72D6528B-E14C-4583-A193-B7393084BBA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50687" y="2976343"/>
            <a:ext cx="5490626" cy="2973883"/>
          </a:xfrm>
          <a:prstGeom prst="rect">
            <a:avLst/>
          </a:prstGeom>
          <a:noFill/>
          <a:extLst>
            <a:ext uri="{909E8E84-426E-40DD-AFC4-6F175D3DCCD1}">
              <a14:hiddenFill xmlns:a14="http://schemas.microsoft.com/office/drawing/2010/main">
                <a:solidFill>
                  <a:srgbClr val="FFFFFF"/>
                </a:solidFill>
              </a14:hiddenFill>
            </a:ext>
          </a:extLst>
        </p:spPr>
      </p:pic>
      <p:sp>
        <p:nvSpPr>
          <p:cNvPr id="11" name="Rectangle 10">
            <a:extLst>
              <a:ext uri="{FF2B5EF4-FFF2-40B4-BE49-F238E27FC236}">
                <a16:creationId xmlns:a16="http://schemas.microsoft.com/office/drawing/2014/main" id="{60650C7B-D88F-4FDE-A728-4F2B05A07AD4}"/>
              </a:ext>
            </a:extLst>
          </p:cNvPr>
          <p:cNvSpPr/>
          <p:nvPr/>
        </p:nvSpPr>
        <p:spPr>
          <a:xfrm>
            <a:off x="4073651" y="6124409"/>
            <a:ext cx="4044697" cy="369332"/>
          </a:xfrm>
          <a:prstGeom prst="rect">
            <a:avLst/>
          </a:prstGeom>
        </p:spPr>
        <p:txBody>
          <a:bodyPr wrap="none">
            <a:spAutoFit/>
          </a:bodyPr>
          <a:lstStyle/>
          <a:p>
            <a:r>
              <a:rPr lang="en-US" b="1" dirty="0">
                <a:latin typeface="Arial" panose="020B0604020202020204" pitchFamily="34" charset="0"/>
                <a:cs typeface="Arial" panose="020B0604020202020204" pitchFamily="34" charset="0"/>
              </a:rPr>
              <a:t>Bridge of Flowers, Shelburne Falls </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33267773"/>
      </p:ext>
    </p:extLst>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5"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randombar(vertical)">
                                      <p:cBhvr>
                                        <p:cTn id="7" dur="500"/>
                                        <p:tgtEl>
                                          <p:spTgt spid="8"/>
                                        </p:tgtEl>
                                      </p:cBhvr>
                                    </p:animEffect>
                                  </p:childTnLst>
                                </p:cTn>
                              </p:par>
                              <p:par>
                                <p:cTn id="8" presetID="14" presetClass="entr" presetSubtype="5" fill="hold"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randombar(vertical)">
                                      <p:cBhvr>
                                        <p:cTn id="10" dur="500"/>
                                        <p:tgtEl>
                                          <p:spTgt spid="10"/>
                                        </p:tgtEl>
                                      </p:cBhvr>
                                    </p:animEffect>
                                  </p:childTnLst>
                                </p:cTn>
                              </p:par>
                              <p:par>
                                <p:cTn id="11" presetID="14" presetClass="entr" presetSubtype="5" fill="hold" grpId="0" nodeType="with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randombar(vertical)">
                                      <p:cBhvr>
                                        <p:cTn id="13"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55B6BE4-C771-4308-9158-918BC7E9C70A}"/>
              </a:ext>
            </a:extLst>
          </p:cNvPr>
          <p:cNvSpPr/>
          <p:nvPr/>
        </p:nvSpPr>
        <p:spPr>
          <a:xfrm>
            <a:off x="475891" y="606042"/>
            <a:ext cx="10508975" cy="1200329"/>
          </a:xfrm>
          <a:prstGeom prst="rect">
            <a:avLst/>
          </a:prstGeom>
        </p:spPr>
        <p:txBody>
          <a:bodyPr wrap="square">
            <a:spAutoFit/>
          </a:bodyPr>
          <a:lstStyle/>
          <a:p>
            <a:pPr algn="just">
              <a:spcBef>
                <a:spcPts val="600"/>
              </a:spcBef>
              <a:spcAft>
                <a:spcPts val="600"/>
              </a:spcAft>
            </a:pPr>
            <a:r>
              <a:rPr lang="en-US" sz="2400" b="1" dirty="0">
                <a:latin typeface="Arial" panose="020B0604020202020204" pitchFamily="34" charset="0"/>
                <a:ea typeface="Times New Roman" panose="02020603050405020304" pitchFamily="18" charset="0"/>
              </a:rPr>
              <a:t>1830: </a:t>
            </a:r>
            <a:r>
              <a:rPr lang="en-US" sz="2400" dirty="0">
                <a:latin typeface="Arial" panose="020B0604020202020204" pitchFamily="34" charset="0"/>
                <a:ea typeface="Times New Roman" panose="02020603050405020304" pitchFamily="18" charset="0"/>
              </a:rPr>
              <a:t>Missionary work began immediately after the organization of the Church. The elders were successful in Kirtland. Isaac Morley was among the several converts who joined the Church at that time.</a:t>
            </a:r>
            <a:endParaRPr lang="en-US" sz="2400" b="1" dirty="0">
              <a:effectLst/>
              <a:latin typeface="Times New Roman" panose="02020603050405020304" pitchFamily="18" charset="0"/>
              <a:ea typeface="Times New Roman" panose="02020603050405020304" pitchFamily="18" charset="0"/>
            </a:endParaRPr>
          </a:p>
        </p:txBody>
      </p:sp>
      <p:sp>
        <p:nvSpPr>
          <p:cNvPr id="3" name="Rectangle 2">
            <a:extLst>
              <a:ext uri="{FF2B5EF4-FFF2-40B4-BE49-F238E27FC236}">
                <a16:creationId xmlns:a16="http://schemas.microsoft.com/office/drawing/2014/main" id="{D701F323-12C4-4C8C-A72E-27A3716DC359}"/>
              </a:ext>
            </a:extLst>
          </p:cNvPr>
          <p:cNvSpPr/>
          <p:nvPr/>
        </p:nvSpPr>
        <p:spPr>
          <a:xfrm>
            <a:off x="462243" y="2101695"/>
            <a:ext cx="10508974" cy="1569660"/>
          </a:xfrm>
          <a:prstGeom prst="rect">
            <a:avLst/>
          </a:prstGeom>
        </p:spPr>
        <p:txBody>
          <a:bodyPr wrap="square">
            <a:spAutoFit/>
          </a:bodyPr>
          <a:lstStyle/>
          <a:p>
            <a:pPr algn="just">
              <a:spcBef>
                <a:spcPts val="600"/>
              </a:spcBef>
              <a:spcAft>
                <a:spcPts val="600"/>
              </a:spcAft>
            </a:pPr>
            <a:r>
              <a:rPr lang="en-US" sz="2400" b="1" dirty="0">
                <a:latin typeface="Arial" panose="020B0604020202020204" pitchFamily="34" charset="0"/>
                <a:ea typeface="Times New Roman" panose="02020603050405020304" pitchFamily="18" charset="0"/>
              </a:rPr>
              <a:t>1831: </a:t>
            </a:r>
            <a:r>
              <a:rPr lang="en-US" sz="2400" dirty="0">
                <a:latin typeface="Arial" panose="020B0604020202020204" pitchFamily="34" charset="0"/>
                <a:ea typeface="Times New Roman" panose="02020603050405020304" pitchFamily="18" charset="0"/>
              </a:rPr>
              <a:t>An important conference of the Church was held June 3-6 during which the first high priests in this dispensation were ordained. Isaac Morley was one of the brethren ordained that day. He and John Corrill were then sustained and ordained as assistants, or counselors, to Bishop Whitney.</a:t>
            </a:r>
            <a:endParaRPr lang="en-US" sz="2400" b="1" dirty="0">
              <a:effectLst/>
              <a:latin typeface="Times New Roman" panose="02020603050405020304" pitchFamily="18" charset="0"/>
              <a:ea typeface="Times New Roman" panose="02020603050405020304" pitchFamily="18" charset="0"/>
            </a:endParaRPr>
          </a:p>
        </p:txBody>
      </p:sp>
      <p:sp>
        <p:nvSpPr>
          <p:cNvPr id="4" name="TextBox 3">
            <a:extLst>
              <a:ext uri="{FF2B5EF4-FFF2-40B4-BE49-F238E27FC236}">
                <a16:creationId xmlns:a16="http://schemas.microsoft.com/office/drawing/2014/main" id="{0F8AAAC5-497E-4170-A470-52812093CD50}"/>
              </a:ext>
            </a:extLst>
          </p:cNvPr>
          <p:cNvSpPr txBox="1"/>
          <p:nvPr/>
        </p:nvSpPr>
        <p:spPr>
          <a:xfrm>
            <a:off x="5678557" y="-2834263"/>
            <a:ext cx="10508974" cy="2677656"/>
          </a:xfrm>
          <a:prstGeom prst="rect">
            <a:avLst/>
          </a:prstGeom>
          <a:noFill/>
        </p:spPr>
        <p:txBody>
          <a:bodyPr wrap="square" rtlCol="0">
            <a:spAutoFit/>
          </a:bodyPr>
          <a:lstStyle/>
          <a:p>
            <a:pPr algn="just"/>
            <a:r>
              <a:rPr lang="en-US" sz="2400" b="1" dirty="0">
                <a:latin typeface="Arial" panose="020B0604020202020204" pitchFamily="34" charset="0"/>
                <a:cs typeface="Arial" panose="020B0604020202020204" pitchFamily="34" charset="0"/>
              </a:rPr>
              <a:t>1833: </a:t>
            </a:r>
            <a:r>
              <a:rPr lang="en-US" sz="2400" dirty="0">
                <a:latin typeface="Arial" panose="020B0604020202020204" pitchFamily="34" charset="0"/>
                <a:cs typeface="Arial" panose="020B0604020202020204" pitchFamily="34" charset="0"/>
              </a:rPr>
              <a:t>When a mob approached Independence on the morning of July 23, threatening to beat any church member they captured and to demolish their dwellings, etc., several of the leading elders, including Isaac Morley, offered themselves as ransom for the Church. Recognizing the dangerous situation the Church members were in, these brethren entered into an agreement with the mob that the Church members would leave the county within a reasonable time.</a:t>
            </a:r>
            <a:endParaRPr lang="en-US"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2241153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prestig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2" presetClass="emph" presetSubtype="0" fill="hold" grpId="0" nodeType="clickEffect">
                                  <p:stCondLst>
                                    <p:cond delay="0"/>
                                  </p:stCondLst>
                                  <p:childTnLst>
                                    <p:animRot by="120000">
                                      <p:cBhvr>
                                        <p:cTn id="6" dur="100" fill="hold">
                                          <p:stCondLst>
                                            <p:cond delay="0"/>
                                          </p:stCondLst>
                                        </p:cTn>
                                        <p:tgtEl>
                                          <p:spTgt spid="2"/>
                                        </p:tgtEl>
                                        <p:attrNameLst>
                                          <p:attrName>r</p:attrName>
                                        </p:attrNameLst>
                                      </p:cBhvr>
                                    </p:animRot>
                                    <p:animRot by="-240000">
                                      <p:cBhvr>
                                        <p:cTn id="7" dur="200" fill="hold">
                                          <p:stCondLst>
                                            <p:cond delay="200"/>
                                          </p:stCondLst>
                                        </p:cTn>
                                        <p:tgtEl>
                                          <p:spTgt spid="2"/>
                                        </p:tgtEl>
                                        <p:attrNameLst>
                                          <p:attrName>r</p:attrName>
                                        </p:attrNameLst>
                                      </p:cBhvr>
                                    </p:animRot>
                                    <p:animRot by="240000">
                                      <p:cBhvr>
                                        <p:cTn id="8" dur="200" fill="hold">
                                          <p:stCondLst>
                                            <p:cond delay="400"/>
                                          </p:stCondLst>
                                        </p:cTn>
                                        <p:tgtEl>
                                          <p:spTgt spid="2"/>
                                        </p:tgtEl>
                                        <p:attrNameLst>
                                          <p:attrName>r</p:attrName>
                                        </p:attrNameLst>
                                      </p:cBhvr>
                                    </p:animRot>
                                    <p:animRot by="-240000">
                                      <p:cBhvr>
                                        <p:cTn id="9" dur="200" fill="hold">
                                          <p:stCondLst>
                                            <p:cond delay="600"/>
                                          </p:stCondLst>
                                        </p:cTn>
                                        <p:tgtEl>
                                          <p:spTgt spid="2"/>
                                        </p:tgtEl>
                                        <p:attrNameLst>
                                          <p:attrName>r</p:attrName>
                                        </p:attrNameLst>
                                      </p:cBhvr>
                                    </p:animRot>
                                    <p:animRot by="120000">
                                      <p:cBhvr>
                                        <p:cTn id="10" dur="200" fill="hold">
                                          <p:stCondLst>
                                            <p:cond delay="800"/>
                                          </p:stCondLst>
                                        </p:cTn>
                                        <p:tgtEl>
                                          <p:spTgt spid="2"/>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47"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fade">
                                      <p:cBhvr>
                                        <p:cTn id="15" dur="1000"/>
                                        <p:tgtEl>
                                          <p:spTgt spid="3"/>
                                        </p:tgtEl>
                                      </p:cBhvr>
                                    </p:animEffect>
                                    <p:anim calcmode="lin" valueType="num">
                                      <p:cBhvr>
                                        <p:cTn id="16" dur="1000" fill="hold"/>
                                        <p:tgtEl>
                                          <p:spTgt spid="3"/>
                                        </p:tgtEl>
                                        <p:attrNameLst>
                                          <p:attrName>ppt_x</p:attrName>
                                        </p:attrNameLst>
                                      </p:cBhvr>
                                      <p:tavLst>
                                        <p:tav tm="0">
                                          <p:val>
                                            <p:strVal val="#ppt_x"/>
                                          </p:val>
                                        </p:tav>
                                        <p:tav tm="100000">
                                          <p:val>
                                            <p:strVal val="#ppt_x"/>
                                          </p:val>
                                        </p:tav>
                                      </p:tavLst>
                                    </p:anim>
                                    <p:anim calcmode="lin" valueType="num">
                                      <p:cBhvr>
                                        <p:cTn id="17"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54" presetClass="path" presetSubtype="0" accel="50000" decel="50000" fill="hold" grpId="0" nodeType="clickEffect">
                                  <p:stCondLst>
                                    <p:cond delay="0"/>
                                  </p:stCondLst>
                                  <p:childTnLst>
                                    <p:animMotion origin="layout" path="M -4.79167E-6 0.00487 C -4.79167E-6 -0.03009 -0.02981 -0.06435 -0.04466 -0.06435 C -0.10416 -0.06435 -0.16354 0.47362 -0.16354 1.01204 C -0.16354 0.74167 -0.19335 0.47362 -0.22304 0.47362 C -0.2677 0.47362 -0.29739 0.74445 -0.29739 1.01204 C -0.29739 0.87894 -0.31223 0.74167 -0.32708 0.74167 C -0.34192 0.74167 -0.3569 0.87408 -0.3569 1.01204 C -0.3569 0.94283 -0.37174 0.87894 -0.37174 0.87917 C -0.38658 0.87894 -0.38658 0.94792 -0.38658 1.01204 C -0.38658 0.97686 -0.38658 0.94283 -0.40143 0.94283 C -0.40143 0.94306 -0.40143 0.97778 -0.40143 1.01204 C -0.40143 0.99468 -0.40143 0.97686 -0.41627 0.97686 C -0.41627 0.98079 -0.41627 0.99375 -0.41627 1.01204 C -0.41627 1.00278 -0.41627 0.99468 -0.41627 0.99491 C -0.41627 0.99885 -0.41627 1.00371 -0.41627 1.01204 C -0.41627 1.00764 -0.41627 1.00278 -0.41627 0.99885 C -0.41627 0.99908 -0.41627 1.00278 -0.41627 1.00764 C -0.41627 1.00787 -0.41627 1.00371 -0.41627 0.99885 C -0.43098 0.99885 -0.43098 1.00278 -0.43098 1.00764 " pathEditMode="relative" rAng="0" ptsTypes="AAAAAAAAAAAAAAAAAAA">
                                      <p:cBhvr>
                                        <p:cTn id="21" dur="2000" fill="hold"/>
                                        <p:tgtEl>
                                          <p:spTgt spid="4"/>
                                        </p:tgtEl>
                                        <p:attrNameLst>
                                          <p:attrName>ppt_x</p:attrName>
                                          <p:attrName>ppt_y</p:attrName>
                                        </p:attrNameLst>
                                      </p:cBhvr>
                                      <p:rCtr x="-21549" y="46898"/>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BD0021A-55FB-451F-AEDE-682794265B00}"/>
              </a:ext>
            </a:extLst>
          </p:cNvPr>
          <p:cNvSpPr txBox="1"/>
          <p:nvPr/>
        </p:nvSpPr>
        <p:spPr>
          <a:xfrm>
            <a:off x="596346" y="669233"/>
            <a:ext cx="10151164" cy="830997"/>
          </a:xfrm>
          <a:prstGeom prst="rect">
            <a:avLst/>
          </a:prstGeom>
          <a:noFill/>
        </p:spPr>
        <p:txBody>
          <a:bodyPr wrap="square" rtlCol="0">
            <a:spAutoFit/>
          </a:bodyPr>
          <a:lstStyle/>
          <a:p>
            <a:pPr algn="just"/>
            <a:r>
              <a:rPr lang="en-US" sz="2400" b="1" dirty="0">
                <a:latin typeface="Arial" panose="020B0604020202020204" pitchFamily="34" charset="0"/>
                <a:cs typeface="Arial" panose="020B0604020202020204" pitchFamily="34" charset="0"/>
              </a:rPr>
              <a:t>1835: </a:t>
            </a:r>
            <a:r>
              <a:rPr lang="en-US" sz="2400" dirty="0">
                <a:latin typeface="Arial" panose="020B0604020202020204" pitchFamily="34" charset="0"/>
                <a:cs typeface="Arial" panose="020B0604020202020204" pitchFamily="34" charset="0"/>
              </a:rPr>
              <a:t>Elder Morley accompanied Bishop Partridge on a mission to the eastern states.</a:t>
            </a:r>
            <a:endParaRPr lang="en-US" sz="2400" b="1" dirty="0">
              <a:latin typeface="Arial" panose="020B0604020202020204" pitchFamily="34" charset="0"/>
              <a:cs typeface="Arial" panose="020B0604020202020204" pitchFamily="34" charset="0"/>
            </a:endParaRPr>
          </a:p>
        </p:txBody>
      </p:sp>
      <p:sp>
        <p:nvSpPr>
          <p:cNvPr id="3" name="TextBox 2">
            <a:extLst>
              <a:ext uri="{FF2B5EF4-FFF2-40B4-BE49-F238E27FC236}">
                <a16:creationId xmlns:a16="http://schemas.microsoft.com/office/drawing/2014/main" id="{CCF9BDA3-D31A-4900-A9B5-E96F15FD2687}"/>
              </a:ext>
            </a:extLst>
          </p:cNvPr>
          <p:cNvSpPr txBox="1"/>
          <p:nvPr/>
        </p:nvSpPr>
        <p:spPr>
          <a:xfrm>
            <a:off x="596346" y="1749034"/>
            <a:ext cx="10151164" cy="830997"/>
          </a:xfrm>
          <a:prstGeom prst="rect">
            <a:avLst/>
          </a:prstGeom>
          <a:noFill/>
        </p:spPr>
        <p:txBody>
          <a:bodyPr wrap="square" rtlCol="0">
            <a:spAutoFit/>
          </a:bodyPr>
          <a:lstStyle/>
          <a:p>
            <a:pPr algn="just"/>
            <a:r>
              <a:rPr lang="en-US" sz="2400" b="1" dirty="0">
                <a:latin typeface="Arial" panose="020B0604020202020204" pitchFamily="34" charset="0"/>
                <a:cs typeface="Arial" panose="020B0604020202020204" pitchFamily="34" charset="0"/>
              </a:rPr>
              <a:t>1836: </a:t>
            </a:r>
            <a:r>
              <a:rPr lang="en-US" sz="2400" dirty="0">
                <a:latin typeface="Arial" panose="020B0604020202020204" pitchFamily="34" charset="0"/>
                <a:cs typeface="Arial" panose="020B0604020202020204" pitchFamily="34" charset="0"/>
              </a:rPr>
              <a:t>In March, he attended the Kirtland Temple dedication. He then then returned to Missouri and helped establish Far West.</a:t>
            </a:r>
            <a:endParaRPr lang="en-US" sz="2400" b="1" dirty="0">
              <a:latin typeface="Arial" panose="020B0604020202020204" pitchFamily="34" charset="0"/>
              <a:cs typeface="Arial" panose="020B0604020202020204" pitchFamily="34" charset="0"/>
            </a:endParaRPr>
          </a:p>
        </p:txBody>
      </p:sp>
      <p:sp>
        <p:nvSpPr>
          <p:cNvPr id="4" name="TextBox 3">
            <a:extLst>
              <a:ext uri="{FF2B5EF4-FFF2-40B4-BE49-F238E27FC236}">
                <a16:creationId xmlns:a16="http://schemas.microsoft.com/office/drawing/2014/main" id="{4C19350B-8193-4178-8D67-9E2AF3C4E441}"/>
              </a:ext>
            </a:extLst>
          </p:cNvPr>
          <p:cNvSpPr txBox="1"/>
          <p:nvPr/>
        </p:nvSpPr>
        <p:spPr>
          <a:xfrm>
            <a:off x="596346" y="2763077"/>
            <a:ext cx="10151164" cy="1200329"/>
          </a:xfrm>
          <a:prstGeom prst="rect">
            <a:avLst/>
          </a:prstGeom>
          <a:noFill/>
        </p:spPr>
        <p:txBody>
          <a:bodyPr wrap="square" rtlCol="0">
            <a:spAutoFit/>
          </a:bodyPr>
          <a:lstStyle/>
          <a:p>
            <a:pPr algn="just"/>
            <a:r>
              <a:rPr lang="en-US" sz="2400" b="1" dirty="0">
                <a:latin typeface="Arial" panose="020B0604020202020204" pitchFamily="34" charset="0"/>
                <a:cs typeface="Arial" panose="020B0604020202020204" pitchFamily="34" charset="0"/>
              </a:rPr>
              <a:t>1837: </a:t>
            </a:r>
            <a:r>
              <a:rPr lang="en-US" sz="2400" dirty="0">
                <a:latin typeface="Arial" panose="020B0604020202020204" pitchFamily="34" charset="0"/>
                <a:cs typeface="Arial" panose="020B0604020202020204" pitchFamily="34" charset="0"/>
              </a:rPr>
              <a:t>A general assembly was held November 7 in which Isaac Morley was sustained patriarch at Far West. He was Subsequently ordained to that office by Joseph Smith, Sidney Rigdon and Hyrum Smith.</a:t>
            </a:r>
            <a:endParaRPr lang="en-US" sz="2400" b="1" dirty="0">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19AF096F-727D-43F9-81FD-BAF4E3B2D59C}"/>
              </a:ext>
            </a:extLst>
          </p:cNvPr>
          <p:cNvSpPr txBox="1"/>
          <p:nvPr/>
        </p:nvSpPr>
        <p:spPr>
          <a:xfrm>
            <a:off x="596346" y="4263654"/>
            <a:ext cx="10151164" cy="1569660"/>
          </a:xfrm>
          <a:prstGeom prst="rect">
            <a:avLst/>
          </a:prstGeom>
          <a:noFill/>
        </p:spPr>
        <p:txBody>
          <a:bodyPr wrap="square" rtlCol="0">
            <a:spAutoFit/>
          </a:bodyPr>
          <a:lstStyle/>
          <a:p>
            <a:pPr algn="just"/>
            <a:r>
              <a:rPr lang="en-US" sz="2400" b="1" dirty="0">
                <a:latin typeface="Arial" panose="020B0604020202020204" pitchFamily="34" charset="0"/>
                <a:cs typeface="Arial" panose="020B0604020202020204" pitchFamily="34" charset="0"/>
              </a:rPr>
              <a:t>1838: </a:t>
            </a:r>
            <a:r>
              <a:rPr lang="en-US" sz="2400" dirty="0">
                <a:latin typeface="Arial" panose="020B0604020202020204" pitchFamily="34" charset="0"/>
                <a:cs typeface="Arial" panose="020B0604020202020204" pitchFamily="34" charset="0"/>
              </a:rPr>
              <a:t>When General John Clark and his army arrived in Far West with governor Boggs’s Extermination Order, Brother Morley was one of the fifty-six men apprehended by the military and marched to Richmond for trial. </a:t>
            </a:r>
            <a:endParaRPr lang="en-US"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30802533"/>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Scale>
                                      <p:cBhvr>
                                        <p:cTn id="7" dur="1000" decel="50000" fill="hold">
                                          <p:stCondLst>
                                            <p:cond delay="0"/>
                                          </p:stCondLst>
                                        </p:cTn>
                                        <p:tgtEl>
                                          <p:spTgt spid="3"/>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3"/>
                                        </p:tgtEl>
                                        <p:attrNameLst>
                                          <p:attrName>ppt_x</p:attrName>
                                          <p:attrName>ppt_y</p:attrName>
                                        </p:attrNameLst>
                                      </p:cBhvr>
                                    </p:animMotion>
                                    <p:animEffect transition="in" filter="fade">
                                      <p:cBhvr>
                                        <p:cTn id="9" dur="1000"/>
                                        <p:tgtEl>
                                          <p:spTgt spid="3"/>
                                        </p:tgtEl>
                                      </p:cBhvr>
                                    </p:animEffect>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p:cTn id="14" dur="1000" fill="hold"/>
                                        <p:tgtEl>
                                          <p:spTgt spid="4"/>
                                        </p:tgtEl>
                                        <p:attrNameLst>
                                          <p:attrName>ppt_w</p:attrName>
                                        </p:attrNameLst>
                                      </p:cBhvr>
                                      <p:tavLst>
                                        <p:tav tm="0">
                                          <p:val>
                                            <p:fltVal val="0"/>
                                          </p:val>
                                        </p:tav>
                                        <p:tav tm="100000">
                                          <p:val>
                                            <p:strVal val="#ppt_w"/>
                                          </p:val>
                                        </p:tav>
                                      </p:tavLst>
                                    </p:anim>
                                    <p:anim calcmode="lin" valueType="num">
                                      <p:cBhvr>
                                        <p:cTn id="15" dur="1000" fill="hold"/>
                                        <p:tgtEl>
                                          <p:spTgt spid="4"/>
                                        </p:tgtEl>
                                        <p:attrNameLst>
                                          <p:attrName>ppt_h</p:attrName>
                                        </p:attrNameLst>
                                      </p:cBhvr>
                                      <p:tavLst>
                                        <p:tav tm="0">
                                          <p:val>
                                            <p:fltVal val="0"/>
                                          </p:val>
                                        </p:tav>
                                        <p:tav tm="100000">
                                          <p:val>
                                            <p:strVal val="#ppt_h"/>
                                          </p:val>
                                        </p:tav>
                                      </p:tavLst>
                                    </p:anim>
                                    <p:anim calcmode="lin" valueType="num">
                                      <p:cBhvr>
                                        <p:cTn id="16" dur="1000" fill="hold"/>
                                        <p:tgtEl>
                                          <p:spTgt spid="4"/>
                                        </p:tgtEl>
                                        <p:attrNameLst>
                                          <p:attrName>style.rotation</p:attrName>
                                        </p:attrNameLst>
                                      </p:cBhvr>
                                      <p:tavLst>
                                        <p:tav tm="0">
                                          <p:val>
                                            <p:fltVal val="90"/>
                                          </p:val>
                                        </p:tav>
                                        <p:tav tm="100000">
                                          <p:val>
                                            <p:fltVal val="0"/>
                                          </p:val>
                                        </p:tav>
                                      </p:tavLst>
                                    </p:anim>
                                    <p:animEffect transition="in" filter="fade">
                                      <p:cBhvr>
                                        <p:cTn id="17" dur="10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17" presetClass="entr" presetSubtype="1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 calcmode="lin" valueType="num">
                                      <p:cBhvr>
                                        <p:cTn id="22" dur="500" fill="hold"/>
                                        <p:tgtEl>
                                          <p:spTgt spid="5"/>
                                        </p:tgtEl>
                                        <p:attrNameLst>
                                          <p:attrName>ppt_w</p:attrName>
                                        </p:attrNameLst>
                                      </p:cBhvr>
                                      <p:tavLst>
                                        <p:tav tm="0">
                                          <p:val>
                                            <p:fltVal val="0"/>
                                          </p:val>
                                        </p:tav>
                                        <p:tav tm="100000">
                                          <p:val>
                                            <p:strVal val="#ppt_w"/>
                                          </p:val>
                                        </p:tav>
                                      </p:tavLst>
                                    </p:anim>
                                    <p:anim calcmode="lin" valueType="num">
                                      <p:cBhvr>
                                        <p:cTn id="23" dur="500" fill="hold"/>
                                        <p:tgtEl>
                                          <p:spTgt spid="5"/>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C5708D2-1CC4-4A83-874F-EC09024DD278}"/>
              </a:ext>
            </a:extLst>
          </p:cNvPr>
          <p:cNvSpPr txBox="1"/>
          <p:nvPr/>
        </p:nvSpPr>
        <p:spPr>
          <a:xfrm>
            <a:off x="596343" y="601647"/>
            <a:ext cx="10482474" cy="1200329"/>
          </a:xfrm>
          <a:prstGeom prst="rect">
            <a:avLst/>
          </a:prstGeom>
          <a:noFill/>
        </p:spPr>
        <p:txBody>
          <a:bodyPr wrap="square" rtlCol="0">
            <a:spAutoFit/>
          </a:bodyPr>
          <a:lstStyle/>
          <a:p>
            <a:pPr algn="just"/>
            <a:r>
              <a:rPr lang="en-US" sz="2400" b="1" dirty="0">
                <a:latin typeface="Arial" panose="020B0604020202020204" pitchFamily="34" charset="0"/>
                <a:cs typeface="Arial" panose="020B0604020202020204" pitchFamily="34" charset="0"/>
              </a:rPr>
              <a:t>1838-1844: </a:t>
            </a:r>
            <a:r>
              <a:rPr lang="en-US" sz="2400" dirty="0">
                <a:latin typeface="Arial" panose="020B0604020202020204" pitchFamily="34" charset="0"/>
                <a:cs typeface="Arial" panose="020B0604020202020204" pitchFamily="34" charset="0"/>
              </a:rPr>
              <a:t>When the Saints were expelled from Missouri, Morley settled in Illinois at a place they called Yelrome. He was employed in the coopering business.</a:t>
            </a:r>
            <a:endParaRPr lang="en-US" sz="2400" b="1" dirty="0">
              <a:latin typeface="Arial" panose="020B0604020202020204" pitchFamily="34" charset="0"/>
              <a:cs typeface="Arial" panose="020B0604020202020204" pitchFamily="34" charset="0"/>
            </a:endParaRPr>
          </a:p>
        </p:txBody>
      </p:sp>
      <p:sp>
        <p:nvSpPr>
          <p:cNvPr id="3" name="TextBox 2">
            <a:extLst>
              <a:ext uri="{FF2B5EF4-FFF2-40B4-BE49-F238E27FC236}">
                <a16:creationId xmlns:a16="http://schemas.microsoft.com/office/drawing/2014/main" id="{49E2548B-EC5D-49B9-B221-61458D1C07C6}"/>
              </a:ext>
            </a:extLst>
          </p:cNvPr>
          <p:cNvSpPr txBox="1"/>
          <p:nvPr/>
        </p:nvSpPr>
        <p:spPr>
          <a:xfrm>
            <a:off x="-10744947" y="6633980"/>
            <a:ext cx="10482474" cy="1200329"/>
          </a:xfrm>
          <a:prstGeom prst="rect">
            <a:avLst/>
          </a:prstGeom>
          <a:noFill/>
        </p:spPr>
        <p:txBody>
          <a:bodyPr wrap="square" rtlCol="0">
            <a:spAutoFit/>
          </a:bodyPr>
          <a:lstStyle/>
          <a:p>
            <a:pPr algn="just"/>
            <a:r>
              <a:rPr lang="en-US" sz="2400" b="1" dirty="0">
                <a:latin typeface="Arial" panose="020B0604020202020204" pitchFamily="34" charset="0"/>
                <a:cs typeface="Arial" panose="020B0604020202020204" pitchFamily="34" charset="0"/>
              </a:rPr>
              <a:t>1845: </a:t>
            </a:r>
            <a:r>
              <a:rPr lang="en-US" sz="2400" dirty="0">
                <a:latin typeface="Arial" panose="020B0604020202020204" pitchFamily="34" charset="0"/>
                <a:cs typeface="Arial" panose="020B0604020202020204" pitchFamily="34" charset="0"/>
              </a:rPr>
              <a:t>His houses, business, Property and grain were burned by the mob and he was driven to Nauvoo where he stayed until the Saints were expelled from Illinois.</a:t>
            </a:r>
            <a:endParaRPr lang="en-US" sz="2400" b="1" dirty="0">
              <a:latin typeface="Arial" panose="020B0604020202020204" pitchFamily="34" charset="0"/>
              <a:cs typeface="Arial" panose="020B0604020202020204" pitchFamily="34" charset="0"/>
            </a:endParaRPr>
          </a:p>
        </p:txBody>
      </p:sp>
      <p:sp>
        <p:nvSpPr>
          <p:cNvPr id="4" name="TextBox 3">
            <a:extLst>
              <a:ext uri="{FF2B5EF4-FFF2-40B4-BE49-F238E27FC236}">
                <a16:creationId xmlns:a16="http://schemas.microsoft.com/office/drawing/2014/main" id="{0A21B693-4843-43DC-9958-01549D0D0E72}"/>
              </a:ext>
            </a:extLst>
          </p:cNvPr>
          <p:cNvSpPr txBox="1"/>
          <p:nvPr/>
        </p:nvSpPr>
        <p:spPr>
          <a:xfrm>
            <a:off x="-10608469" y="-191445"/>
            <a:ext cx="10482474" cy="830997"/>
          </a:xfrm>
          <a:prstGeom prst="rect">
            <a:avLst/>
          </a:prstGeom>
          <a:noFill/>
        </p:spPr>
        <p:txBody>
          <a:bodyPr wrap="square" rtlCol="0">
            <a:spAutoFit/>
          </a:bodyPr>
          <a:lstStyle/>
          <a:p>
            <a:pPr algn="just"/>
            <a:r>
              <a:rPr lang="en-US" sz="2400" b="1" dirty="0">
                <a:latin typeface="Arial" panose="020B0604020202020204" pitchFamily="34" charset="0"/>
                <a:cs typeface="Arial" panose="020B0604020202020204" pitchFamily="34" charset="0"/>
              </a:rPr>
              <a:t>1848: </a:t>
            </a:r>
            <a:r>
              <a:rPr lang="en-US" sz="2400" dirty="0">
                <a:latin typeface="Arial" panose="020B0604020202020204" pitchFamily="34" charset="0"/>
                <a:cs typeface="Arial" panose="020B0604020202020204" pitchFamily="34" charset="0"/>
              </a:rPr>
              <a:t> He moved to Winter Quarters where he buried his wife. He then emigrated to the Great Salt Lake Valley.</a:t>
            </a:r>
            <a:endParaRPr lang="en-US" sz="2400" b="1" dirty="0">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76966C63-0524-46EF-966E-7284BB047C9A}"/>
              </a:ext>
            </a:extLst>
          </p:cNvPr>
          <p:cNvSpPr txBox="1"/>
          <p:nvPr/>
        </p:nvSpPr>
        <p:spPr>
          <a:xfrm>
            <a:off x="596343" y="4610675"/>
            <a:ext cx="10482474" cy="830997"/>
          </a:xfrm>
          <a:prstGeom prst="rect">
            <a:avLst/>
          </a:prstGeom>
          <a:noFill/>
        </p:spPr>
        <p:txBody>
          <a:bodyPr wrap="square" rtlCol="0">
            <a:spAutoFit/>
          </a:bodyPr>
          <a:lstStyle/>
          <a:p>
            <a:pPr algn="just"/>
            <a:r>
              <a:rPr lang="en-US" sz="2400" b="1" dirty="0">
                <a:latin typeface="Arial" panose="020B0604020202020204" pitchFamily="34" charset="0"/>
                <a:cs typeface="Arial" panose="020B0604020202020204" pitchFamily="34" charset="0"/>
              </a:rPr>
              <a:t>1849: </a:t>
            </a:r>
            <a:r>
              <a:rPr lang="en-US" sz="2400" dirty="0">
                <a:latin typeface="Arial" panose="020B0604020202020204" pitchFamily="34" charset="0"/>
                <a:cs typeface="Arial" panose="020B0604020202020204" pitchFamily="34" charset="0"/>
              </a:rPr>
              <a:t>He led a company that settled the Sanpete Valley. He served as senator in the general assembly of the provisional of Desert.</a:t>
            </a:r>
            <a:endParaRPr lang="en-US"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51201134"/>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path" presetSubtype="0" accel="50000" decel="50000" fill="hold" grpId="0" nodeType="clickEffect">
                                  <p:stCondLst>
                                    <p:cond delay="0"/>
                                  </p:stCondLst>
                                  <p:childTnLst>
                                    <p:animMotion origin="layout" path="M 2.08333E-6 -1.11111E-6 L 0.93372 -0.6669 " pathEditMode="relative" rAng="0" ptsTypes="AA">
                                      <p:cBhvr>
                                        <p:cTn id="6" dur="2000" fill="hold"/>
                                        <p:tgtEl>
                                          <p:spTgt spid="3"/>
                                        </p:tgtEl>
                                        <p:attrNameLst>
                                          <p:attrName>ppt_x</p:attrName>
                                          <p:attrName>ppt_y</p:attrName>
                                        </p:attrNameLst>
                                      </p:cBhvr>
                                      <p:rCtr x="46680" y="-33356"/>
                                    </p:animMotion>
                                  </p:childTnLst>
                                </p:cTn>
                              </p:par>
                            </p:childTnLst>
                          </p:cTn>
                        </p:par>
                      </p:childTnLst>
                    </p:cTn>
                  </p:par>
                  <p:par>
                    <p:cTn id="7" fill="hold">
                      <p:stCondLst>
                        <p:cond delay="indefinite"/>
                      </p:stCondLst>
                      <p:childTnLst>
                        <p:par>
                          <p:cTn id="8" fill="hold">
                            <p:stCondLst>
                              <p:cond delay="0"/>
                            </p:stCondLst>
                            <p:childTnLst>
                              <p:par>
                                <p:cTn id="9" presetID="49" presetClass="path" presetSubtype="0" accel="50000" decel="50000" fill="hold" grpId="0" nodeType="clickEffect">
                                  <p:stCondLst>
                                    <p:cond delay="0"/>
                                  </p:stCondLst>
                                  <p:childTnLst>
                                    <p:animMotion origin="layout" path="M 4.375E-6 1.11111E-6 L 0.92161 0.56435 " pathEditMode="relative" rAng="0" ptsTypes="AA">
                                      <p:cBhvr>
                                        <p:cTn id="10" dur="2000" fill="hold"/>
                                        <p:tgtEl>
                                          <p:spTgt spid="4"/>
                                        </p:tgtEl>
                                        <p:attrNameLst>
                                          <p:attrName>ppt_x</p:attrName>
                                          <p:attrName>ppt_y</p:attrName>
                                        </p:attrNameLst>
                                      </p:cBhvr>
                                      <p:rCtr x="46081" y="28218"/>
                                    </p:animMotion>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blinds(horizontal)">
                                      <p:cBhvr>
                                        <p:cTn id="1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BD5E275-84FC-46FF-845C-CFE302D7279D}"/>
              </a:ext>
            </a:extLst>
          </p:cNvPr>
          <p:cNvSpPr txBox="1"/>
          <p:nvPr/>
        </p:nvSpPr>
        <p:spPr>
          <a:xfrm>
            <a:off x="675854" y="573780"/>
            <a:ext cx="10389711" cy="1200329"/>
          </a:xfrm>
          <a:prstGeom prst="rect">
            <a:avLst/>
          </a:prstGeom>
          <a:noFill/>
        </p:spPr>
        <p:txBody>
          <a:bodyPr wrap="square" rtlCol="0">
            <a:spAutoFit/>
          </a:bodyPr>
          <a:lstStyle/>
          <a:p>
            <a:pPr algn="just"/>
            <a:r>
              <a:rPr lang="en-US" sz="2400" b="1" dirty="0">
                <a:latin typeface="Arial" panose="020B0604020202020204" pitchFamily="34" charset="0"/>
                <a:cs typeface="Arial" panose="020B0604020202020204" pitchFamily="34" charset="0"/>
              </a:rPr>
              <a:t>1856-June 24,1865: </a:t>
            </a:r>
            <a:r>
              <a:rPr lang="en-US" sz="2400" dirty="0">
                <a:latin typeface="Arial" panose="020B0604020202020204" pitchFamily="34" charset="0"/>
                <a:cs typeface="Arial" panose="020B0604020202020204" pitchFamily="34" charset="0"/>
              </a:rPr>
              <a:t>He spent the last ten years of his life fulfilling his calling as patriarch. He died June 24, at  Fairview. He was fondly referred to by those who knew him as “Father Morley”.</a:t>
            </a:r>
            <a:endParaRPr lang="en-US"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23461981"/>
      </p:ext>
    </p:extLst>
  </p:cSld>
  <p:clrMapOvr>
    <a:masterClrMapping/>
  </p:clrMapOvr>
  <mc:AlternateContent xmlns:mc="http://schemas.openxmlformats.org/markup-compatibility/2006">
    <mc:Choice xmlns:p14="http://schemas.microsoft.com/office/powerpoint/2010/main" Requires="p14">
      <p:transition spd="slow" p14:dur="4000">
        <p14:vortex dir="u"/>
      </p:transition>
    </mc:Choice>
    <mc:Fallback>
      <p:transition spd="slow">
        <p:fade/>
      </p:transition>
    </mc:Fallback>
  </mc:AlternateContent>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0</TotalTime>
  <Words>567</Words>
  <Application>Microsoft Office PowerPoint</Application>
  <PresentationFormat>Widescreen</PresentationFormat>
  <Paragraphs>15</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Times New Roman</vt:lpstr>
      <vt:lpstr>Trebuchet MS</vt:lpstr>
      <vt:lpstr>Wingdings 3</vt:lpstr>
      <vt:lpstr>Facet</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Ronald Esquerra</dc:creator>
  <cp:lastModifiedBy>Ronald Esquerra</cp:lastModifiedBy>
  <cp:revision>29</cp:revision>
  <dcterms:created xsi:type="dcterms:W3CDTF">2019-01-31T21:17:00Z</dcterms:created>
  <dcterms:modified xsi:type="dcterms:W3CDTF">2019-02-02T00:41:41Z</dcterms:modified>
</cp:coreProperties>
</file>