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EA170C85-D53E-494A-85C8-1F4246BD121C}" type="datetimeFigureOut">
              <a:rPr lang="en-US" smtClean="0"/>
              <a:t>2/4/2019</a:t>
            </a:fld>
            <a:endParaRPr lang="en-US"/>
          </a:p>
        </p:txBody>
      </p:sp>
      <p:sp>
        <p:nvSpPr>
          <p:cNvPr id="5" name="Footer Placeholder 4"/>
          <p:cNvSpPr>
            <a:spLocks noGrp="1"/>
          </p:cNvSpPr>
          <p:nvPr>
            <p:ph type="ftr" sz="quarter" idx="11"/>
          </p:nvPr>
        </p:nvSpPr>
        <p:spPr>
          <a:xfrm>
            <a:off x="1876424" y="5410201"/>
            <a:ext cx="5124886" cy="365125"/>
          </a:xfrm>
        </p:spPr>
        <p:txBody>
          <a:bodyPr/>
          <a:lstStyle/>
          <a:p>
            <a:endParaRPr lang="en-US"/>
          </a:p>
        </p:txBody>
      </p:sp>
      <p:sp>
        <p:nvSpPr>
          <p:cNvPr id="6" name="Slide Number Placeholder 5"/>
          <p:cNvSpPr>
            <a:spLocks noGrp="1"/>
          </p:cNvSpPr>
          <p:nvPr>
            <p:ph type="sldNum" sz="quarter" idx="12"/>
          </p:nvPr>
        </p:nvSpPr>
        <p:spPr>
          <a:xfrm>
            <a:off x="9896911" y="5410199"/>
            <a:ext cx="771089" cy="365125"/>
          </a:xfrm>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334983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14187913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3087852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5080410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9901875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EA170C85-D53E-494A-85C8-1F4246BD121C}" type="datetimeFigureOut">
              <a:rPr lang="en-US" smtClean="0"/>
              <a:t>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18513809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EA170C85-D53E-494A-85C8-1F4246BD121C}" type="datetimeFigureOut">
              <a:rPr lang="en-US" smtClean="0"/>
              <a:t>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20484839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170C85-D53E-494A-85C8-1F4246BD121C}" type="datetimeFigureOut">
              <a:rPr lang="en-US" smtClean="0"/>
              <a:t>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7079179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170C85-D53E-494A-85C8-1F4246BD121C}" type="datetimeFigureOut">
              <a:rPr lang="en-US" smtClean="0"/>
              <a:t>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630625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170C85-D53E-494A-85C8-1F4246BD121C}" type="datetimeFigureOut">
              <a:rPr lang="en-US" smtClean="0"/>
              <a:t>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2216320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170C85-D53E-494A-85C8-1F4246BD121C}" type="datetimeFigureOut">
              <a:rPr lang="en-US" smtClean="0"/>
              <a:t>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4099477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A170C85-D53E-494A-85C8-1F4246BD121C}" type="datetimeFigureOut">
              <a:rPr lang="en-US" smtClean="0"/>
              <a:t>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1656632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A170C85-D53E-494A-85C8-1F4246BD121C}" type="datetimeFigureOut">
              <a:rPr lang="en-US" smtClean="0"/>
              <a:t>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20612716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A170C85-D53E-494A-85C8-1F4246BD121C}" type="datetimeFigureOut">
              <a:rPr lang="en-US" smtClean="0"/>
              <a:t>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554339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170C85-D53E-494A-85C8-1F4246BD121C}" type="datetimeFigureOut">
              <a:rPr lang="en-US" smtClean="0"/>
              <a:t>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878424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1760116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1655446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A170C85-D53E-494A-85C8-1F4246BD121C}" type="datetimeFigureOut">
              <a:rPr lang="en-US" smtClean="0"/>
              <a:t>2/4/2019</a:t>
            </a:fld>
            <a:endParaRPr 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4CE548A-7B68-4786-89EC-BD9F02AEBA9E}" type="slidenum">
              <a:rPr lang="en-US" smtClean="0"/>
              <a:t>‹#›</a:t>
            </a:fld>
            <a:endParaRPr lang="en-US"/>
          </a:p>
        </p:txBody>
      </p:sp>
    </p:spTree>
    <p:extLst>
      <p:ext uri="{BB962C8B-B14F-4D97-AF65-F5344CB8AC3E}">
        <p14:creationId xmlns:p14="http://schemas.microsoft.com/office/powerpoint/2010/main" val="2872797017"/>
      </p:ext>
    </p:extLst>
  </p:cSld>
  <p:clrMap bg1="dk1" tx1="lt1" bg2="dk2" tx2="lt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 id="2147483864" r:id="rId12"/>
    <p:sldLayoutId id="2147483865" r:id="rId13"/>
    <p:sldLayoutId id="2147483866" r:id="rId14"/>
    <p:sldLayoutId id="2147483867" r:id="rId15"/>
    <p:sldLayoutId id="2147483868" r:id="rId16"/>
    <p:sldLayoutId id="2147483869" r:id="rId17"/>
  </p:sldLayoutIdLst>
  <p:txStyles>
    <p:titleStyle>
      <a:lvl1pPr algn="l" defTabSz="914400" rtl="0" eaLnBrk="1" latinLnBrk="0" hangingPunct="1">
        <a:lnSpc>
          <a:spcPct val="90000"/>
        </a:lnSpc>
        <a:spcBef>
          <a:spcPct val="0"/>
        </a:spcBef>
        <a:buNone/>
        <a:defRPr sz="3600" kern="1200" cap="all" baseline="0">
          <a:solidFill>
            <a:schemeClr val="tx1"/>
          </a:solidFill>
          <a:effectLst>
            <a:outerShdw blurRad="177800" dist="38100" dir="2700000" algn="tl">
              <a:srgbClr val="000000">
                <a:alpha val="24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effectLst>
            <a:outerShdw blurRad="152400" dist="38100" dir="2700000" algn="tl">
              <a:srgbClr val="000000">
                <a:alpha val="36000"/>
              </a:srgbClr>
            </a:outerShdw>
          </a:effectLst>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effectLst>
            <a:outerShdw blurRad="152400" dist="38100" dir="2700000" algn="tl">
              <a:srgbClr val="000000">
                <a:alpha val="36000"/>
              </a:srgbClr>
            </a:outerShdw>
          </a:effectLst>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effectLst>
            <a:outerShdw blurRad="152400" dist="38100" dir="2700000" algn="tl">
              <a:srgbClr val="000000">
                <a:alpha val="36000"/>
              </a:srgbClr>
            </a:outerShdw>
          </a:effectLst>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A915B77-385F-4218-A8A5-5F070774EAFA}"/>
              </a:ext>
            </a:extLst>
          </p:cNvPr>
          <p:cNvSpPr/>
          <p:nvPr/>
        </p:nvSpPr>
        <p:spPr>
          <a:xfrm>
            <a:off x="335873" y="409003"/>
            <a:ext cx="1876091" cy="400110"/>
          </a:xfrm>
          <a:prstGeom prst="rect">
            <a:avLst/>
          </a:prstGeom>
        </p:spPr>
        <p:txBody>
          <a:bodyPr wrap="none">
            <a:spAutoFit/>
          </a:bodyPr>
          <a:lstStyle/>
          <a:p>
            <a:pPr algn="just">
              <a:spcBef>
                <a:spcPts val="600"/>
              </a:spcBef>
              <a:spcAft>
                <a:spcPts val="600"/>
              </a:spcAft>
            </a:pPr>
            <a:r>
              <a:rPr lang="en-US" sz="2000" b="1" dirty="0">
                <a:solidFill>
                  <a:schemeClr val="bg1"/>
                </a:solidFill>
                <a:latin typeface="Arial" panose="020B0604020202020204" pitchFamily="34" charset="0"/>
                <a:ea typeface="Times New Roman" panose="02020603050405020304" pitchFamily="18" charset="0"/>
              </a:rPr>
              <a:t>Miller, George</a:t>
            </a:r>
            <a:endParaRPr lang="en-US" sz="2800" dirty="0">
              <a:solidFill>
                <a:schemeClr val="bg1"/>
              </a:solidFill>
              <a:effectLst/>
              <a:latin typeface="Times New Roman" panose="02020603050405020304" pitchFamily="18" charset="0"/>
              <a:ea typeface="Times New Roman" panose="02020603050405020304" pitchFamily="18" charset="0"/>
            </a:endParaRPr>
          </a:p>
        </p:txBody>
      </p:sp>
      <p:pic>
        <p:nvPicPr>
          <p:cNvPr id="5" name="Picture 4" descr="Image from H. W. Mills, âDe Tal Palo Tal Astilla,â &lt;i&gt;Annual Publication, Historical Society of Southern California&lt;/i&gt; 10, no. 3 (1917), between pp. 112 and 113 (Church History Library, Salt Lake City).">
            <a:extLst>
              <a:ext uri="{FF2B5EF4-FFF2-40B4-BE49-F238E27FC236}">
                <a16:creationId xmlns:a16="http://schemas.microsoft.com/office/drawing/2014/main" id="{A1B05619-1E94-4C66-B7B4-25250B0795AE}"/>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4514" y="778335"/>
            <a:ext cx="1602256" cy="1824780"/>
          </a:xfrm>
          <a:prstGeom prst="rect">
            <a:avLst/>
          </a:prstGeom>
          <a:noFill/>
          <a:ln>
            <a:noFill/>
          </a:ln>
        </p:spPr>
      </p:pic>
      <p:sp>
        <p:nvSpPr>
          <p:cNvPr id="6" name="Rectangle 5">
            <a:extLst>
              <a:ext uri="{FF2B5EF4-FFF2-40B4-BE49-F238E27FC236}">
                <a16:creationId xmlns:a16="http://schemas.microsoft.com/office/drawing/2014/main" id="{6F2D9A7D-CC0F-40F0-A751-B5D8A4BCEBAC}"/>
              </a:ext>
            </a:extLst>
          </p:cNvPr>
          <p:cNvSpPr/>
          <p:nvPr/>
        </p:nvSpPr>
        <p:spPr>
          <a:xfrm>
            <a:off x="2016769" y="707998"/>
            <a:ext cx="9771957" cy="1938992"/>
          </a:xfrm>
          <a:prstGeom prst="rect">
            <a:avLst/>
          </a:prstGeom>
        </p:spPr>
        <p:txBody>
          <a:bodyPr wrap="square">
            <a:spAutoFit/>
          </a:bodyPr>
          <a:lstStyle/>
          <a:p>
            <a:pPr algn="just"/>
            <a:r>
              <a:rPr lang="en-US" sz="2400" b="1" dirty="0">
                <a:solidFill>
                  <a:schemeClr val="bg1"/>
                </a:solidFill>
                <a:latin typeface="Arial" panose="020B0604020202020204" pitchFamily="34" charset="0"/>
                <a:ea typeface="Calibri" panose="020F0502020204030204" pitchFamily="34" charset="0"/>
                <a:cs typeface="Arial" panose="020B0604020202020204" pitchFamily="34" charset="0"/>
              </a:rPr>
              <a:t>Born: </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November 25, 1794, </a:t>
            </a:r>
            <a:r>
              <a:rPr lang="en-US" sz="2400" dirty="0">
                <a:solidFill>
                  <a:srgbClr val="FFFF00"/>
                </a:solidFill>
                <a:latin typeface="Arial" panose="020B0604020202020204" pitchFamily="34" charset="0"/>
                <a:ea typeface="Calibri" panose="020F0502020204030204" pitchFamily="34" charset="0"/>
                <a:cs typeface="Arial" panose="020B0604020202020204" pitchFamily="34" charset="0"/>
              </a:rPr>
              <a:t>Orange County Virginia. </a:t>
            </a:r>
            <a:r>
              <a:rPr lang="en-US" sz="2400" b="1" dirty="0">
                <a:solidFill>
                  <a:schemeClr val="bg1"/>
                </a:solidFill>
                <a:latin typeface="Arial" panose="020B0604020202020204" pitchFamily="34" charset="0"/>
                <a:ea typeface="Calibri" panose="020F0502020204030204" pitchFamily="34" charset="0"/>
                <a:cs typeface="Arial" panose="020B0604020202020204" pitchFamily="34" charset="0"/>
              </a:rPr>
              <a:t>Baptized: </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August 12, 1839. </a:t>
            </a:r>
            <a:r>
              <a:rPr lang="en-US" sz="2400" b="1" dirty="0">
                <a:solidFill>
                  <a:schemeClr val="bg1"/>
                </a:solidFill>
                <a:latin typeface="Arial" panose="020B0604020202020204" pitchFamily="34" charset="0"/>
                <a:ea typeface="Calibri" panose="020F0502020204030204" pitchFamily="34" charset="0"/>
                <a:cs typeface="Arial" panose="020B0604020202020204" pitchFamily="34" charset="0"/>
              </a:rPr>
              <a:t>Ordained a High Priest: </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Prior to 1840. </a:t>
            </a:r>
            <a:r>
              <a:rPr lang="en-US" sz="2400" b="1" dirty="0">
                <a:solidFill>
                  <a:schemeClr val="bg1"/>
                </a:solidFill>
                <a:latin typeface="Arial" panose="020B0604020202020204" pitchFamily="34" charset="0"/>
                <a:ea typeface="Calibri" panose="020F0502020204030204" pitchFamily="34" charset="0"/>
                <a:cs typeface="Arial" panose="020B0604020202020204" pitchFamily="34" charset="0"/>
              </a:rPr>
              <a:t>Died: </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1855 or  56 in Illinois en route to California. </a:t>
            </a:r>
            <a:r>
              <a:rPr lang="en-US" sz="2400" b="1" dirty="0">
                <a:solidFill>
                  <a:schemeClr val="bg1"/>
                </a:solidFill>
                <a:latin typeface="Arial" panose="020B0604020202020204" pitchFamily="34" charset="0"/>
                <a:ea typeface="Calibri" panose="020F0502020204030204" pitchFamily="34" charset="0"/>
                <a:cs typeface="Arial" panose="020B0604020202020204" pitchFamily="34" charset="0"/>
              </a:rPr>
              <a:t>Parents: </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John Miller and Margaret Pfeiffer. </a:t>
            </a:r>
            <a:r>
              <a:rPr lang="en-US" sz="2400" b="1" dirty="0">
                <a:solidFill>
                  <a:schemeClr val="bg1"/>
                </a:solidFill>
                <a:latin typeface="Arial" panose="020B0604020202020204" pitchFamily="34" charset="0"/>
                <a:ea typeface="Calibri" panose="020F0502020204030204" pitchFamily="34" charset="0"/>
                <a:cs typeface="Arial" panose="020B0604020202020204" pitchFamily="34" charset="0"/>
              </a:rPr>
              <a:t>Married: </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Mary Catherine Fry, prior to 1827-four children. </a:t>
            </a:r>
            <a:r>
              <a:rPr lang="en-US" sz="2400" b="1" dirty="0">
                <a:solidFill>
                  <a:schemeClr val="bg1"/>
                </a:solidFill>
                <a:latin typeface="Arial" panose="020B0604020202020204" pitchFamily="34" charset="0"/>
                <a:ea typeface="Calibri" panose="020F0502020204030204" pitchFamily="34" charset="0"/>
                <a:cs typeface="Arial" panose="020B0604020202020204" pitchFamily="34" charset="0"/>
              </a:rPr>
              <a:t>Vocations: </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Carpenter.</a:t>
            </a:r>
            <a:endParaRPr lang="en-US" sz="2400" dirty="0">
              <a:solidFill>
                <a:schemeClr val="bg1"/>
              </a:solidFill>
              <a:latin typeface="Arial" panose="020B0604020202020204" pitchFamily="34" charset="0"/>
              <a:cs typeface="Arial" panose="020B0604020202020204" pitchFamily="34" charset="0"/>
            </a:endParaRPr>
          </a:p>
        </p:txBody>
      </p:sp>
      <p:pic>
        <p:nvPicPr>
          <p:cNvPr id="8" name="Picture 2" descr="Resultado de imagen para orange county virginia">
            <a:extLst>
              <a:ext uri="{FF2B5EF4-FFF2-40B4-BE49-F238E27FC236}">
                <a16:creationId xmlns:a16="http://schemas.microsoft.com/office/drawing/2014/main" id="{C12D8072-ED5D-41E3-886B-265D3F6DED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6484" y="2814131"/>
            <a:ext cx="4953950" cy="3410520"/>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a:extLst>
              <a:ext uri="{FF2B5EF4-FFF2-40B4-BE49-F238E27FC236}">
                <a16:creationId xmlns:a16="http://schemas.microsoft.com/office/drawing/2014/main" id="{18DDDAB0-A705-4704-BCE3-E720EF162EC3}"/>
              </a:ext>
            </a:extLst>
          </p:cNvPr>
          <p:cNvSpPr/>
          <p:nvPr/>
        </p:nvSpPr>
        <p:spPr>
          <a:xfrm>
            <a:off x="4208774" y="6321456"/>
            <a:ext cx="3549370" cy="400110"/>
          </a:xfrm>
          <a:prstGeom prst="rect">
            <a:avLst/>
          </a:prstGeom>
        </p:spPr>
        <p:txBody>
          <a:bodyPr wrap="none">
            <a:spAutoFit/>
          </a:bodyPr>
          <a:lstStyle/>
          <a:p>
            <a:r>
              <a:rPr lang="en-US" sz="2000" b="1" dirty="0">
                <a:solidFill>
                  <a:schemeClr val="bg1"/>
                </a:solidFill>
                <a:latin typeface="arial" panose="020B0604020202020204" pitchFamily="34" charset="0"/>
              </a:rPr>
              <a:t>Orange County Courthouse</a:t>
            </a:r>
            <a:endParaRPr lang="en-US" sz="2000" b="1" dirty="0">
              <a:solidFill>
                <a:schemeClr val="bg1"/>
              </a:solidFill>
            </a:endParaRPr>
          </a:p>
        </p:txBody>
      </p:sp>
    </p:spTree>
    <p:extLst>
      <p:ext uri="{BB962C8B-B14F-4D97-AF65-F5344CB8AC3E}">
        <p14:creationId xmlns:p14="http://schemas.microsoft.com/office/powerpoint/2010/main" val="3033267773"/>
      </p:ext>
    </p:extLst>
  </p:cSld>
  <p:clrMapOvr>
    <a:masterClrMapping/>
  </p:clrMapOvr>
  <mc:AlternateContent xmlns:mc="http://schemas.openxmlformats.org/markup-compatibility/2006">
    <mc:Choice xmlns:p14="http://schemas.microsoft.com/office/powerpoint/2010/main" Requires="p14">
      <p:transition spd="slow" p14:dur="3400">
        <p14:reveal thruBlk="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23" presetClass="entr" presetSubtype="16" fill="hold" nodeType="click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p:cTn id="18" dur="1250" fill="hold"/>
                                        <p:tgtEl>
                                          <p:spTgt spid="8"/>
                                        </p:tgtEl>
                                        <p:attrNameLst>
                                          <p:attrName>ppt_w</p:attrName>
                                        </p:attrNameLst>
                                      </p:cBhvr>
                                      <p:tavLst>
                                        <p:tav tm="0">
                                          <p:val>
                                            <p:fltVal val="0"/>
                                          </p:val>
                                        </p:tav>
                                        <p:tav tm="100000">
                                          <p:val>
                                            <p:strVal val="#ppt_w"/>
                                          </p:val>
                                        </p:tav>
                                      </p:tavLst>
                                    </p:anim>
                                    <p:anim calcmode="lin" valueType="num">
                                      <p:cBhvr>
                                        <p:cTn id="19" dur="1250" fill="hold"/>
                                        <p:tgtEl>
                                          <p:spTgt spid="8"/>
                                        </p:tgtEl>
                                        <p:attrNameLst>
                                          <p:attrName>ppt_h</p:attrName>
                                        </p:attrNameLst>
                                      </p:cBhvr>
                                      <p:tavLst>
                                        <p:tav tm="0">
                                          <p:val>
                                            <p:fltVal val="0"/>
                                          </p:val>
                                        </p:tav>
                                        <p:tav tm="100000">
                                          <p:val>
                                            <p:strVal val="#ppt_h"/>
                                          </p:val>
                                        </p:tav>
                                      </p:tavLst>
                                    </p:anim>
                                  </p:childTnLst>
                                </p:cTn>
                              </p:par>
                              <p:par>
                                <p:cTn id="20" presetID="23" presetClass="entr" presetSubtype="16"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 calcmode="lin" valueType="num">
                                      <p:cBhvr>
                                        <p:cTn id="22" dur="1250" fill="hold"/>
                                        <p:tgtEl>
                                          <p:spTgt spid="10"/>
                                        </p:tgtEl>
                                        <p:attrNameLst>
                                          <p:attrName>ppt_w</p:attrName>
                                        </p:attrNameLst>
                                      </p:cBhvr>
                                      <p:tavLst>
                                        <p:tav tm="0">
                                          <p:val>
                                            <p:fltVal val="0"/>
                                          </p:val>
                                        </p:tav>
                                        <p:tav tm="100000">
                                          <p:val>
                                            <p:strVal val="#ppt_w"/>
                                          </p:val>
                                        </p:tav>
                                      </p:tavLst>
                                    </p:anim>
                                    <p:anim calcmode="lin" valueType="num">
                                      <p:cBhvr>
                                        <p:cTn id="23" dur="1250" fill="hold"/>
                                        <p:tgtEl>
                                          <p:spTgt spid="1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1738670-F11F-4D05-A25F-2214D5E09CAA}"/>
              </a:ext>
            </a:extLst>
          </p:cNvPr>
          <p:cNvSpPr txBox="1"/>
          <p:nvPr/>
        </p:nvSpPr>
        <p:spPr>
          <a:xfrm>
            <a:off x="310543" y="565788"/>
            <a:ext cx="6709235" cy="461665"/>
          </a:xfrm>
          <a:prstGeom prst="rect">
            <a:avLst/>
          </a:prstGeom>
          <a:noFill/>
        </p:spPr>
        <p:txBody>
          <a:bodyPr wrap="square" rtlCol="0">
            <a:spAutoFit/>
          </a:bodyPr>
          <a:lstStyle/>
          <a:p>
            <a:r>
              <a:rPr lang="en-US" sz="2400" b="1" dirty="0">
                <a:solidFill>
                  <a:schemeClr val="bg1"/>
                </a:solidFill>
                <a:latin typeface="Arial" panose="020B0604020202020204" pitchFamily="34" charset="0"/>
                <a:cs typeface="Arial" panose="020B0604020202020204" pitchFamily="34" charset="0"/>
              </a:rPr>
              <a:t>1819: </a:t>
            </a:r>
            <a:r>
              <a:rPr lang="en-US" sz="2400" dirty="0">
                <a:solidFill>
                  <a:schemeClr val="bg1"/>
                </a:solidFill>
                <a:latin typeface="Arial" panose="020B0604020202020204" pitchFamily="34" charset="0"/>
                <a:cs typeface="Arial" panose="020B0604020202020204" pitchFamily="34" charset="0"/>
              </a:rPr>
              <a:t> George Miller was initiated into Masonry.</a:t>
            </a:r>
            <a:endParaRPr lang="en-US" sz="2400" b="1" dirty="0">
              <a:solidFill>
                <a:schemeClr val="bg1"/>
              </a:solidFill>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2E086224-4672-4860-BF34-8BBEC2BCF62E}"/>
              </a:ext>
            </a:extLst>
          </p:cNvPr>
          <p:cNvSpPr txBox="1"/>
          <p:nvPr/>
        </p:nvSpPr>
        <p:spPr>
          <a:xfrm>
            <a:off x="310543" y="1352840"/>
            <a:ext cx="10929544" cy="1938992"/>
          </a:xfrm>
          <a:prstGeom prst="rect">
            <a:avLst/>
          </a:prstGeom>
          <a:noFill/>
        </p:spPr>
        <p:txBody>
          <a:bodyPr wrap="square" rtlCol="0">
            <a:spAutoFit/>
          </a:bodyPr>
          <a:lstStyle/>
          <a:p>
            <a:pPr algn="just"/>
            <a:r>
              <a:rPr lang="en-US" sz="2400" b="1" dirty="0">
                <a:solidFill>
                  <a:schemeClr val="bg1"/>
                </a:solidFill>
                <a:latin typeface="Arial" panose="020B0604020202020204" pitchFamily="34" charset="0"/>
                <a:cs typeface="Arial" panose="020B0604020202020204" pitchFamily="34" charset="0"/>
              </a:rPr>
              <a:t>1841: </a:t>
            </a:r>
            <a:r>
              <a:rPr lang="en-US" sz="2400" dirty="0">
                <a:solidFill>
                  <a:schemeClr val="bg1"/>
                </a:solidFill>
                <a:latin typeface="Arial" panose="020B0604020202020204" pitchFamily="34" charset="0"/>
                <a:cs typeface="Arial" panose="020B0604020202020204" pitchFamily="34" charset="0"/>
              </a:rPr>
              <a:t>On January 19, the Lord, by revelation, sealed the office of bishopric upon George Miller. Miller was also instructed, with others, to help build the Nauvoo House. Miller, Lyman Wight, John Snider and Peter Haws were further instructed to organize themselves and select one of themselves to be president of their quorum for the purpose of building the Nauvoo House.</a:t>
            </a:r>
          </a:p>
        </p:txBody>
      </p:sp>
      <p:sp>
        <p:nvSpPr>
          <p:cNvPr id="10" name="TextBox 9">
            <a:extLst>
              <a:ext uri="{FF2B5EF4-FFF2-40B4-BE49-F238E27FC236}">
                <a16:creationId xmlns:a16="http://schemas.microsoft.com/office/drawing/2014/main" id="{1CA91B45-80E0-42A3-A136-859CEBEE1C14}"/>
              </a:ext>
            </a:extLst>
          </p:cNvPr>
          <p:cNvSpPr txBox="1"/>
          <p:nvPr/>
        </p:nvSpPr>
        <p:spPr>
          <a:xfrm>
            <a:off x="310543" y="3462471"/>
            <a:ext cx="10929544" cy="1938992"/>
          </a:xfrm>
          <a:prstGeom prst="rect">
            <a:avLst/>
          </a:prstGeom>
          <a:noFill/>
        </p:spPr>
        <p:txBody>
          <a:bodyPr wrap="square" rtlCol="0">
            <a:spAutoFit/>
          </a:bodyPr>
          <a:lstStyle/>
          <a:p>
            <a:pPr algn="just"/>
            <a:r>
              <a:rPr lang="en-US" sz="2400" b="1" dirty="0">
                <a:solidFill>
                  <a:schemeClr val="bg1"/>
                </a:solidFill>
                <a:latin typeface="Arial" panose="020B0604020202020204" pitchFamily="34" charset="0"/>
                <a:cs typeface="Arial" panose="020B0604020202020204" pitchFamily="34" charset="0"/>
              </a:rPr>
              <a:t>1841-1844: </a:t>
            </a:r>
            <a:r>
              <a:rPr lang="en-US" sz="2400" dirty="0">
                <a:solidFill>
                  <a:schemeClr val="bg1"/>
                </a:solidFill>
                <a:latin typeface="Arial" panose="020B0604020202020204" pitchFamily="34" charset="0"/>
                <a:cs typeface="Arial" panose="020B0604020202020204" pitchFamily="34" charset="0"/>
              </a:rPr>
              <a:t>From November or 1841 until 1844, Miller served as presiding bishop in Nauvoo, Illinois. On March 11, 1844 he was made a member of the Council of Fifty. During this same period of time, conspirators were plotting the death of the Prophet. Joseph called his most trusted followers from the high council the Legion and the police together to form a plan.</a:t>
            </a:r>
          </a:p>
        </p:txBody>
      </p:sp>
    </p:spTree>
    <p:extLst>
      <p:ext uri="{BB962C8B-B14F-4D97-AF65-F5344CB8AC3E}">
        <p14:creationId xmlns:p14="http://schemas.microsoft.com/office/powerpoint/2010/main" val="929525421"/>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p:cTn id="14" dur="500" fill="hold"/>
                                        <p:tgtEl>
                                          <p:spTgt spid="10"/>
                                        </p:tgtEl>
                                        <p:attrNameLst>
                                          <p:attrName>ppt_w</p:attrName>
                                        </p:attrNameLst>
                                      </p:cBhvr>
                                      <p:tavLst>
                                        <p:tav tm="0">
                                          <p:val>
                                            <p:fltVal val="0"/>
                                          </p:val>
                                        </p:tav>
                                        <p:tav tm="100000">
                                          <p:val>
                                            <p:strVal val="#ppt_w"/>
                                          </p:val>
                                        </p:tav>
                                      </p:tavLst>
                                    </p:anim>
                                    <p:anim calcmode="lin" valueType="num">
                                      <p:cBhvr>
                                        <p:cTn id="15" dur="500" fill="hold"/>
                                        <p:tgtEl>
                                          <p:spTgt spid="10"/>
                                        </p:tgtEl>
                                        <p:attrNameLst>
                                          <p:attrName>ppt_h</p:attrName>
                                        </p:attrNameLst>
                                      </p:cBhvr>
                                      <p:tavLst>
                                        <p:tav tm="0">
                                          <p:val>
                                            <p:fltVal val="0"/>
                                          </p:val>
                                        </p:tav>
                                        <p:tav tm="100000">
                                          <p:val>
                                            <p:strVal val="#ppt_h"/>
                                          </p:val>
                                        </p:tav>
                                      </p:tavLst>
                                    </p:anim>
                                    <p:anim calcmode="lin" valueType="num">
                                      <p:cBhvr>
                                        <p:cTn id="16" dur="500" fill="hold"/>
                                        <p:tgtEl>
                                          <p:spTgt spid="10"/>
                                        </p:tgtEl>
                                        <p:attrNameLst>
                                          <p:attrName>style.rotation</p:attrName>
                                        </p:attrNameLst>
                                      </p:cBhvr>
                                      <p:tavLst>
                                        <p:tav tm="0">
                                          <p:val>
                                            <p:fltVal val="360"/>
                                          </p:val>
                                        </p:tav>
                                        <p:tav tm="100000">
                                          <p:val>
                                            <p:fltVal val="0"/>
                                          </p:val>
                                        </p:tav>
                                      </p:tavLst>
                                    </p:anim>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202890E-F459-48E6-8B1F-EB588A4E1012}"/>
              </a:ext>
            </a:extLst>
          </p:cNvPr>
          <p:cNvSpPr txBox="1"/>
          <p:nvPr/>
        </p:nvSpPr>
        <p:spPr>
          <a:xfrm>
            <a:off x="386079" y="465602"/>
            <a:ext cx="11066405" cy="2308324"/>
          </a:xfrm>
          <a:prstGeom prst="rect">
            <a:avLst/>
          </a:prstGeom>
          <a:noFill/>
        </p:spPr>
        <p:txBody>
          <a:bodyPr wrap="square" rtlCol="0">
            <a:spAutoFit/>
          </a:bodyPr>
          <a:lstStyle/>
          <a:p>
            <a:pPr algn="just"/>
            <a:r>
              <a:rPr lang="en-US" sz="2400" b="1" dirty="0">
                <a:solidFill>
                  <a:schemeClr val="bg1"/>
                </a:solidFill>
                <a:latin typeface="Arial" panose="020B0604020202020204" pitchFamily="34" charset="0"/>
                <a:cs typeface="Arial" panose="020B0604020202020204" pitchFamily="34" charset="0"/>
              </a:rPr>
              <a:t>1847: </a:t>
            </a:r>
            <a:r>
              <a:rPr lang="en-US" sz="2400" dirty="0">
                <a:solidFill>
                  <a:schemeClr val="bg1"/>
                </a:solidFill>
                <a:latin typeface="Arial" panose="020B0604020202020204" pitchFamily="34" charset="0"/>
                <a:cs typeface="Arial" panose="020B0604020202020204" pitchFamily="34" charset="0"/>
              </a:rPr>
              <a:t>In January, George Miller rejected Brigham Young’s leadership and joined with Lyman Wight. In November, Elder Hyde reported to the Council of the Twelve at Winter Quarters that Bishop George Miller had action taken against him because he failed to follow counsel and had moved to Texas instead of continuing on to the Rocky Mountains. This action was approved by the Council of the Twelve.</a:t>
            </a:r>
            <a:endParaRPr lang="en-US" sz="2400" b="1" dirty="0">
              <a:solidFill>
                <a:schemeClr val="bg1"/>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A9C488A9-9CD7-4BA1-A530-2BA0746FC6A6}"/>
              </a:ext>
            </a:extLst>
          </p:cNvPr>
          <p:cNvSpPr txBox="1"/>
          <p:nvPr/>
        </p:nvSpPr>
        <p:spPr>
          <a:xfrm>
            <a:off x="386080" y="3003238"/>
            <a:ext cx="9686388" cy="461665"/>
          </a:xfrm>
          <a:prstGeom prst="rect">
            <a:avLst/>
          </a:prstGeom>
          <a:noFill/>
        </p:spPr>
        <p:txBody>
          <a:bodyPr wrap="square" rtlCol="0">
            <a:spAutoFit/>
          </a:bodyPr>
          <a:lstStyle/>
          <a:p>
            <a:pPr algn="just"/>
            <a:r>
              <a:rPr lang="en-US" sz="2400" b="1" dirty="0">
                <a:solidFill>
                  <a:schemeClr val="bg1"/>
                </a:solidFill>
                <a:latin typeface="Arial" panose="020B0604020202020204" pitchFamily="34" charset="0"/>
                <a:cs typeface="Arial" panose="020B0604020202020204" pitchFamily="34" charset="0"/>
              </a:rPr>
              <a:t>1848-1849: </a:t>
            </a:r>
            <a:r>
              <a:rPr lang="en-US" sz="2400" dirty="0">
                <a:solidFill>
                  <a:schemeClr val="bg1"/>
                </a:solidFill>
                <a:latin typeface="Arial" panose="020B0604020202020204" pitchFamily="34" charset="0"/>
                <a:cs typeface="Arial" panose="020B0604020202020204" pitchFamily="34" charset="0"/>
              </a:rPr>
              <a:t>indicates Miller was disfellowshipped December 3, 1849.</a:t>
            </a:r>
            <a:endParaRPr lang="en-US" sz="2400" b="1" dirty="0">
              <a:solidFill>
                <a:schemeClr val="bg1"/>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F8041A9B-3B37-4BBA-A5C0-52F7C132475C}"/>
              </a:ext>
            </a:extLst>
          </p:cNvPr>
          <p:cNvSpPr txBox="1"/>
          <p:nvPr/>
        </p:nvSpPr>
        <p:spPr>
          <a:xfrm>
            <a:off x="386080" y="3725903"/>
            <a:ext cx="6463874" cy="461665"/>
          </a:xfrm>
          <a:prstGeom prst="rect">
            <a:avLst/>
          </a:prstGeom>
          <a:noFill/>
        </p:spPr>
        <p:txBody>
          <a:bodyPr wrap="square" rtlCol="0">
            <a:spAutoFit/>
          </a:bodyPr>
          <a:lstStyle/>
          <a:p>
            <a:pPr algn="just"/>
            <a:r>
              <a:rPr lang="en-US" sz="2400" b="1" dirty="0">
                <a:solidFill>
                  <a:schemeClr val="bg1"/>
                </a:solidFill>
                <a:latin typeface="Arial" panose="020B0604020202020204" pitchFamily="34" charset="0"/>
                <a:cs typeface="Arial" panose="020B0604020202020204" pitchFamily="34" charset="0"/>
              </a:rPr>
              <a:t>1850: </a:t>
            </a:r>
            <a:r>
              <a:rPr lang="en-US" sz="2400" dirty="0">
                <a:solidFill>
                  <a:schemeClr val="bg1"/>
                </a:solidFill>
                <a:latin typeface="Arial" panose="020B0604020202020204" pitchFamily="34" charset="0"/>
                <a:cs typeface="Arial" panose="020B0604020202020204" pitchFamily="34" charset="0"/>
              </a:rPr>
              <a:t>He joined with the James Strang group.</a:t>
            </a:r>
            <a:endParaRPr lang="en-US" sz="2400" b="1" dirty="0">
              <a:solidFill>
                <a:schemeClr val="bg1"/>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32EE9B62-B331-42A4-80CF-9F11418FED51}"/>
              </a:ext>
            </a:extLst>
          </p:cNvPr>
          <p:cNvSpPr txBox="1"/>
          <p:nvPr/>
        </p:nvSpPr>
        <p:spPr>
          <a:xfrm>
            <a:off x="386079" y="4526277"/>
            <a:ext cx="7801877" cy="461665"/>
          </a:xfrm>
          <a:prstGeom prst="rect">
            <a:avLst/>
          </a:prstGeom>
          <a:noFill/>
        </p:spPr>
        <p:txBody>
          <a:bodyPr wrap="square" rtlCol="0">
            <a:spAutoFit/>
          </a:bodyPr>
          <a:lstStyle/>
          <a:p>
            <a:pPr algn="just"/>
            <a:r>
              <a:rPr lang="en-US" sz="2400" b="1" dirty="0">
                <a:solidFill>
                  <a:schemeClr val="bg1"/>
                </a:solidFill>
                <a:latin typeface="Arial" panose="020B0604020202020204" pitchFamily="34" charset="0"/>
                <a:cs typeface="Arial" panose="020B0604020202020204" pitchFamily="34" charset="0"/>
              </a:rPr>
              <a:t>1855: </a:t>
            </a:r>
            <a:r>
              <a:rPr lang="en-US" sz="2400" dirty="0">
                <a:solidFill>
                  <a:schemeClr val="bg1"/>
                </a:solidFill>
                <a:latin typeface="Arial" panose="020B0604020202020204" pitchFamily="34" charset="0"/>
                <a:cs typeface="Arial" panose="020B0604020202020204" pitchFamily="34" charset="0"/>
              </a:rPr>
              <a:t>He died in Illinois while en route to California.</a:t>
            </a:r>
            <a:endParaRPr lang="en-US" sz="24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73861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6" presetClass="entr" presetSubtype="0" fill="hold" grpId="0" nodeType="clickEffect">
                                  <p:stCondLst>
                                    <p:cond delay="0"/>
                                  </p:stCondLst>
                                  <p:iterate type="lt">
                                    <p:tmPct val="10000"/>
                                  </p:iterate>
                                  <p:childTnLst>
                                    <p:set>
                                      <p:cBhvr>
                                        <p:cTn id="13" dur="1" fill="hold">
                                          <p:stCondLst>
                                            <p:cond delay="0"/>
                                          </p:stCondLst>
                                        </p:cTn>
                                        <p:tgtEl>
                                          <p:spTgt spid="4"/>
                                        </p:tgtEl>
                                        <p:attrNameLst>
                                          <p:attrName>style.visibility</p:attrName>
                                        </p:attrNameLst>
                                      </p:cBhvr>
                                      <p:to>
                                        <p:strVal val="visible"/>
                                      </p:to>
                                    </p:set>
                                    <p:anim by="(-#ppt_w*2)" calcmode="lin" valueType="num">
                                      <p:cBhvr rctx="PPT">
                                        <p:cTn id="14" dur="125" autoRev="1" fill="hold">
                                          <p:stCondLst>
                                            <p:cond delay="0"/>
                                          </p:stCondLst>
                                        </p:cTn>
                                        <p:tgtEl>
                                          <p:spTgt spid="4"/>
                                        </p:tgtEl>
                                        <p:attrNameLst>
                                          <p:attrName>ppt_w</p:attrName>
                                        </p:attrNameLst>
                                      </p:cBhvr>
                                    </p:anim>
                                    <p:anim by="(#ppt_w*0.50)" calcmode="lin" valueType="num">
                                      <p:cBhvr>
                                        <p:cTn id="15" dur="125" decel="50000" autoRev="1" fill="hold">
                                          <p:stCondLst>
                                            <p:cond delay="0"/>
                                          </p:stCondLst>
                                        </p:cTn>
                                        <p:tgtEl>
                                          <p:spTgt spid="4"/>
                                        </p:tgtEl>
                                        <p:attrNameLst>
                                          <p:attrName>ppt_x</p:attrName>
                                        </p:attrNameLst>
                                      </p:cBhvr>
                                    </p:anim>
                                    <p:anim from="(-#ppt_h/2)" to="(#ppt_y)" calcmode="lin" valueType="num">
                                      <p:cBhvr>
                                        <p:cTn id="16" dur="250" fill="hold">
                                          <p:stCondLst>
                                            <p:cond delay="0"/>
                                          </p:stCondLst>
                                        </p:cTn>
                                        <p:tgtEl>
                                          <p:spTgt spid="4"/>
                                        </p:tgtEl>
                                        <p:attrNameLst>
                                          <p:attrName>ppt_y</p:attrName>
                                        </p:attrNameLst>
                                      </p:cBhvr>
                                    </p:anim>
                                    <p:animRot by="21600000">
                                      <p:cBhvr>
                                        <p:cTn id="17" dur="250" fill="hold">
                                          <p:stCondLst>
                                            <p:cond delay="0"/>
                                          </p:stCondLst>
                                        </p:cTn>
                                        <p:tgtEl>
                                          <p:spTgt spid="4"/>
                                        </p:tgtEl>
                                        <p:attrNameLst>
                                          <p:attrName>r</p:attrName>
                                        </p:attrNameLst>
                                      </p:cBhvr>
                                    </p:animRot>
                                  </p:childTnLst>
                                </p:cTn>
                              </p:par>
                            </p:childTnLst>
                          </p:cTn>
                        </p:par>
                      </p:childTnLst>
                    </p:cTn>
                  </p:par>
                  <p:par>
                    <p:cTn id="18" fill="hold">
                      <p:stCondLst>
                        <p:cond delay="indefinite"/>
                      </p:stCondLst>
                      <p:childTnLst>
                        <p:par>
                          <p:cTn id="19" fill="hold">
                            <p:stCondLst>
                              <p:cond delay="0"/>
                            </p:stCondLst>
                            <p:childTnLst>
                              <p:par>
                                <p:cTn id="20" presetID="41" presetClass="entr" presetSubtype="0" fill="hold" grpId="0" nodeType="clickEffect">
                                  <p:stCondLst>
                                    <p:cond delay="0"/>
                                  </p:stCondLst>
                                  <p:iterate type="lt">
                                    <p:tmPct val="10000"/>
                                  </p:iterate>
                                  <p:childTnLst>
                                    <p:set>
                                      <p:cBhvr>
                                        <p:cTn id="21" dur="1" fill="hold">
                                          <p:stCondLst>
                                            <p:cond delay="0"/>
                                          </p:stCondLst>
                                        </p:cTn>
                                        <p:tgtEl>
                                          <p:spTgt spid="5"/>
                                        </p:tgtEl>
                                        <p:attrNameLst>
                                          <p:attrName>style.visibility</p:attrName>
                                        </p:attrNameLst>
                                      </p:cBhvr>
                                      <p:to>
                                        <p:strVal val="visible"/>
                                      </p:to>
                                    </p:set>
                                    <p:anim calcmode="lin" valueType="num">
                                      <p:cBhvr>
                                        <p:cTn id="22" dur="20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23" dur="200" fill="hold"/>
                                        <p:tgtEl>
                                          <p:spTgt spid="5"/>
                                        </p:tgtEl>
                                        <p:attrNameLst>
                                          <p:attrName>ppt_y</p:attrName>
                                        </p:attrNameLst>
                                      </p:cBhvr>
                                      <p:tavLst>
                                        <p:tav tm="0">
                                          <p:val>
                                            <p:strVal val="#ppt_y"/>
                                          </p:val>
                                        </p:tav>
                                        <p:tav tm="100000">
                                          <p:val>
                                            <p:strVal val="#ppt_y"/>
                                          </p:val>
                                        </p:tav>
                                      </p:tavLst>
                                    </p:anim>
                                    <p:anim calcmode="lin" valueType="num">
                                      <p:cBhvr>
                                        <p:cTn id="24" dur="20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25" dur="20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26" dur="200" tmFilter="0,0; .5, 1; 1, 1"/>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runge Texture">
      <a:fillStyleLst>
        <a:solidFill>
          <a:schemeClr val="phClr"/>
        </a:solidFill>
        <a:blipFill rotWithShape="1">
          <a:blip xmlns:r="http://schemas.openxmlformats.org/officeDocument/2006/relationships" r:embed="rId1">
            <a:duotone>
              <a:schemeClr val="phClr">
                <a:tint val="67000"/>
                <a:shade val="65000"/>
              </a:schemeClr>
              <a:schemeClr val="phClr">
                <a:tint val="10000"/>
                <a:satMod val="130000"/>
              </a:schemeClr>
            </a:duotone>
          </a:blip>
          <a:tile tx="0" ty="0" sx="60000" sy="59000" flip="none" algn="b"/>
        </a:blipFill>
        <a:blipFill rotWithShape="1">
          <a:blip xmlns:r="http://schemas.openxmlformats.org/officeDocument/2006/relationships" r:embed="rId1">
            <a:duotone>
              <a:schemeClr val="phClr">
                <a:shade val="30000"/>
                <a:satMod val="115000"/>
              </a:schemeClr>
              <a:schemeClr val="phClr">
                <a:tint val="34000"/>
              </a:schemeClr>
            </a:duotone>
          </a:blip>
          <a:tile tx="0" ty="0" sx="60000" sy="59000" flip="none" algn="b"/>
        </a:blipFill>
      </a:fillStyleLst>
      <a:lnStyleLst>
        <a:ln w="6350" cap="flat" cmpd="sng" algn="ctr">
          <a:solidFill>
            <a:schemeClr val="phClr">
              <a:tint val="70000"/>
            </a:scheme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gradFill rotWithShape="1">
          <a:gsLst>
            <a:gs pos="0">
              <a:schemeClr val="phClr">
                <a:tint val="98000"/>
                <a:hueMod val="88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2">
            <a:duotone>
              <a:schemeClr val="phClr">
                <a:shade val="88000"/>
                <a:hueMod val="106000"/>
                <a:satMod val="140000"/>
                <a:lumMod val="54000"/>
              </a:schemeClr>
              <a:schemeClr val="phClr">
                <a:tint val="98000"/>
                <a:hueMod val="82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97ECCC31-8429-4523-BE8D-8F09B7A4D46D}"/>
    </a:ext>
  </a:extLst>
</a:theme>
</file>

<file path=docProps/app.xml><?xml version="1.0" encoding="utf-8"?>
<Properties xmlns="http://schemas.openxmlformats.org/officeDocument/2006/extended-properties" xmlns:vt="http://schemas.openxmlformats.org/officeDocument/2006/docPropsVTypes">
  <Template>Circuit</Template>
  <TotalTime>0</TotalTime>
  <Words>326</Words>
  <Application>Microsoft Office PowerPoint</Application>
  <PresentationFormat>Widescreen</PresentationFormat>
  <Paragraphs>10</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arial</vt:lpstr>
      <vt:lpstr>Times New Roman</vt:lpstr>
      <vt:lpstr>Tw Cen MT</vt:lpstr>
      <vt:lpstr>Circuit</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Ronald Esquerra</dc:creator>
  <cp:lastModifiedBy>Ronald Esquerra</cp:lastModifiedBy>
  <cp:revision>30</cp:revision>
  <dcterms:created xsi:type="dcterms:W3CDTF">2019-01-31T21:17:00Z</dcterms:created>
  <dcterms:modified xsi:type="dcterms:W3CDTF">2019-02-04T18:28:03Z</dcterms:modified>
</cp:coreProperties>
</file>