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622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7432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71114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53856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341964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17315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008385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91120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74207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29197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00031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6921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4254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06761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61487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9073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8201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0433804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6DABAF-597F-47C6-8929-3F346863EDCD}"/>
              </a:ext>
            </a:extLst>
          </p:cNvPr>
          <p:cNvSpPr/>
          <p:nvPr/>
        </p:nvSpPr>
        <p:spPr>
          <a:xfrm>
            <a:off x="4512073" y="3244334"/>
            <a:ext cx="3167855" cy="584775"/>
          </a:xfrm>
          <a:prstGeom prst="rect">
            <a:avLst/>
          </a:prstGeom>
        </p:spPr>
        <p:txBody>
          <a:bodyPr wrap="none">
            <a:spAutoFit/>
          </a:bodyPr>
          <a:lstStyle/>
          <a:p>
            <a:pPr algn="just">
              <a:spcBef>
                <a:spcPts val="600"/>
              </a:spcBef>
              <a:spcAft>
                <a:spcPts val="600"/>
              </a:spcAft>
            </a:pPr>
            <a:r>
              <a:rPr lang="en-US" sz="3200" b="1" dirty="0">
                <a:solidFill>
                  <a:schemeClr val="bg1"/>
                </a:solidFill>
                <a:latin typeface="Arial" panose="020B0604020202020204" pitchFamily="34" charset="0"/>
                <a:ea typeface="Times New Roman" panose="02020603050405020304" pitchFamily="18" charset="0"/>
              </a:rPr>
              <a:t>Miles, Daniel S.</a:t>
            </a:r>
            <a:endParaRPr lang="en-US" sz="4000"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8B8939E5-2731-4D13-80D9-B8BDC93DFA5E}"/>
              </a:ext>
            </a:extLst>
          </p:cNvPr>
          <p:cNvSpPr/>
          <p:nvPr/>
        </p:nvSpPr>
        <p:spPr>
          <a:xfrm>
            <a:off x="319345" y="719199"/>
            <a:ext cx="5735711" cy="461665"/>
          </a:xfrm>
          <a:prstGeom prst="rect">
            <a:avLst/>
          </a:prstGeom>
        </p:spPr>
        <p:txBody>
          <a:bodyPr wrap="square">
            <a:spAutoFit/>
          </a:bodyPr>
          <a:lstStyle/>
          <a:p>
            <a:pPr algn="just">
              <a:spcBef>
                <a:spcPts val="600"/>
              </a:spcBef>
              <a:spcAft>
                <a:spcPts val="600"/>
              </a:spcAft>
            </a:pPr>
            <a:r>
              <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Died: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1845, Hancock County, Illinois.</a:t>
            </a:r>
            <a:endParaRPr lang="en-US" sz="2400" b="1" dirty="0">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a:extLst>
              <a:ext uri="{FF2B5EF4-FFF2-40B4-BE49-F238E27FC236}">
                <a16:creationId xmlns:a16="http://schemas.microsoft.com/office/drawing/2014/main" id="{CD61472C-C29C-4D3D-BA08-FAF7D937C4C4}"/>
              </a:ext>
            </a:extLst>
          </p:cNvPr>
          <p:cNvSpPr/>
          <p:nvPr/>
        </p:nvSpPr>
        <p:spPr>
          <a:xfrm>
            <a:off x="12360818" y="2427828"/>
            <a:ext cx="2401619" cy="461665"/>
          </a:xfrm>
          <a:prstGeom prst="rect">
            <a:avLst/>
          </a:prstGeom>
        </p:spPr>
        <p:txBody>
          <a:bodyPr wrap="non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rPr>
              <a:t>Miles, Daniel S</a:t>
            </a:r>
            <a:r>
              <a:rPr lang="en-US" b="1" dirty="0">
                <a:solidFill>
                  <a:schemeClr val="bg1"/>
                </a:solidFill>
                <a:latin typeface="Arial" panose="020B0604020202020204" pitchFamily="34" charset="0"/>
                <a:ea typeface="Times New Roman" panose="02020603050405020304" pitchFamily="18" charset="0"/>
              </a:rPr>
              <a:t>.</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108A985E-C2B0-4DFB-99FE-3A6DE5E65D88}"/>
              </a:ext>
            </a:extLst>
          </p:cNvPr>
          <p:cNvSpPr/>
          <p:nvPr/>
        </p:nvSpPr>
        <p:spPr>
          <a:xfrm>
            <a:off x="319346" y="1379117"/>
            <a:ext cx="10748988" cy="830997"/>
          </a:xfrm>
          <a:prstGeom prst="rect">
            <a:avLst/>
          </a:prstGeom>
        </p:spPr>
        <p:txBody>
          <a:bodyPr wrap="square">
            <a:spAutoFit/>
          </a:bodyPr>
          <a:lstStyle/>
          <a:p>
            <a:pPr algn="just">
              <a:spcBef>
                <a:spcPts val="600"/>
              </a:spcBef>
              <a:spcAft>
                <a:spcPts val="600"/>
              </a:spcAft>
            </a:pPr>
            <a:r>
              <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1837: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On April6, Daniel S. Miles was ordained a seventy by Hazen Aldrich and was set apart at Kirtland as one of the first seven presidents.</a:t>
            </a:r>
            <a:endParaRPr lang="en-US" sz="2400" b="1" dirty="0">
              <a:latin typeface="Arial" panose="020B0604020202020204" pitchFamily="34" charset="0"/>
              <a:ea typeface="Times New Roman" panose="02020603050405020304" pitchFamily="18" charset="0"/>
              <a:cs typeface="Arial" panose="020B0604020202020204" pitchFamily="34" charset="0"/>
            </a:endParaRPr>
          </a:p>
        </p:txBody>
      </p:sp>
      <p:sp>
        <p:nvSpPr>
          <p:cNvPr id="10" name="Rectangle 9">
            <a:extLst>
              <a:ext uri="{FF2B5EF4-FFF2-40B4-BE49-F238E27FC236}">
                <a16:creationId xmlns:a16="http://schemas.microsoft.com/office/drawing/2014/main" id="{1AAAEACA-023C-4CB3-AD25-5F8595C00234}"/>
              </a:ext>
            </a:extLst>
          </p:cNvPr>
          <p:cNvSpPr/>
          <p:nvPr/>
        </p:nvSpPr>
        <p:spPr>
          <a:xfrm>
            <a:off x="319345" y="2459504"/>
            <a:ext cx="10748988" cy="1569660"/>
          </a:xfrm>
          <a:prstGeom prst="rect">
            <a:avLst/>
          </a:prstGeom>
        </p:spPr>
        <p:txBody>
          <a:bodyPr wrap="square">
            <a:spAutoFit/>
          </a:bodyPr>
          <a:lstStyle/>
          <a:p>
            <a:pPr algn="just">
              <a:spcBef>
                <a:spcPts val="600"/>
              </a:spcBef>
              <a:spcAft>
                <a:spcPts val="600"/>
              </a:spcAft>
            </a:pPr>
            <a:r>
              <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1838: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He moved to Missouri, arriving at Far West on March 14. He experienced the persecutions and mob violence and expulsion from Missouri. He went to Commerce (latter called Nauvoo), and was among the first members of the Church to settle there.</a:t>
            </a:r>
          </a:p>
        </p:txBody>
      </p:sp>
    </p:spTree>
    <p:extLst>
      <p:ext uri="{BB962C8B-B14F-4D97-AF65-F5344CB8AC3E}">
        <p14:creationId xmlns:p14="http://schemas.microsoft.com/office/powerpoint/2010/main" val="303326777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xit" presetSubtype="8" fill="hold" grpId="0" nodeType="afterEffect">
                                  <p:stCondLst>
                                    <p:cond delay="0"/>
                                  </p:stCondLst>
                                  <p:childTnLst>
                                    <p:animEffect transition="out" filter="wheel(8)">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000"/>
                            </p:stCondLst>
                            <p:childTnLst>
                              <p:par>
                                <p:cTn id="9" presetID="48" presetClass="path" presetSubtype="0" accel="50000" decel="50000" fill="hold" grpId="0" nodeType="afterEffect">
                                  <p:stCondLst>
                                    <p:cond delay="0"/>
                                  </p:stCondLst>
                                  <p:childTnLst>
                                    <p:animMotion origin="layout" path="M 0.00312 -0.33287 C 0.03919 -0.30949 0.08047 -0.28565 0.09805 -0.25579 C 0.11641 -0.22245 0.12526 -0.18333 0.13477 -0.14444 C 0.14349 -0.10532 0.13477 -0.07245 0.12526 -0.03611 C 0.11641 -0.0037 0.10299 0.03264 0.07109 0.06273 C 0.04388 0.09236 -0.00143 0.1169 -0.05104 0.13495 C -0.09648 0.15301 -0.15052 0.16481 -0.20508 0.1713 C -0.25925 0.17616 -0.31393 0.17616 -0.36341 0.1713 C -0.41771 0.16481 -0.46784 0.15023 -0.50859 0.12569 C -0.54935 0.10509 -0.58516 0.07778 -0.60339 0.04444 C -0.62656 0.01458 -0.63516 -0.02731 -0.63516 -0.06065 C -0.63997 -0.09306 -0.63516 -0.13264 -0.61224 -0.16551 C -0.58971 -0.19491 -0.54935 -0.21944 -0.49492 -0.23148 C -0.44063 -0.24051 -0.38594 -0.2287 -0.35026 -0.20764 C -0.31797 -0.18611 -0.29557 -0.15324 -0.29102 -0.11458 C -0.29102 -0.07523 -0.29557 -0.03958 -0.31797 -0.00903 C -0.34089 0.02083 -0.33646 0.02639 -0.42721 0.06597 C -0.50859 0.10764 -0.58971 0.09606 -0.63997 0.09884 C -0.68958 0.09884 -0.73021 0.08681 -0.78021 0.075 C -0.83451 0.05972 -0.87982 0.03264 -0.91107 0.00856 C -0.94297 -0.01528 -0.95664 -0.04514 -0.97487 -0.09306 C -0.98802 -0.14167 -0.98802 -0.16551 -0.98802 -0.20139 C -0.98802 -0.23773 -0.98802 -0.27384 -0.98802 -0.30949 " pathEditMode="relative" rAng="0" ptsTypes="AAAAAAAAAAAAAAAAAAAAAAA">
                                      <p:cBhvr>
                                        <p:cTn id="10" dur="2000" fill="hold"/>
                                        <p:tgtEl>
                                          <p:spTgt spid="6"/>
                                        </p:tgtEl>
                                        <p:attrNameLst>
                                          <p:attrName>ppt_x</p:attrName>
                                          <p:attrName>ppt_y</p:attrName>
                                        </p:attrNameLst>
                                      </p:cBhvr>
                                      <p:rCtr x="-42799" y="25394"/>
                                    </p:animMotion>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8"/>
                                        </p:tgtEl>
                                        <p:attrNameLst>
                                          <p:attrName>style.visibility</p:attrName>
                                        </p:attrNameLst>
                                      </p:cBhvr>
                                      <p:to>
                                        <p:strVal val="visible"/>
                                      </p:to>
                                    </p:set>
                                    <p:anim by="(-#ppt_w*2)" calcmode="lin" valueType="num">
                                      <p:cBhvr rctx="PPT">
                                        <p:cTn id="22" dur="125" autoRev="1" fill="hold">
                                          <p:stCondLst>
                                            <p:cond delay="0"/>
                                          </p:stCondLst>
                                        </p:cTn>
                                        <p:tgtEl>
                                          <p:spTgt spid="8"/>
                                        </p:tgtEl>
                                        <p:attrNameLst>
                                          <p:attrName>ppt_w</p:attrName>
                                        </p:attrNameLst>
                                      </p:cBhvr>
                                    </p:anim>
                                    <p:anim by="(#ppt_w*0.50)" calcmode="lin" valueType="num">
                                      <p:cBhvr>
                                        <p:cTn id="23" dur="125" decel="50000" autoRev="1" fill="hold">
                                          <p:stCondLst>
                                            <p:cond delay="0"/>
                                          </p:stCondLst>
                                        </p:cTn>
                                        <p:tgtEl>
                                          <p:spTgt spid="8"/>
                                        </p:tgtEl>
                                        <p:attrNameLst>
                                          <p:attrName>ppt_x</p:attrName>
                                        </p:attrNameLst>
                                      </p:cBhvr>
                                    </p:anim>
                                    <p:anim from="(-#ppt_h/2)" to="(#ppt_y)" calcmode="lin" valueType="num">
                                      <p:cBhvr>
                                        <p:cTn id="24" dur="250" fill="hold">
                                          <p:stCondLst>
                                            <p:cond delay="0"/>
                                          </p:stCondLst>
                                        </p:cTn>
                                        <p:tgtEl>
                                          <p:spTgt spid="8"/>
                                        </p:tgtEl>
                                        <p:attrNameLst>
                                          <p:attrName>ppt_y</p:attrName>
                                        </p:attrNameLst>
                                      </p:cBhvr>
                                    </p:anim>
                                    <p:animRot by="21600000">
                                      <p:cBhvr>
                                        <p:cTn id="25" dur="250" fill="hold">
                                          <p:stCondLst>
                                            <p:cond delay="0"/>
                                          </p:stCondLst>
                                        </p:cTn>
                                        <p:tgtEl>
                                          <p:spTgt spid="8"/>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10"/>
                                        </p:tgtEl>
                                        <p:attrNameLst>
                                          <p:attrName>style.visibility</p:attrName>
                                        </p:attrNameLst>
                                      </p:cBhvr>
                                      <p:to>
                                        <p:strVal val="visible"/>
                                      </p:to>
                                    </p:set>
                                    <p:anim calcmode="lin" valueType="num">
                                      <p:cBhvr>
                                        <p:cTn id="30"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1" dur="250" fill="hold"/>
                                        <p:tgtEl>
                                          <p:spTgt spid="10"/>
                                        </p:tgtEl>
                                        <p:attrNameLst>
                                          <p:attrName>ppt_y</p:attrName>
                                        </p:attrNameLst>
                                      </p:cBhvr>
                                      <p:tavLst>
                                        <p:tav tm="0">
                                          <p:val>
                                            <p:strVal val="#ppt_y"/>
                                          </p:val>
                                        </p:tav>
                                        <p:tav tm="100000">
                                          <p:val>
                                            <p:strVal val="#ppt_y"/>
                                          </p:val>
                                        </p:tav>
                                      </p:tavLst>
                                    </p:anim>
                                    <p:anim calcmode="lin" valueType="num">
                                      <p:cBhvr>
                                        <p:cTn id="32"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3"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5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7841CB-11B7-4160-A405-3C64B11CCD36}"/>
              </a:ext>
            </a:extLst>
          </p:cNvPr>
          <p:cNvSpPr/>
          <p:nvPr/>
        </p:nvSpPr>
        <p:spPr>
          <a:xfrm>
            <a:off x="478287" y="633034"/>
            <a:ext cx="10749346" cy="1200329"/>
          </a:xfrm>
          <a:prstGeom prst="rect">
            <a:avLst/>
          </a:prstGeom>
        </p:spPr>
        <p:txBody>
          <a:bodyPr wrap="square">
            <a:spAutoFit/>
          </a:bodyPr>
          <a:lstStyle/>
          <a:p>
            <a:pPr algn="just">
              <a:spcBef>
                <a:spcPts val="600"/>
              </a:spcBef>
              <a:spcAft>
                <a:spcPts val="600"/>
              </a:spcAft>
            </a:pPr>
            <a:r>
              <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1841: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On January 19, Joseph Smith received a revelation wherein Daniel Miles was named as one of the seven to preside over the quorum of seventies (D&amp;C 124: 138).</a:t>
            </a:r>
          </a:p>
        </p:txBody>
      </p:sp>
      <p:sp>
        <p:nvSpPr>
          <p:cNvPr id="3" name="Rectangle 2">
            <a:extLst>
              <a:ext uri="{FF2B5EF4-FFF2-40B4-BE49-F238E27FC236}">
                <a16:creationId xmlns:a16="http://schemas.microsoft.com/office/drawing/2014/main" id="{34A98467-F8D8-4FAB-88E6-64B3691F74A2}"/>
              </a:ext>
            </a:extLst>
          </p:cNvPr>
          <p:cNvSpPr/>
          <p:nvPr/>
        </p:nvSpPr>
        <p:spPr>
          <a:xfrm>
            <a:off x="478287" y="1954684"/>
            <a:ext cx="10749346" cy="830997"/>
          </a:xfrm>
          <a:prstGeom prst="rect">
            <a:avLst/>
          </a:prstGeom>
        </p:spPr>
        <p:txBody>
          <a:bodyPr wrap="square">
            <a:spAutoFit/>
          </a:bodyPr>
          <a:lstStyle/>
          <a:p>
            <a:pPr algn="just">
              <a:spcBef>
                <a:spcPts val="600"/>
              </a:spcBef>
              <a:spcAft>
                <a:spcPts val="600"/>
              </a:spcAft>
            </a:pPr>
            <a:r>
              <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1845: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He died in Hancock County, Illinois, early in the year. He was advanced in age, but faithful and strong in the gospel.</a:t>
            </a:r>
          </a:p>
        </p:txBody>
      </p:sp>
    </p:spTree>
    <p:extLst>
      <p:ext uri="{BB962C8B-B14F-4D97-AF65-F5344CB8AC3E}">
        <p14:creationId xmlns:p14="http://schemas.microsoft.com/office/powerpoint/2010/main" val="29737834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0</TotalTime>
  <Words>163</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Century Gothic</vt:lpstr>
      <vt:lpstr>Times New Roman</vt:lpstr>
      <vt:lpstr>Wingdings 3</vt:lpstr>
      <vt:lpstr>Slice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29</cp:revision>
  <dcterms:created xsi:type="dcterms:W3CDTF">2019-01-31T21:17:00Z</dcterms:created>
  <dcterms:modified xsi:type="dcterms:W3CDTF">2019-02-04T18:27:47Z</dcterms:modified>
</cp:coreProperties>
</file>