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870" r:id="rId1"/>
  </p:sldMasterIdLst>
  <p:notesMasterIdLst>
    <p:notesMasterId r:id="rId10"/>
  </p:notesMasterIdLst>
  <p:sldIdLst>
    <p:sldId id="296" r:id="rId2"/>
    <p:sldId id="416" r:id="rId3"/>
    <p:sldId id="417" r:id="rId4"/>
    <p:sldId id="418" r:id="rId5"/>
    <p:sldId id="419" r:id="rId6"/>
    <p:sldId id="420" r:id="rId7"/>
    <p:sldId id="421" r:id="rId8"/>
    <p:sldId id="42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2"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6E513"/>
    <a:srgbClr val="B9B93A"/>
    <a:srgbClr val="E6E6E6"/>
    <a:srgbClr val="FF6600"/>
    <a:srgbClr val="FFD757"/>
    <a:srgbClr val="808080"/>
    <a:srgbClr val="333399"/>
    <a:srgbClr val="CC0000"/>
    <a:srgbClr val="D88028"/>
    <a:srgbClr val="13BD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68" d="100"/>
          <a:sy n="68" d="100"/>
        </p:scale>
        <p:origin x="96" y="16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11/29/2018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6571379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285248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700248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46873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692331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627025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045856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018632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4854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2742932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3934422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0809711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5272921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360734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982861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2270565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310985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ftorresotero.blogspot.com/p/paisaxes.html"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44000"/>
            <a:lum/>
            <a:extLst>
              <a:ext uri="{837473B0-CC2E-450A-ABE3-18F120FF3D39}">
                <a1611:picAttrSrcUrl xmlns:a1611="http://schemas.microsoft.com/office/drawing/2016/11/main" r:id="rId20"/>
              </a:ext>
            </a:extLst>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75640873-EF0B-4AC7-AF11-57FEBA4985EA}" type="datetimeFigureOut">
              <a:rPr lang="en-US" smtClean="0"/>
              <a:t>11/29/2018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4171963068"/>
      </p:ext>
    </p:extLst>
  </p:cSld>
  <p:clrMap bg1="dk1" tx1="lt1" bg2="dk2" tx2="lt2" accent1="accent1" accent2="accent2" accent3="accent3" accent4="accent4" accent5="accent5" accent6="accent6" hlink="hlink" folHlink="folHlink"/>
  <p:sldLayoutIdLst>
    <p:sldLayoutId id="2147485871" r:id="rId1"/>
    <p:sldLayoutId id="2147485872" r:id="rId2"/>
    <p:sldLayoutId id="2147485873" r:id="rId3"/>
    <p:sldLayoutId id="2147485874" r:id="rId4"/>
    <p:sldLayoutId id="2147485875" r:id="rId5"/>
    <p:sldLayoutId id="2147485876" r:id="rId6"/>
    <p:sldLayoutId id="2147485877" r:id="rId7"/>
    <p:sldLayoutId id="2147485878" r:id="rId8"/>
    <p:sldLayoutId id="2147485879" r:id="rId9"/>
    <p:sldLayoutId id="2147485880" r:id="rId10"/>
    <p:sldLayoutId id="2147485881" r:id="rId11"/>
    <p:sldLayoutId id="2147485882" r:id="rId12"/>
    <p:sldLayoutId id="2147485883" r:id="rId13"/>
    <p:sldLayoutId id="2147485884" r:id="rId14"/>
    <p:sldLayoutId id="2147485885" r:id="rId15"/>
    <p:sldLayoutId id="2147485886" r:id="rId16"/>
    <p:sldLayoutId id="2147485887" r:id="rId17"/>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1550505" y="2875002"/>
            <a:ext cx="3657600" cy="830997"/>
          </a:xfrm>
          <a:prstGeom prst="rect">
            <a:avLst/>
          </a:prstGeom>
          <a:noFill/>
        </p:spPr>
        <p:txBody>
          <a:bodyPr wrap="square" rtlCol="0">
            <a:spAutoFit/>
          </a:bodyPr>
          <a:lstStyle/>
          <a:p>
            <a:pPr algn="ctr"/>
            <a:r>
              <a:rPr lang="en-US" sz="4800" b="1" dirty="0">
                <a:solidFill>
                  <a:schemeClr val="bg1"/>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160</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sp>
        <p:nvSpPr>
          <p:cNvPr id="4" name="Rectangle 3">
            <a:extLst>
              <a:ext uri="{FF2B5EF4-FFF2-40B4-BE49-F238E27FC236}">
                <a16:creationId xmlns:a16="http://schemas.microsoft.com/office/drawing/2014/main" id="{0F5772A5-B2DD-4704-98B6-3463B5DBA45C}"/>
              </a:ext>
            </a:extLst>
          </p:cNvPr>
          <p:cNvSpPr/>
          <p:nvPr/>
        </p:nvSpPr>
        <p:spPr>
          <a:xfrm>
            <a:off x="3793126" y="3044279"/>
            <a:ext cx="4754828" cy="769441"/>
          </a:xfrm>
          <a:prstGeom prst="rect">
            <a:avLst/>
          </a:prstGeom>
        </p:spPr>
        <p:txBody>
          <a:bodyPr wrap="none">
            <a:spAutoFit/>
          </a:bodyPr>
          <a:lstStyle/>
          <a:p>
            <a:r>
              <a:rPr lang="en-US" sz="4400" dirty="0">
                <a:solidFill>
                  <a:srgbClr val="002060"/>
                </a:solidFill>
              </a:rPr>
              <a:t>The Living Prophet.</a:t>
            </a:r>
          </a:p>
        </p:txBody>
      </p:sp>
    </p:spTree>
    <p:extLst>
      <p:ext uri="{BB962C8B-B14F-4D97-AF65-F5344CB8AC3E}">
        <p14:creationId xmlns:p14="http://schemas.microsoft.com/office/powerpoint/2010/main" val="165908341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160</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sp>
        <p:nvSpPr>
          <p:cNvPr id="2" name="Rectangle 1">
            <a:extLst>
              <a:ext uri="{FF2B5EF4-FFF2-40B4-BE49-F238E27FC236}">
                <a16:creationId xmlns:a16="http://schemas.microsoft.com/office/drawing/2014/main" id="{86E4BF23-AF9C-4964-BC03-70321752D77B}"/>
              </a:ext>
            </a:extLst>
          </p:cNvPr>
          <p:cNvSpPr/>
          <p:nvPr/>
        </p:nvSpPr>
        <p:spPr>
          <a:xfrm>
            <a:off x="1420200" y="3105834"/>
            <a:ext cx="9351599" cy="646331"/>
          </a:xfrm>
          <a:prstGeom prst="rect">
            <a:avLst/>
          </a:prstGeom>
        </p:spPr>
        <p:txBody>
          <a:bodyPr wrap="none">
            <a:spAutoFit/>
          </a:bodyPr>
          <a:lstStyle/>
          <a:p>
            <a:r>
              <a:rPr lang="en-US" sz="3600" dirty="0">
                <a:solidFill>
                  <a:srgbClr val="0070C0"/>
                </a:solidFill>
              </a:rPr>
              <a:t>“Continuing revelation through a living prophet”</a:t>
            </a:r>
          </a:p>
        </p:txBody>
      </p:sp>
    </p:spTree>
    <p:extLst>
      <p:ext uri="{BB962C8B-B14F-4D97-AF65-F5344CB8AC3E}">
        <p14:creationId xmlns:p14="http://schemas.microsoft.com/office/powerpoint/2010/main" val="128711654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B89FCBC-4119-4643-AD4C-111A72B2080B}"/>
              </a:ext>
            </a:extLst>
          </p:cNvPr>
          <p:cNvSpPr/>
          <p:nvPr/>
        </p:nvSpPr>
        <p:spPr>
          <a:xfrm>
            <a:off x="2800682" y="3925386"/>
            <a:ext cx="6599583" cy="23083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67F2535F-DE0C-42DD-93DB-30F93B68F017}"/>
              </a:ext>
            </a:extLst>
          </p:cNvPr>
          <p:cNvSpPr/>
          <p:nvPr/>
        </p:nvSpPr>
        <p:spPr>
          <a:xfrm>
            <a:off x="3281559" y="1656522"/>
            <a:ext cx="5756425" cy="1537252"/>
          </a:xfrm>
          <a:prstGeom prst="rect">
            <a:avLst/>
          </a:prstGeom>
          <a:solidFill>
            <a:srgbClr val="D6E51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160</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sp>
        <p:nvSpPr>
          <p:cNvPr id="2" name="Rectangle 1">
            <a:extLst>
              <a:ext uri="{FF2B5EF4-FFF2-40B4-BE49-F238E27FC236}">
                <a16:creationId xmlns:a16="http://schemas.microsoft.com/office/drawing/2014/main" id="{8FA51F0F-BF81-488E-8107-4F45D3440F40}"/>
              </a:ext>
            </a:extLst>
          </p:cNvPr>
          <p:cNvSpPr/>
          <p:nvPr/>
        </p:nvSpPr>
        <p:spPr>
          <a:xfrm>
            <a:off x="1084226" y="968273"/>
            <a:ext cx="4583306" cy="369332"/>
          </a:xfrm>
          <a:prstGeom prst="rect">
            <a:avLst/>
          </a:prstGeom>
        </p:spPr>
        <p:txBody>
          <a:bodyPr wrap="none">
            <a:spAutoFit/>
          </a:bodyPr>
          <a:lstStyle/>
          <a:p>
            <a:r>
              <a:rPr lang="en-US" b="1" dirty="0">
                <a:solidFill>
                  <a:srgbClr val="002060"/>
                </a:solidFill>
              </a:rPr>
              <a:t>Who is the most important prophet for you?</a:t>
            </a:r>
          </a:p>
        </p:txBody>
      </p:sp>
      <p:sp>
        <p:nvSpPr>
          <p:cNvPr id="4" name="Rectangle 3">
            <a:extLst>
              <a:ext uri="{FF2B5EF4-FFF2-40B4-BE49-F238E27FC236}">
                <a16:creationId xmlns:a16="http://schemas.microsoft.com/office/drawing/2014/main" id="{81269508-329A-4F97-8925-A2CE6D027C5C}"/>
              </a:ext>
            </a:extLst>
          </p:cNvPr>
          <p:cNvSpPr/>
          <p:nvPr/>
        </p:nvSpPr>
        <p:spPr>
          <a:xfrm>
            <a:off x="4591576" y="1813027"/>
            <a:ext cx="4441934" cy="1200329"/>
          </a:xfrm>
          <a:prstGeom prst="rect">
            <a:avLst/>
          </a:prstGeom>
        </p:spPr>
        <p:txBody>
          <a:bodyPr wrap="square">
            <a:spAutoFit/>
          </a:bodyPr>
          <a:lstStyle/>
          <a:p>
            <a:pPr algn="just"/>
            <a:r>
              <a:rPr lang="en-US" dirty="0">
                <a:solidFill>
                  <a:schemeClr val="bg1"/>
                </a:solidFill>
              </a:rPr>
              <a:t>“The most important prophet, so far as we are concerned, is the one who is living in our day and age” (“Jesus Christ—Gifts and Expectations,” New Era, May 1975,17).</a:t>
            </a:r>
          </a:p>
        </p:txBody>
      </p:sp>
      <p:sp>
        <p:nvSpPr>
          <p:cNvPr id="6" name="Rectangle 5">
            <a:extLst>
              <a:ext uri="{FF2B5EF4-FFF2-40B4-BE49-F238E27FC236}">
                <a16:creationId xmlns:a16="http://schemas.microsoft.com/office/drawing/2014/main" id="{1F956585-7E1C-4B5D-A2FF-BBCD79C4A6B3}"/>
              </a:ext>
            </a:extLst>
          </p:cNvPr>
          <p:cNvSpPr/>
          <p:nvPr/>
        </p:nvSpPr>
        <p:spPr>
          <a:xfrm>
            <a:off x="3281559" y="2732109"/>
            <a:ext cx="1323440" cy="461665"/>
          </a:xfrm>
          <a:prstGeom prst="rect">
            <a:avLst/>
          </a:prstGeom>
        </p:spPr>
        <p:txBody>
          <a:bodyPr wrap="none">
            <a:spAutoFit/>
          </a:bodyPr>
          <a:lstStyle/>
          <a:p>
            <a:pPr algn="ctr"/>
            <a:r>
              <a:rPr lang="en-US" sz="1200" b="1" dirty="0">
                <a:solidFill>
                  <a:schemeClr val="bg1"/>
                </a:solidFill>
              </a:rPr>
              <a:t>President</a:t>
            </a:r>
          </a:p>
          <a:p>
            <a:pPr algn="ctr"/>
            <a:r>
              <a:rPr lang="en-US" sz="1200" b="1" dirty="0">
                <a:solidFill>
                  <a:schemeClr val="bg1"/>
                </a:solidFill>
              </a:rPr>
              <a:t> Ezra Taft Benson</a:t>
            </a:r>
          </a:p>
        </p:txBody>
      </p:sp>
      <p:pic>
        <p:nvPicPr>
          <p:cNvPr id="8" name="Picture 7">
            <a:extLst>
              <a:ext uri="{FF2B5EF4-FFF2-40B4-BE49-F238E27FC236}">
                <a16:creationId xmlns:a16="http://schemas.microsoft.com/office/drawing/2014/main" id="{89776956-09E6-42CF-BADA-456D99DB93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7575" y="1748632"/>
            <a:ext cx="1062702" cy="1019582"/>
          </a:xfrm>
          <a:prstGeom prst="rect">
            <a:avLst/>
          </a:prstGeom>
        </p:spPr>
      </p:pic>
      <p:sp>
        <p:nvSpPr>
          <p:cNvPr id="9" name="Rectangle 8">
            <a:extLst>
              <a:ext uri="{FF2B5EF4-FFF2-40B4-BE49-F238E27FC236}">
                <a16:creationId xmlns:a16="http://schemas.microsoft.com/office/drawing/2014/main" id="{A5EFFCCC-B7AF-4296-A7BF-FE6294A8E65A}"/>
              </a:ext>
            </a:extLst>
          </p:cNvPr>
          <p:cNvSpPr/>
          <p:nvPr/>
        </p:nvSpPr>
        <p:spPr>
          <a:xfrm>
            <a:off x="1084226" y="3483039"/>
            <a:ext cx="7754974" cy="369332"/>
          </a:xfrm>
          <a:prstGeom prst="rect">
            <a:avLst/>
          </a:prstGeom>
        </p:spPr>
        <p:txBody>
          <a:bodyPr wrap="square">
            <a:spAutoFit/>
          </a:bodyPr>
          <a:lstStyle/>
          <a:p>
            <a:pPr algn="just"/>
            <a:r>
              <a:rPr lang="en-US" b="1" dirty="0">
                <a:solidFill>
                  <a:schemeClr val="bg1"/>
                </a:solidFill>
              </a:rPr>
              <a:t>Why do you think the living prophet is the most important prophet for us?</a:t>
            </a:r>
          </a:p>
        </p:txBody>
      </p:sp>
      <p:sp>
        <p:nvSpPr>
          <p:cNvPr id="10" name="Rectangle 9">
            <a:extLst>
              <a:ext uri="{FF2B5EF4-FFF2-40B4-BE49-F238E27FC236}">
                <a16:creationId xmlns:a16="http://schemas.microsoft.com/office/drawing/2014/main" id="{55AD7A55-BD92-4AC2-9F44-11092ACEE5A9}"/>
              </a:ext>
            </a:extLst>
          </p:cNvPr>
          <p:cNvSpPr/>
          <p:nvPr/>
        </p:nvSpPr>
        <p:spPr>
          <a:xfrm>
            <a:off x="4439477" y="3969921"/>
            <a:ext cx="4960787" cy="2308324"/>
          </a:xfrm>
          <a:prstGeom prst="rect">
            <a:avLst/>
          </a:prstGeom>
        </p:spPr>
        <p:txBody>
          <a:bodyPr wrap="square">
            <a:spAutoFit/>
          </a:bodyPr>
          <a:lstStyle/>
          <a:p>
            <a:pPr algn="just"/>
            <a:r>
              <a:rPr lang="en-US" sz="1600" dirty="0">
                <a:solidFill>
                  <a:schemeClr val="bg1"/>
                </a:solidFill>
              </a:rPr>
              <a:t>“This is the prophet who has today’s instructions from God to us. … Every generation has need of the ancient scripture, plus the current scripture from the living prophet. Therefore, the most crucial reading and pondering that you should do is of the latest inspired words from the Lord’s mouthpiece. That is why it is essential that you have access to and carefully read his words in Church periodicals” (“Jesus Christ—Gifts and Expectations,”17).</a:t>
            </a:r>
          </a:p>
        </p:txBody>
      </p:sp>
      <p:pic>
        <p:nvPicPr>
          <p:cNvPr id="12" name="Picture 11">
            <a:extLst>
              <a:ext uri="{FF2B5EF4-FFF2-40B4-BE49-F238E27FC236}">
                <a16:creationId xmlns:a16="http://schemas.microsoft.com/office/drawing/2014/main" id="{6EFA070F-F705-42EE-B599-32D4E0C303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6879" y="4059965"/>
            <a:ext cx="1445322" cy="1480696"/>
          </a:xfrm>
          <a:prstGeom prst="rect">
            <a:avLst/>
          </a:prstGeom>
        </p:spPr>
      </p:pic>
      <p:sp>
        <p:nvSpPr>
          <p:cNvPr id="13" name="Rectangle 12">
            <a:extLst>
              <a:ext uri="{FF2B5EF4-FFF2-40B4-BE49-F238E27FC236}">
                <a16:creationId xmlns:a16="http://schemas.microsoft.com/office/drawing/2014/main" id="{AABFA49D-E38B-492B-987D-A70C3DD592DB}"/>
              </a:ext>
            </a:extLst>
          </p:cNvPr>
          <p:cNvSpPr/>
          <p:nvPr/>
        </p:nvSpPr>
        <p:spPr>
          <a:xfrm>
            <a:off x="2924237" y="5613676"/>
            <a:ext cx="1510606" cy="523220"/>
          </a:xfrm>
          <a:prstGeom prst="rect">
            <a:avLst/>
          </a:prstGeom>
        </p:spPr>
        <p:txBody>
          <a:bodyPr wrap="none">
            <a:spAutoFit/>
          </a:bodyPr>
          <a:lstStyle/>
          <a:p>
            <a:pPr algn="ctr"/>
            <a:r>
              <a:rPr lang="en-US" sz="1400" b="1" dirty="0">
                <a:solidFill>
                  <a:schemeClr val="bg1"/>
                </a:solidFill>
              </a:rPr>
              <a:t>President</a:t>
            </a:r>
          </a:p>
          <a:p>
            <a:pPr algn="ctr"/>
            <a:r>
              <a:rPr lang="en-US" sz="1400" b="1" dirty="0">
                <a:solidFill>
                  <a:schemeClr val="bg1"/>
                </a:solidFill>
              </a:rPr>
              <a:t> Ezra Taft Benson</a:t>
            </a:r>
          </a:p>
        </p:txBody>
      </p:sp>
    </p:spTree>
    <p:extLst>
      <p:ext uri="{BB962C8B-B14F-4D97-AF65-F5344CB8AC3E}">
        <p14:creationId xmlns:p14="http://schemas.microsoft.com/office/powerpoint/2010/main" val="340310712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3" presetClass="entr" presetSubtype="1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5"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randombar(vertical)">
                                      <p:cBhvr>
                                        <p:cTn id="28" dur="500"/>
                                        <p:tgtEl>
                                          <p:spTgt spid="10"/>
                                        </p:tgtEl>
                                      </p:cBhvr>
                                    </p:animEffect>
                                  </p:childTnLst>
                                </p:cTn>
                              </p:par>
                              <p:par>
                                <p:cTn id="29" presetID="14" presetClass="entr" presetSubtype="5"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randombar(vertical)">
                                      <p:cBhvr>
                                        <p:cTn id="31" dur="500"/>
                                        <p:tgtEl>
                                          <p:spTgt spid="12"/>
                                        </p:tgtEl>
                                      </p:cBhvr>
                                    </p:animEffect>
                                  </p:childTnLst>
                                </p:cTn>
                              </p:par>
                              <p:par>
                                <p:cTn id="32" presetID="14" presetClass="entr" presetSubtype="5"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randombar(vertical)">
                                      <p:cBhvr>
                                        <p:cTn id="34" dur="500"/>
                                        <p:tgtEl>
                                          <p:spTgt spid="13"/>
                                        </p:tgtEl>
                                      </p:cBhvr>
                                    </p:animEffect>
                                  </p:childTnLst>
                                </p:cTn>
                              </p:par>
                              <p:par>
                                <p:cTn id="35" presetID="14" presetClass="entr" presetSubtype="5"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randombar(vertic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5" grpId="0" animBg="1"/>
      <p:bldP spid="4" grpId="0"/>
      <p:bldP spid="6" grpId="0"/>
      <p:bldP spid="9" grpId="0"/>
      <p:bldP spid="10"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046E6D8-4DBA-4936-87C5-F6287B6270A5}"/>
              </a:ext>
            </a:extLst>
          </p:cNvPr>
          <p:cNvSpPr/>
          <p:nvPr/>
        </p:nvSpPr>
        <p:spPr>
          <a:xfrm>
            <a:off x="2915478" y="2146852"/>
            <a:ext cx="6732105" cy="253879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160</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sp>
        <p:nvSpPr>
          <p:cNvPr id="2" name="Rectangle 1">
            <a:extLst>
              <a:ext uri="{FF2B5EF4-FFF2-40B4-BE49-F238E27FC236}">
                <a16:creationId xmlns:a16="http://schemas.microsoft.com/office/drawing/2014/main" id="{66A077A6-B4B4-4A99-9766-7A2B4E3AC7C7}"/>
              </a:ext>
            </a:extLst>
          </p:cNvPr>
          <p:cNvSpPr/>
          <p:nvPr/>
        </p:nvSpPr>
        <p:spPr>
          <a:xfrm>
            <a:off x="1510746" y="947027"/>
            <a:ext cx="8693427" cy="923330"/>
          </a:xfrm>
          <a:prstGeom prst="rect">
            <a:avLst/>
          </a:prstGeom>
        </p:spPr>
        <p:txBody>
          <a:bodyPr wrap="square">
            <a:spAutoFit/>
          </a:bodyPr>
          <a:lstStyle/>
          <a:p>
            <a:pPr algn="just"/>
            <a:r>
              <a:rPr lang="en-US" b="1" dirty="0">
                <a:solidFill>
                  <a:schemeClr val="bg1"/>
                </a:solidFill>
              </a:rPr>
              <a:t>What you have learned in recent lessons, when has the President of the Church declared revelations for the entire Church or announced significant changes in the way the Church operates? </a:t>
            </a:r>
          </a:p>
        </p:txBody>
      </p:sp>
      <p:sp>
        <p:nvSpPr>
          <p:cNvPr id="4" name="Rectangle 3">
            <a:extLst>
              <a:ext uri="{FF2B5EF4-FFF2-40B4-BE49-F238E27FC236}">
                <a16:creationId xmlns:a16="http://schemas.microsoft.com/office/drawing/2014/main" id="{8CB89B8D-D2E0-477B-8699-8A7E9EC06A15}"/>
              </a:ext>
            </a:extLst>
          </p:cNvPr>
          <p:cNvSpPr/>
          <p:nvPr/>
        </p:nvSpPr>
        <p:spPr>
          <a:xfrm>
            <a:off x="4333461" y="2131103"/>
            <a:ext cx="5314122" cy="2554545"/>
          </a:xfrm>
          <a:prstGeom prst="rect">
            <a:avLst/>
          </a:prstGeom>
        </p:spPr>
        <p:txBody>
          <a:bodyPr wrap="square">
            <a:spAutoFit/>
          </a:bodyPr>
          <a:lstStyle/>
          <a:p>
            <a:pPr algn="just"/>
            <a:r>
              <a:rPr lang="en-US" sz="1600" dirty="0">
                <a:solidFill>
                  <a:schemeClr val="bg1"/>
                </a:solidFill>
              </a:rPr>
              <a:t>“One of the glorious messages of the Restoration of the Church of Jesus Christ is that God continues to speak to His children! He is not hidden in the heavens but speaks today as He did in ancient days.… </a:t>
            </a:r>
          </a:p>
          <a:p>
            <a:pPr algn="just"/>
            <a:r>
              <a:rPr lang="en-US" sz="1600" dirty="0">
                <a:solidFill>
                  <a:schemeClr val="bg1"/>
                </a:solidFill>
              </a:rPr>
              <a:t>“God’s priceless instructions to humankind are found in the Bible, the Book of Mormon, the Doctrine and Covenants, and the Pearl of Great Price. In addition, the Lord speaks to us through His servants, as He will again at … general conference” (“Why Do We Need Prophets?” Ensign, March 2012,4).</a:t>
            </a:r>
          </a:p>
        </p:txBody>
      </p:sp>
      <p:pic>
        <p:nvPicPr>
          <p:cNvPr id="7" name="Picture 6">
            <a:extLst>
              <a:ext uri="{FF2B5EF4-FFF2-40B4-BE49-F238E27FC236}">
                <a16:creationId xmlns:a16="http://schemas.microsoft.com/office/drawing/2014/main" id="{1FB2A9BD-570D-400B-ABBB-BC2B097138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5369" y="2249555"/>
            <a:ext cx="1271588" cy="1585913"/>
          </a:xfrm>
          <a:prstGeom prst="rect">
            <a:avLst/>
          </a:prstGeom>
        </p:spPr>
      </p:pic>
      <p:sp>
        <p:nvSpPr>
          <p:cNvPr id="8" name="TextBox 7">
            <a:extLst>
              <a:ext uri="{FF2B5EF4-FFF2-40B4-BE49-F238E27FC236}">
                <a16:creationId xmlns:a16="http://schemas.microsoft.com/office/drawing/2014/main" id="{9904E054-DC54-4299-81E3-7A70A1FCAF46}"/>
              </a:ext>
            </a:extLst>
          </p:cNvPr>
          <p:cNvSpPr txBox="1"/>
          <p:nvPr/>
        </p:nvSpPr>
        <p:spPr>
          <a:xfrm>
            <a:off x="2970779" y="3835468"/>
            <a:ext cx="1400768" cy="461665"/>
          </a:xfrm>
          <a:prstGeom prst="rect">
            <a:avLst/>
          </a:prstGeom>
          <a:noFill/>
        </p:spPr>
        <p:txBody>
          <a:bodyPr wrap="none" rtlCol="0">
            <a:spAutoFit/>
          </a:bodyPr>
          <a:lstStyle/>
          <a:p>
            <a:pPr algn="ctr"/>
            <a:r>
              <a:rPr lang="en-US" sz="1200" b="1" dirty="0">
                <a:solidFill>
                  <a:schemeClr val="bg1"/>
                </a:solidFill>
              </a:rPr>
              <a:t>Elder</a:t>
            </a:r>
          </a:p>
          <a:p>
            <a:pPr algn="ctr"/>
            <a:r>
              <a:rPr lang="en-US" sz="1200" b="1" dirty="0">
                <a:solidFill>
                  <a:schemeClr val="bg1"/>
                </a:solidFill>
              </a:rPr>
              <a:t> Dieter F. Uchtdorf</a:t>
            </a:r>
          </a:p>
        </p:txBody>
      </p:sp>
      <p:sp>
        <p:nvSpPr>
          <p:cNvPr id="9" name="Rectangle 8">
            <a:extLst>
              <a:ext uri="{FF2B5EF4-FFF2-40B4-BE49-F238E27FC236}">
                <a16:creationId xmlns:a16="http://schemas.microsoft.com/office/drawing/2014/main" id="{CC091DFF-C3A0-4C14-9389-764EE4719D8C}"/>
              </a:ext>
            </a:extLst>
          </p:cNvPr>
          <p:cNvSpPr/>
          <p:nvPr/>
        </p:nvSpPr>
        <p:spPr>
          <a:xfrm>
            <a:off x="1510745" y="4802978"/>
            <a:ext cx="6414054" cy="369332"/>
          </a:xfrm>
          <a:prstGeom prst="rect">
            <a:avLst/>
          </a:prstGeom>
        </p:spPr>
        <p:txBody>
          <a:bodyPr wrap="square">
            <a:spAutoFit/>
          </a:bodyPr>
          <a:lstStyle/>
          <a:p>
            <a:r>
              <a:rPr lang="en-US" b="1" dirty="0">
                <a:solidFill>
                  <a:schemeClr val="bg1"/>
                </a:solidFill>
              </a:rPr>
              <a:t>What doctrine concerning revelation did Elder Uchtdorf teach? </a:t>
            </a:r>
          </a:p>
        </p:txBody>
      </p:sp>
      <p:sp>
        <p:nvSpPr>
          <p:cNvPr id="10" name="Rectangle 9">
            <a:extLst>
              <a:ext uri="{FF2B5EF4-FFF2-40B4-BE49-F238E27FC236}">
                <a16:creationId xmlns:a16="http://schemas.microsoft.com/office/drawing/2014/main" id="{A7F89357-2FB5-4A77-88EA-37B92CE0F8EC}"/>
              </a:ext>
            </a:extLst>
          </p:cNvPr>
          <p:cNvSpPr/>
          <p:nvPr/>
        </p:nvSpPr>
        <p:spPr>
          <a:xfrm>
            <a:off x="1510745" y="5236715"/>
            <a:ext cx="6520071"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The Lord continues to speak to us today through His living prophet.</a:t>
            </a:r>
          </a:p>
        </p:txBody>
      </p:sp>
      <p:sp>
        <p:nvSpPr>
          <p:cNvPr id="11" name="Rectangle 10">
            <a:extLst>
              <a:ext uri="{FF2B5EF4-FFF2-40B4-BE49-F238E27FC236}">
                <a16:creationId xmlns:a16="http://schemas.microsoft.com/office/drawing/2014/main" id="{D021B430-3B0F-4A29-8C8C-B5C1C8AADB3A}"/>
              </a:ext>
            </a:extLst>
          </p:cNvPr>
          <p:cNvSpPr/>
          <p:nvPr/>
        </p:nvSpPr>
        <p:spPr>
          <a:xfrm>
            <a:off x="1510745" y="5693749"/>
            <a:ext cx="5232523" cy="369332"/>
          </a:xfrm>
          <a:prstGeom prst="rect">
            <a:avLst/>
          </a:prstGeom>
        </p:spPr>
        <p:txBody>
          <a:bodyPr wrap="none">
            <a:spAutoFit/>
          </a:bodyPr>
          <a:lstStyle/>
          <a:p>
            <a:r>
              <a:rPr lang="en-US" b="1" dirty="0">
                <a:solidFill>
                  <a:schemeClr val="bg1"/>
                </a:solidFill>
              </a:rPr>
              <a:t>Where can we find the words of the living prophet?</a:t>
            </a:r>
          </a:p>
        </p:txBody>
      </p:sp>
    </p:spTree>
    <p:extLst>
      <p:ext uri="{BB962C8B-B14F-4D97-AF65-F5344CB8AC3E}">
        <p14:creationId xmlns:p14="http://schemas.microsoft.com/office/powerpoint/2010/main" val="232347260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0.70"/>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strVal val="#ppt_w*0.70"/>
                                          </p:val>
                                        </p:tav>
                                        <p:tav tm="100000">
                                          <p:val>
                                            <p:strVal val="#ppt_w"/>
                                          </p:val>
                                        </p:tav>
                                      </p:tavLst>
                                    </p:anim>
                                    <p:anim calcmode="lin" valueType="num">
                                      <p:cBhvr>
                                        <p:cTn id="23" dur="1000" fill="hold"/>
                                        <p:tgtEl>
                                          <p:spTgt spid="5"/>
                                        </p:tgtEl>
                                        <p:attrNameLst>
                                          <p:attrName>ppt_h</p:attrName>
                                        </p:attrNameLst>
                                      </p:cBhvr>
                                      <p:tavLst>
                                        <p:tav tm="0">
                                          <p:val>
                                            <p:strVal val="#ppt_h"/>
                                          </p:val>
                                        </p:tav>
                                        <p:tav tm="100000">
                                          <p:val>
                                            <p:strVal val="#ppt_h"/>
                                          </p:val>
                                        </p:tav>
                                      </p:tavLst>
                                    </p:anim>
                                    <p:animEffect transition="in" filter="fade">
                                      <p:cBhvr>
                                        <p:cTn id="24" dur="1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1" presetClass="entr" presetSubtype="0" fill="hold" grpId="0" nodeType="clickEffect">
                                  <p:stCondLst>
                                    <p:cond delay="0"/>
                                  </p:stCondLst>
                                  <p:iterate type="lt">
                                    <p:tmPct val="10000"/>
                                  </p:iterate>
                                  <p:childTnLst>
                                    <p:set>
                                      <p:cBhvr>
                                        <p:cTn id="35" dur="1" fill="hold">
                                          <p:stCondLst>
                                            <p:cond delay="0"/>
                                          </p:stCondLst>
                                        </p:cTn>
                                        <p:tgtEl>
                                          <p:spTgt spid="10"/>
                                        </p:tgtEl>
                                        <p:attrNameLst>
                                          <p:attrName>style.visibility</p:attrName>
                                        </p:attrNameLst>
                                      </p:cBhvr>
                                      <p:to>
                                        <p:strVal val="visible"/>
                                      </p:to>
                                    </p:set>
                                    <p:anim calcmode="lin" valueType="num">
                                      <p:cBhvr>
                                        <p:cTn id="36" dur="25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37" dur="250" fill="hold"/>
                                        <p:tgtEl>
                                          <p:spTgt spid="10"/>
                                        </p:tgtEl>
                                        <p:attrNameLst>
                                          <p:attrName>ppt_y</p:attrName>
                                        </p:attrNameLst>
                                      </p:cBhvr>
                                      <p:tavLst>
                                        <p:tav tm="0">
                                          <p:val>
                                            <p:strVal val="#ppt_y"/>
                                          </p:val>
                                        </p:tav>
                                        <p:tav tm="100000">
                                          <p:val>
                                            <p:strVal val="#ppt_y"/>
                                          </p:val>
                                        </p:tav>
                                      </p:tavLst>
                                    </p:anim>
                                    <p:anim calcmode="lin" valueType="num">
                                      <p:cBhvr>
                                        <p:cTn id="38" dur="25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39" dur="25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40" dur="250" tmFilter="0,0; .5, 1; 1, 1"/>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checkerboard(across)">
                                      <p:cBhvr>
                                        <p:cTn id="4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4D2D8B-888C-4545-835E-485FEB228D54}"/>
              </a:ext>
            </a:extLst>
          </p:cNvPr>
          <p:cNvSpPr/>
          <p:nvPr/>
        </p:nvSpPr>
        <p:spPr>
          <a:xfrm>
            <a:off x="1709530" y="1033670"/>
            <a:ext cx="8295861" cy="286232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160</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sp>
        <p:nvSpPr>
          <p:cNvPr id="2" name="Rectangle 1">
            <a:extLst>
              <a:ext uri="{FF2B5EF4-FFF2-40B4-BE49-F238E27FC236}">
                <a16:creationId xmlns:a16="http://schemas.microsoft.com/office/drawing/2014/main" id="{8C91F1EE-08EA-43BC-A3DB-93725A11D40B}"/>
              </a:ext>
            </a:extLst>
          </p:cNvPr>
          <p:cNvSpPr/>
          <p:nvPr/>
        </p:nvSpPr>
        <p:spPr>
          <a:xfrm>
            <a:off x="3370606" y="1033669"/>
            <a:ext cx="6634785" cy="2862322"/>
          </a:xfrm>
          <a:prstGeom prst="rect">
            <a:avLst/>
          </a:prstGeom>
        </p:spPr>
        <p:txBody>
          <a:bodyPr wrap="square">
            <a:spAutoFit/>
          </a:bodyPr>
          <a:lstStyle/>
          <a:p>
            <a:pPr algn="just"/>
            <a:r>
              <a:rPr lang="en-US" dirty="0">
                <a:solidFill>
                  <a:schemeClr val="bg1"/>
                </a:solidFill>
              </a:rPr>
              <a:t>“We require a living tree—a living fountain—living intelligence, proceeding from the living priesthood in heaven, through the living priesthood on earth. … And from the time that Adam first received a communication from God, … it always required new revelations, adapted to the peculiar circumstances in which the churches or individuals were placed. Adam’s revelation did not instruct Noah to build his ark; nor did Noah’s revelation tell Lot to forsake Sodom; nor did either of these speak of the departure of the children of Israel from Egypt” (in The Gospel Kingdom, sel. G. Homer Durham [1987],34).</a:t>
            </a:r>
          </a:p>
        </p:txBody>
      </p:sp>
      <p:pic>
        <p:nvPicPr>
          <p:cNvPr id="1026" name="Picture 2" descr="Resultado de imagen para john taylor lds">
            <a:extLst>
              <a:ext uri="{FF2B5EF4-FFF2-40B4-BE49-F238E27FC236}">
                <a16:creationId xmlns:a16="http://schemas.microsoft.com/office/drawing/2014/main" id="{79AFE2E7-58E4-4342-A08E-3E3631E8D0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6363" y="1203527"/>
            <a:ext cx="1307410" cy="163243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D2D55DF-5457-430C-AEE4-F37A51F2B92D}"/>
              </a:ext>
            </a:extLst>
          </p:cNvPr>
          <p:cNvSpPr txBox="1"/>
          <p:nvPr/>
        </p:nvSpPr>
        <p:spPr>
          <a:xfrm>
            <a:off x="1924446" y="2835964"/>
            <a:ext cx="1357744" cy="646331"/>
          </a:xfrm>
          <a:prstGeom prst="rect">
            <a:avLst/>
          </a:prstGeom>
          <a:noFill/>
        </p:spPr>
        <p:txBody>
          <a:bodyPr wrap="none" rtlCol="0">
            <a:spAutoFit/>
          </a:bodyPr>
          <a:lstStyle/>
          <a:p>
            <a:pPr algn="ctr"/>
            <a:r>
              <a:rPr lang="en-US" b="1" dirty="0">
                <a:solidFill>
                  <a:schemeClr val="bg1"/>
                </a:solidFill>
              </a:rPr>
              <a:t>President</a:t>
            </a:r>
          </a:p>
          <a:p>
            <a:pPr algn="ctr"/>
            <a:r>
              <a:rPr lang="en-US" b="1" dirty="0">
                <a:solidFill>
                  <a:schemeClr val="bg1"/>
                </a:solidFill>
              </a:rPr>
              <a:t>John Taylor</a:t>
            </a:r>
          </a:p>
        </p:txBody>
      </p:sp>
      <p:sp>
        <p:nvSpPr>
          <p:cNvPr id="6" name="Rectangle 5">
            <a:extLst>
              <a:ext uri="{FF2B5EF4-FFF2-40B4-BE49-F238E27FC236}">
                <a16:creationId xmlns:a16="http://schemas.microsoft.com/office/drawing/2014/main" id="{4CA1E795-FF6E-481E-8BBD-46324EDDE15A}"/>
              </a:ext>
            </a:extLst>
          </p:cNvPr>
          <p:cNvSpPr/>
          <p:nvPr/>
        </p:nvSpPr>
        <p:spPr>
          <a:xfrm>
            <a:off x="1709530" y="4099069"/>
            <a:ext cx="3536546" cy="369332"/>
          </a:xfrm>
          <a:prstGeom prst="rect">
            <a:avLst/>
          </a:prstGeom>
        </p:spPr>
        <p:txBody>
          <a:bodyPr wrap="none">
            <a:spAutoFit/>
          </a:bodyPr>
          <a:lstStyle/>
          <a:p>
            <a:r>
              <a:rPr lang="en-US" b="1" dirty="0">
                <a:solidFill>
                  <a:schemeClr val="bg1"/>
                </a:solidFill>
              </a:rPr>
              <a:t>Why do we need a living prophet?</a:t>
            </a:r>
          </a:p>
        </p:txBody>
      </p:sp>
      <p:sp>
        <p:nvSpPr>
          <p:cNvPr id="7" name="Rectangle 6">
            <a:extLst>
              <a:ext uri="{FF2B5EF4-FFF2-40B4-BE49-F238E27FC236}">
                <a16:creationId xmlns:a16="http://schemas.microsoft.com/office/drawing/2014/main" id="{D4EC7580-4525-47BF-BA09-20E293DEABC8}"/>
              </a:ext>
            </a:extLst>
          </p:cNvPr>
          <p:cNvSpPr/>
          <p:nvPr/>
        </p:nvSpPr>
        <p:spPr>
          <a:xfrm>
            <a:off x="1709529" y="4518987"/>
            <a:ext cx="8401879" cy="646331"/>
          </a:xfrm>
          <a:prstGeom prst="rect">
            <a:avLst/>
          </a:prstGeom>
        </p:spPr>
        <p:txBody>
          <a:bodyPr wrap="square">
            <a:spAutoFit/>
          </a:bodyPr>
          <a:lstStyle/>
          <a:p>
            <a:pPr algn="just"/>
            <a:r>
              <a:rPr lang="en-US" b="1" dirty="0">
                <a:solidFill>
                  <a:schemeClr val="bg1"/>
                </a:solidFill>
              </a:rPr>
              <a:t>How can understanding the need for continuing revelation affect the way you listen to or read the words of the living prophet?</a:t>
            </a:r>
          </a:p>
        </p:txBody>
      </p:sp>
    </p:spTree>
    <p:extLst>
      <p:ext uri="{BB962C8B-B14F-4D97-AF65-F5344CB8AC3E}">
        <p14:creationId xmlns:p14="http://schemas.microsoft.com/office/powerpoint/2010/main" val="152848269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dissolv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160</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sp>
        <p:nvSpPr>
          <p:cNvPr id="2" name="Rectangle 1">
            <a:extLst>
              <a:ext uri="{FF2B5EF4-FFF2-40B4-BE49-F238E27FC236}">
                <a16:creationId xmlns:a16="http://schemas.microsoft.com/office/drawing/2014/main" id="{8ADF7E4B-B7E9-41E2-836F-43975672713A}"/>
              </a:ext>
            </a:extLst>
          </p:cNvPr>
          <p:cNvSpPr/>
          <p:nvPr/>
        </p:nvSpPr>
        <p:spPr>
          <a:xfrm>
            <a:off x="2250235" y="3136612"/>
            <a:ext cx="7691529" cy="584775"/>
          </a:xfrm>
          <a:prstGeom prst="rect">
            <a:avLst/>
          </a:prstGeom>
        </p:spPr>
        <p:txBody>
          <a:bodyPr wrap="none">
            <a:spAutoFit/>
          </a:bodyPr>
          <a:lstStyle/>
          <a:p>
            <a:r>
              <a:rPr lang="en-US" sz="3200" dirty="0">
                <a:solidFill>
                  <a:srgbClr val="0070C0"/>
                </a:solidFill>
              </a:rPr>
              <a:t>“Following the counsel of the living prophet”</a:t>
            </a:r>
          </a:p>
        </p:txBody>
      </p:sp>
    </p:spTree>
    <p:extLst>
      <p:ext uri="{BB962C8B-B14F-4D97-AF65-F5344CB8AC3E}">
        <p14:creationId xmlns:p14="http://schemas.microsoft.com/office/powerpoint/2010/main" val="26158118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CAA7458-2BA1-4319-872D-7F7B10384DB6}"/>
              </a:ext>
            </a:extLst>
          </p:cNvPr>
          <p:cNvSpPr/>
          <p:nvPr/>
        </p:nvSpPr>
        <p:spPr>
          <a:xfrm>
            <a:off x="2173357" y="2964273"/>
            <a:ext cx="6904382" cy="92945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solidFill>
                  <a:schemeClr val="bg1"/>
                </a:solidFill>
                <a:effectLst>
                  <a:outerShdw blurRad="38100" dist="38100" dir="2700000" algn="tl">
                    <a:srgbClr val="000000">
                      <a:alpha val="43137"/>
                    </a:srgbClr>
                  </a:outerShdw>
                </a:effectLst>
              </a:rPr>
              <a:t>What messages do you feel the Lord wants you to receive?</a:t>
            </a:r>
          </a:p>
          <a:p>
            <a:pPr algn="ctr"/>
            <a:r>
              <a:rPr lang="en-US" dirty="0">
                <a:solidFill>
                  <a:schemeClr val="bg1"/>
                </a:solidFill>
                <a:effectLst>
                  <a:outerShdw blurRad="38100" dist="38100" dir="2700000" algn="tl">
                    <a:srgbClr val="000000">
                      <a:alpha val="43137"/>
                    </a:srgbClr>
                  </a:outerShdw>
                </a:effectLst>
              </a:rPr>
              <a:t> What will you do because of the prophet’s recent counsel?</a:t>
            </a:r>
          </a:p>
        </p:txBody>
      </p:sp>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LESSON</a:t>
            </a:r>
            <a:r>
              <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 </a:t>
            </a:r>
            <a:r>
              <a:rPr lang="en-US"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rPr>
              <a:t>160</a:t>
            </a:r>
            <a:endParaRPr lang="en-US" sz="1600" b="1" dirty="0">
              <a:solidFill>
                <a:schemeClr val="bg1"/>
              </a:solidFill>
              <a:effectLst>
                <a:outerShdw blurRad="38100" dist="38100" dir="2700000" algn="tl">
                  <a:srgbClr val="000000">
                    <a:alpha val="43137"/>
                  </a:srgbClr>
                </a:outerShdw>
              </a:effectLst>
              <a:latin typeface="Yu Gothic Light" panose="020B0300000000000000" pitchFamily="34" charset="-128"/>
              <a:ea typeface="Yu Gothic Light" panose="020B0300000000000000" pitchFamily="34" charset="-128"/>
              <a:cs typeface="Times New Roman" panose="02020603050405020304" pitchFamily="18" charset="0"/>
            </a:endParaRPr>
          </a:p>
        </p:txBody>
      </p:sp>
      <p:sp>
        <p:nvSpPr>
          <p:cNvPr id="2" name="Rectangle 1">
            <a:extLst>
              <a:ext uri="{FF2B5EF4-FFF2-40B4-BE49-F238E27FC236}">
                <a16:creationId xmlns:a16="http://schemas.microsoft.com/office/drawing/2014/main" id="{221F89D8-7DBB-4449-B540-BF235CBA0D9F}"/>
              </a:ext>
            </a:extLst>
          </p:cNvPr>
          <p:cNvSpPr/>
          <p:nvPr/>
        </p:nvSpPr>
        <p:spPr>
          <a:xfrm>
            <a:off x="1285461" y="932478"/>
            <a:ext cx="8680174" cy="369332"/>
          </a:xfrm>
          <a:prstGeom prst="rect">
            <a:avLst/>
          </a:prstGeom>
        </p:spPr>
        <p:txBody>
          <a:bodyPr wrap="square">
            <a:spAutoFit/>
          </a:bodyPr>
          <a:lstStyle/>
          <a:p>
            <a:pPr algn="just"/>
            <a:r>
              <a:rPr lang="en-US" b="1" dirty="0">
                <a:solidFill>
                  <a:schemeClr val="bg1"/>
                </a:solidFill>
              </a:rPr>
              <a:t>Which of these principles or doctrines do you feel are especially relevant to you? Why?</a:t>
            </a:r>
          </a:p>
        </p:txBody>
      </p:sp>
      <p:sp>
        <p:nvSpPr>
          <p:cNvPr id="4" name="Rectangle 3">
            <a:extLst>
              <a:ext uri="{FF2B5EF4-FFF2-40B4-BE49-F238E27FC236}">
                <a16:creationId xmlns:a16="http://schemas.microsoft.com/office/drawing/2014/main" id="{E6F286CE-DFA3-4B3D-A55E-4487A470BF4E}"/>
              </a:ext>
            </a:extLst>
          </p:cNvPr>
          <p:cNvSpPr/>
          <p:nvPr/>
        </p:nvSpPr>
        <p:spPr>
          <a:xfrm>
            <a:off x="1285461" y="1409557"/>
            <a:ext cx="8269356" cy="369332"/>
          </a:xfrm>
          <a:prstGeom prst="rect">
            <a:avLst/>
          </a:prstGeom>
        </p:spPr>
        <p:txBody>
          <a:bodyPr wrap="square">
            <a:spAutoFit/>
          </a:bodyPr>
          <a:lstStyle/>
          <a:p>
            <a:pPr algn="just"/>
            <a:r>
              <a:rPr lang="en-US" b="1" dirty="0">
                <a:solidFill>
                  <a:schemeClr val="bg1"/>
                </a:solidFill>
              </a:rPr>
              <a:t>In what ways are you and your family trying to follow the counsel of the prophet?</a:t>
            </a:r>
          </a:p>
        </p:txBody>
      </p:sp>
      <p:sp>
        <p:nvSpPr>
          <p:cNvPr id="5" name="Rectangle 4">
            <a:extLst>
              <a:ext uri="{FF2B5EF4-FFF2-40B4-BE49-F238E27FC236}">
                <a16:creationId xmlns:a16="http://schemas.microsoft.com/office/drawing/2014/main" id="{E79B2D55-4200-487E-9BA6-D643D083BC3E}"/>
              </a:ext>
            </a:extLst>
          </p:cNvPr>
          <p:cNvSpPr/>
          <p:nvPr/>
        </p:nvSpPr>
        <p:spPr>
          <a:xfrm>
            <a:off x="1285461" y="1886636"/>
            <a:ext cx="8534400" cy="646331"/>
          </a:xfrm>
          <a:prstGeom prst="rect">
            <a:avLst/>
          </a:prstGeom>
        </p:spPr>
        <p:txBody>
          <a:bodyPr wrap="square">
            <a:spAutoFit/>
          </a:bodyPr>
          <a:lstStyle/>
          <a:p>
            <a:pPr algn="just"/>
            <a:r>
              <a:rPr lang="en-US" b="1" dirty="0">
                <a:solidFill>
                  <a:schemeClr val="bg1"/>
                </a:solidFill>
              </a:rPr>
              <a:t>Why do you think it is important that we study and apply what the current President of the Church is teaching?</a:t>
            </a:r>
          </a:p>
        </p:txBody>
      </p:sp>
    </p:spTree>
    <p:extLst>
      <p:ext uri="{BB962C8B-B14F-4D97-AF65-F5344CB8AC3E}">
        <p14:creationId xmlns:p14="http://schemas.microsoft.com/office/powerpoint/2010/main" val="348756281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trips(down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P spid="4" grpId="0"/>
      <p:bldP spid="5" grpId="0"/>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611</Words>
  <Application>Microsoft Office PowerPoint</Application>
  <PresentationFormat>Widescreen</PresentationFormat>
  <Paragraphs>40</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Yu Gothic Light</vt:lpstr>
      <vt:lpstr>Arial</vt:lpstr>
      <vt:lpstr>Calibri</vt:lpstr>
      <vt:lpstr>Corbel</vt:lpstr>
      <vt:lpstr>Ebrima</vt:lpstr>
      <vt:lpstr>Times New Roman</vt:lpstr>
      <vt:lpstr>Wingdings 3</vt:lpstr>
      <vt:lpstr>Depth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3625</cp:revision>
  <dcterms:created xsi:type="dcterms:W3CDTF">2018-08-29T04:26:39Z</dcterms:created>
  <dcterms:modified xsi:type="dcterms:W3CDTF">2018-11-30T00:43:48Z</dcterms:modified>
</cp:coreProperties>
</file>