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870" r:id="rId1"/>
  </p:sldMasterIdLst>
  <p:notesMasterIdLst>
    <p:notesMasterId r:id="rId14"/>
  </p:notesMasterIdLst>
  <p:sldIdLst>
    <p:sldId id="296" r:id="rId2"/>
    <p:sldId id="416" r:id="rId3"/>
    <p:sldId id="417" r:id="rId4"/>
    <p:sldId id="418" r:id="rId5"/>
    <p:sldId id="419" r:id="rId6"/>
    <p:sldId id="420" r:id="rId7"/>
    <p:sldId id="421" r:id="rId8"/>
    <p:sldId id="422" r:id="rId9"/>
    <p:sldId id="423" r:id="rId10"/>
    <p:sldId id="427" r:id="rId11"/>
    <p:sldId id="424" r:id="rId12"/>
    <p:sldId id="42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9B93A"/>
    <a:srgbClr val="E6E6E6"/>
    <a:srgbClr val="FF6600"/>
    <a:srgbClr val="FFD757"/>
    <a:srgbClr val="808080"/>
    <a:srgbClr val="333399"/>
    <a:srgbClr val="CC0000"/>
    <a:srgbClr val="D88028"/>
    <a:srgbClr val="D6E513"/>
    <a:srgbClr val="13B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11/29/2018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571379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285248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00248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46873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692331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27025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045856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018632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4854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2742932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934422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809711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5272921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360734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982861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270565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310985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byricardomarcenaroi.blogspot.com.es/2012/07/mountains-montanas-kilimanjaro-tanzania_06.html"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44000"/>
            <a:lum/>
            <a:extLst>
              <a:ext uri="{837473B0-CC2E-450A-ABE3-18F120FF3D39}">
                <a1611:picAttrSrcUrl xmlns:a1611="http://schemas.microsoft.com/office/drawing/2016/11/main" r:id="rId20"/>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5640873-EF0B-4AC7-AF11-57FEBA4985EA}" type="datetimeFigureOut">
              <a:rPr lang="en-US" smtClean="0"/>
              <a:t>11/29/2018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4171963068"/>
      </p:ext>
    </p:extLst>
  </p:cSld>
  <p:clrMap bg1="dk1" tx1="lt1" bg2="dk2" tx2="lt2" accent1="accent1" accent2="accent2" accent3="accent3" accent4="accent4" accent5="accent5" accent6="accent6" hlink="hlink" folHlink="folHlink"/>
  <p:sldLayoutIdLst>
    <p:sldLayoutId id="2147485871" r:id="rId1"/>
    <p:sldLayoutId id="2147485872" r:id="rId2"/>
    <p:sldLayoutId id="2147485873" r:id="rId3"/>
    <p:sldLayoutId id="2147485874" r:id="rId4"/>
    <p:sldLayoutId id="2147485875" r:id="rId5"/>
    <p:sldLayoutId id="2147485876" r:id="rId6"/>
    <p:sldLayoutId id="2147485877" r:id="rId7"/>
    <p:sldLayoutId id="2147485878" r:id="rId8"/>
    <p:sldLayoutId id="2147485879" r:id="rId9"/>
    <p:sldLayoutId id="2147485880" r:id="rId10"/>
    <p:sldLayoutId id="2147485881" r:id="rId11"/>
    <p:sldLayoutId id="2147485882" r:id="rId12"/>
    <p:sldLayoutId id="2147485883" r:id="rId13"/>
    <p:sldLayoutId id="2147485884" r:id="rId14"/>
    <p:sldLayoutId id="2147485885" r:id="rId15"/>
    <p:sldLayoutId id="2147485886" r:id="rId16"/>
    <p:sldLayoutId id="2147485887" r:id="rId17"/>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159</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4" name="Rectangle 3">
            <a:extLst>
              <a:ext uri="{FF2B5EF4-FFF2-40B4-BE49-F238E27FC236}">
                <a16:creationId xmlns:a16="http://schemas.microsoft.com/office/drawing/2014/main" id="{07F5FE66-7A3B-4154-A889-560BAC5A9CB3}"/>
              </a:ext>
            </a:extLst>
          </p:cNvPr>
          <p:cNvSpPr/>
          <p:nvPr/>
        </p:nvSpPr>
        <p:spPr>
          <a:xfrm>
            <a:off x="1073423" y="5286599"/>
            <a:ext cx="6061275" cy="369332"/>
          </a:xfrm>
          <a:prstGeom prst="rect">
            <a:avLst/>
          </a:prstGeom>
        </p:spPr>
        <p:txBody>
          <a:bodyPr wrap="none">
            <a:spAutoFit/>
          </a:bodyPr>
          <a:lstStyle/>
          <a:p>
            <a:r>
              <a:rPr lang="en-US" b="1" dirty="0">
                <a:solidFill>
                  <a:schemeClr val="bg1"/>
                </a:solidFill>
              </a:rPr>
              <a:t>What are some principles that help families find happiness?</a:t>
            </a:r>
          </a:p>
        </p:txBody>
      </p:sp>
      <p:sp>
        <p:nvSpPr>
          <p:cNvPr id="5" name="Rectangle 4">
            <a:extLst>
              <a:ext uri="{FF2B5EF4-FFF2-40B4-BE49-F238E27FC236}">
                <a16:creationId xmlns:a16="http://schemas.microsoft.com/office/drawing/2014/main" id="{5E32209C-6218-49D1-AE15-68E6200DA40C}"/>
              </a:ext>
            </a:extLst>
          </p:cNvPr>
          <p:cNvSpPr/>
          <p:nvPr/>
        </p:nvSpPr>
        <p:spPr>
          <a:xfrm>
            <a:off x="1073423" y="779683"/>
            <a:ext cx="9621081" cy="1569660"/>
          </a:xfrm>
          <a:prstGeom prst="rect">
            <a:avLst/>
          </a:prstGeom>
        </p:spPr>
        <p:txBody>
          <a:bodyPr wrap="square">
            <a:spAutoFit/>
          </a:bodyPr>
          <a:lstStyle/>
          <a:p>
            <a:pPr algn="just"/>
            <a:r>
              <a:rPr lang="en-US" sz="1600" cap="all" dirty="0">
                <a:solidFill>
                  <a:schemeClr val="bg1"/>
                </a:solidFill>
                <a:latin typeface="Georgia" panose="02040502050405020303" pitchFamily="18" charset="0"/>
              </a:rPr>
              <a:t>HUSBAND AND WIFE</a:t>
            </a:r>
            <a:r>
              <a:rPr lang="en-US" sz="1600" dirty="0">
                <a:solidFill>
                  <a:schemeClr val="bg1"/>
                </a:solidFill>
                <a:latin typeface="Georgia" panose="02040502050405020303" pitchFamily="18" charset="0"/>
              </a:rPr>
              <a:t> have a solemn responsibility to love and care for each other and for their children. “Children are an heritage of the Lord” (Psalm 127:3). Parents have a sacred duty to rear their children in love and righteousness, to provide for their physical and spiritual needs, and to teach them to love and serve one another, observe the commandments of God, and be law-abiding citizens wherever they live. Husbands and wives—mothers and fathers—will be held accountable before God for the discharge of these obligations.</a:t>
            </a:r>
            <a:endParaRPr lang="en-US" sz="1600" dirty="0">
              <a:solidFill>
                <a:schemeClr val="bg1"/>
              </a:solidFill>
            </a:endParaRPr>
          </a:p>
        </p:txBody>
      </p:sp>
      <p:sp>
        <p:nvSpPr>
          <p:cNvPr id="2" name="Rectangle 1">
            <a:extLst>
              <a:ext uri="{FF2B5EF4-FFF2-40B4-BE49-F238E27FC236}">
                <a16:creationId xmlns:a16="http://schemas.microsoft.com/office/drawing/2014/main" id="{C17E3387-9B8F-4048-A51F-A49F82951796}"/>
              </a:ext>
            </a:extLst>
          </p:cNvPr>
          <p:cNvSpPr/>
          <p:nvPr/>
        </p:nvSpPr>
        <p:spPr>
          <a:xfrm>
            <a:off x="1073423" y="2529023"/>
            <a:ext cx="9740351" cy="2800767"/>
          </a:xfrm>
          <a:prstGeom prst="rect">
            <a:avLst/>
          </a:prstGeom>
        </p:spPr>
        <p:txBody>
          <a:bodyPr wrap="square">
            <a:spAutoFit/>
          </a:bodyPr>
          <a:lstStyle/>
          <a:p>
            <a:pPr algn="just"/>
            <a:r>
              <a:rPr lang="en-US" sz="1600" cap="all" dirty="0">
                <a:solidFill>
                  <a:schemeClr val="bg1"/>
                </a:solidFill>
                <a:latin typeface="Georgia" panose="02040502050405020303" pitchFamily="18" charset="0"/>
              </a:rPr>
              <a:t>THE FAMILY</a:t>
            </a:r>
            <a:r>
              <a:rPr lang="en-US" sz="1600" dirty="0">
                <a:solidFill>
                  <a:schemeClr val="bg1"/>
                </a:solidFill>
                <a:latin typeface="Georgia" panose="02040502050405020303" pitchFamily="18" charset="0"/>
              </a:rPr>
              <a:t> is ordained of God. Marriage between man and woman is essential to His eternal plan. Children are entitled to birth within the bonds of matrimony, and to be reared by a father and a mother who honor marital vows with complete fidelity. Happiness in family life is most likely to be achieved when founded upon the teachings of the Lord Jesus Christ. Successful marriages and families are established and maintained on principles of faith, prayer, repentance, forgiveness, respect, love, compassion, work, and wholesome recreational activities. By divine design, fathers are to preside over their families in love and righteousness and are responsible to provide the necessities of life and protection for their families. Mothers are primarily responsible for the nurture of their children. In these sacred responsibilities, fathers and mothers are obligated to help one another as equal partners. Disability, death, or other circumstances may necessitate individual adaptation. Extended families should lend support when needed.</a:t>
            </a:r>
            <a:endParaRPr lang="en-US" sz="1600" dirty="0">
              <a:solidFill>
                <a:schemeClr val="bg1"/>
              </a:solidFill>
            </a:endParaRPr>
          </a:p>
        </p:txBody>
      </p:sp>
    </p:spTree>
    <p:extLst>
      <p:ext uri="{BB962C8B-B14F-4D97-AF65-F5344CB8AC3E}">
        <p14:creationId xmlns:p14="http://schemas.microsoft.com/office/powerpoint/2010/main" val="2147164951"/>
      </p:ext>
    </p:extLst>
  </p:cSld>
  <p:clrMapOvr>
    <a:masterClrMapping/>
  </p:clrMapOvr>
  <mc:AlternateContent xmlns:mc="http://schemas.openxmlformats.org/markup-compatibility/2006">
    <mc:Choice xmlns:p14="http://schemas.microsoft.com/office/powerpoint/2010/main"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3EDF443-0AB6-457F-A63A-57E4AD22BAE1}"/>
              </a:ext>
            </a:extLst>
          </p:cNvPr>
          <p:cNvSpPr/>
          <p:nvPr/>
        </p:nvSpPr>
        <p:spPr>
          <a:xfrm>
            <a:off x="1205941" y="1021283"/>
            <a:ext cx="8428386" cy="978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159</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2" name="Rectangle 1">
            <a:extLst>
              <a:ext uri="{FF2B5EF4-FFF2-40B4-BE49-F238E27FC236}">
                <a16:creationId xmlns:a16="http://schemas.microsoft.com/office/drawing/2014/main" id="{2C2DDAF0-D640-4BA0-8708-A45BA19D3A3B}"/>
              </a:ext>
            </a:extLst>
          </p:cNvPr>
          <p:cNvSpPr/>
          <p:nvPr/>
        </p:nvSpPr>
        <p:spPr>
          <a:xfrm>
            <a:off x="1232453" y="1516165"/>
            <a:ext cx="8163339" cy="353943"/>
          </a:xfrm>
          <a:prstGeom prst="rect">
            <a:avLst/>
          </a:prstGeom>
        </p:spPr>
        <p:txBody>
          <a:bodyPr wrap="square">
            <a:spAutoFit/>
          </a:bodyPr>
          <a:lstStyle/>
          <a:p>
            <a:pPr algn="just"/>
            <a:r>
              <a:rPr lang="en-US" sz="1700" dirty="0">
                <a:solidFill>
                  <a:schemeClr val="bg1"/>
                </a:solidFill>
                <a:latin typeface="Segoe UI" panose="020B0502040204020203" pitchFamily="34" charset="0"/>
                <a:cs typeface="Segoe UI" panose="020B0502040204020203" pitchFamily="34" charset="0"/>
              </a:rPr>
              <a:t>Why do you think families that follow these teachings are more likely to be happy?</a:t>
            </a:r>
          </a:p>
        </p:txBody>
      </p:sp>
      <p:sp>
        <p:nvSpPr>
          <p:cNvPr id="4" name="Rectangle 3">
            <a:extLst>
              <a:ext uri="{FF2B5EF4-FFF2-40B4-BE49-F238E27FC236}">
                <a16:creationId xmlns:a16="http://schemas.microsoft.com/office/drawing/2014/main" id="{6B5B1310-07E5-466B-9FE7-3527C57B974E}"/>
              </a:ext>
            </a:extLst>
          </p:cNvPr>
          <p:cNvSpPr/>
          <p:nvPr/>
        </p:nvSpPr>
        <p:spPr>
          <a:xfrm>
            <a:off x="1232452" y="1086774"/>
            <a:ext cx="8468138" cy="353943"/>
          </a:xfrm>
          <a:prstGeom prst="rect">
            <a:avLst/>
          </a:prstGeom>
        </p:spPr>
        <p:txBody>
          <a:bodyPr wrap="square">
            <a:spAutoFit/>
          </a:bodyPr>
          <a:lstStyle/>
          <a:p>
            <a:pPr algn="just"/>
            <a:r>
              <a:rPr lang="en-US" sz="1700" dirty="0">
                <a:solidFill>
                  <a:schemeClr val="bg1"/>
                </a:solidFill>
                <a:latin typeface="Segoe UI" panose="020B0502040204020203" pitchFamily="34" charset="0"/>
                <a:cs typeface="Segoe UI" panose="020B0502040204020203" pitchFamily="34" charset="0"/>
              </a:rPr>
              <a:t>What examples have you seen of families following the teachings listed on the board? </a:t>
            </a:r>
          </a:p>
        </p:txBody>
      </p:sp>
      <p:sp>
        <p:nvSpPr>
          <p:cNvPr id="5" name="Rectangle 4">
            <a:extLst>
              <a:ext uri="{FF2B5EF4-FFF2-40B4-BE49-F238E27FC236}">
                <a16:creationId xmlns:a16="http://schemas.microsoft.com/office/drawing/2014/main" id="{C24497CE-EA5D-40CC-AF78-0291E94748DB}"/>
              </a:ext>
            </a:extLst>
          </p:cNvPr>
          <p:cNvSpPr/>
          <p:nvPr/>
        </p:nvSpPr>
        <p:spPr>
          <a:xfrm>
            <a:off x="1205941" y="2106846"/>
            <a:ext cx="4176593" cy="369332"/>
          </a:xfrm>
          <a:prstGeom prst="rect">
            <a:avLst/>
          </a:prstGeom>
        </p:spPr>
        <p:txBody>
          <a:bodyPr wrap="none">
            <a:spAutoFit/>
          </a:bodyPr>
          <a:lstStyle/>
          <a:p>
            <a:r>
              <a:rPr lang="en-US" b="1" dirty="0">
                <a:solidFill>
                  <a:schemeClr val="bg1"/>
                </a:solidFill>
              </a:rPr>
              <a:t> What are the responsibilities of fathers?</a:t>
            </a:r>
          </a:p>
        </p:txBody>
      </p:sp>
      <p:sp>
        <p:nvSpPr>
          <p:cNvPr id="6" name="Rectangle 5">
            <a:extLst>
              <a:ext uri="{FF2B5EF4-FFF2-40B4-BE49-F238E27FC236}">
                <a16:creationId xmlns:a16="http://schemas.microsoft.com/office/drawing/2014/main" id="{48DBCFF3-0A53-4BD1-B7C2-6EB7EADA209F}"/>
              </a:ext>
            </a:extLst>
          </p:cNvPr>
          <p:cNvSpPr/>
          <p:nvPr/>
        </p:nvSpPr>
        <p:spPr>
          <a:xfrm>
            <a:off x="1232452" y="2467200"/>
            <a:ext cx="8613913" cy="369332"/>
          </a:xfrm>
          <a:prstGeom prst="rect">
            <a:avLst/>
          </a:prstGeom>
        </p:spPr>
        <p:txBody>
          <a:bodyPr wrap="square">
            <a:spAutoFit/>
          </a:bodyPr>
          <a:lstStyle/>
          <a:p>
            <a:pPr algn="just"/>
            <a:r>
              <a:rPr lang="en-US" b="1" dirty="0">
                <a:solidFill>
                  <a:schemeClr val="bg1"/>
                </a:solidFill>
              </a:rPr>
              <a:t>In what ways have you seen your father or other fathers fulfill these responsibilities? </a:t>
            </a:r>
          </a:p>
        </p:txBody>
      </p:sp>
      <p:sp>
        <p:nvSpPr>
          <p:cNvPr id="7" name="Rectangle 6">
            <a:extLst>
              <a:ext uri="{FF2B5EF4-FFF2-40B4-BE49-F238E27FC236}">
                <a16:creationId xmlns:a16="http://schemas.microsoft.com/office/drawing/2014/main" id="{CD410A4E-488B-4824-8D89-E697E3DB763A}"/>
              </a:ext>
            </a:extLst>
          </p:cNvPr>
          <p:cNvSpPr/>
          <p:nvPr/>
        </p:nvSpPr>
        <p:spPr>
          <a:xfrm>
            <a:off x="1219666" y="2934298"/>
            <a:ext cx="4745210" cy="369332"/>
          </a:xfrm>
          <a:prstGeom prst="rect">
            <a:avLst/>
          </a:prstGeom>
        </p:spPr>
        <p:txBody>
          <a:bodyPr wrap="none">
            <a:spAutoFit/>
          </a:bodyPr>
          <a:lstStyle/>
          <a:p>
            <a:r>
              <a:rPr lang="en-US" b="1" dirty="0">
                <a:solidFill>
                  <a:schemeClr val="bg1"/>
                </a:solidFill>
              </a:rPr>
              <a:t>What is the primary responsibility of mothers?</a:t>
            </a:r>
          </a:p>
        </p:txBody>
      </p:sp>
      <p:sp>
        <p:nvSpPr>
          <p:cNvPr id="8" name="Rectangle 7">
            <a:extLst>
              <a:ext uri="{FF2B5EF4-FFF2-40B4-BE49-F238E27FC236}">
                <a16:creationId xmlns:a16="http://schemas.microsoft.com/office/drawing/2014/main" id="{1EA783F0-679A-4282-BC4C-4B6BDC50B2C6}"/>
              </a:ext>
            </a:extLst>
          </p:cNvPr>
          <p:cNvSpPr/>
          <p:nvPr/>
        </p:nvSpPr>
        <p:spPr>
          <a:xfrm>
            <a:off x="1232452" y="3369705"/>
            <a:ext cx="7421219" cy="369332"/>
          </a:xfrm>
          <a:prstGeom prst="rect">
            <a:avLst/>
          </a:prstGeom>
        </p:spPr>
        <p:txBody>
          <a:bodyPr wrap="square">
            <a:spAutoFit/>
          </a:bodyPr>
          <a:lstStyle/>
          <a:p>
            <a:pPr algn="just"/>
            <a:r>
              <a:rPr lang="en-US" b="1" dirty="0">
                <a:solidFill>
                  <a:schemeClr val="bg1"/>
                </a:solidFill>
              </a:rPr>
              <a:t>In what ways have you seen your mother or other mothers fulfill this role? </a:t>
            </a:r>
          </a:p>
        </p:txBody>
      </p:sp>
      <p:sp>
        <p:nvSpPr>
          <p:cNvPr id="9" name="Rectangle 8">
            <a:extLst>
              <a:ext uri="{FF2B5EF4-FFF2-40B4-BE49-F238E27FC236}">
                <a16:creationId xmlns:a16="http://schemas.microsoft.com/office/drawing/2014/main" id="{4B4A0CF5-85D8-4221-838E-FED50305E7EA}"/>
              </a:ext>
            </a:extLst>
          </p:cNvPr>
          <p:cNvSpPr/>
          <p:nvPr/>
        </p:nvSpPr>
        <p:spPr>
          <a:xfrm>
            <a:off x="1219666" y="3902878"/>
            <a:ext cx="7646507" cy="369332"/>
          </a:xfrm>
          <a:prstGeom prst="rect">
            <a:avLst/>
          </a:prstGeom>
        </p:spPr>
        <p:txBody>
          <a:bodyPr wrap="square">
            <a:spAutoFit/>
          </a:bodyPr>
          <a:lstStyle/>
          <a:p>
            <a:pPr algn="just"/>
            <a:r>
              <a:rPr lang="en-US" b="1" dirty="0">
                <a:solidFill>
                  <a:schemeClr val="bg1"/>
                </a:solidFill>
              </a:rPr>
              <a:t>What does it mean that these responsibilities are given “by divine design”?</a:t>
            </a:r>
          </a:p>
        </p:txBody>
      </p:sp>
      <p:sp>
        <p:nvSpPr>
          <p:cNvPr id="14" name="Rectangle 13">
            <a:extLst>
              <a:ext uri="{FF2B5EF4-FFF2-40B4-BE49-F238E27FC236}">
                <a16:creationId xmlns:a16="http://schemas.microsoft.com/office/drawing/2014/main" id="{8C16E355-7AC9-4DB2-BC2C-3576BCD1312D}"/>
              </a:ext>
            </a:extLst>
          </p:cNvPr>
          <p:cNvSpPr/>
          <p:nvPr/>
        </p:nvSpPr>
        <p:spPr>
          <a:xfrm>
            <a:off x="1205941" y="4338285"/>
            <a:ext cx="8931969" cy="646331"/>
          </a:xfrm>
          <a:prstGeom prst="rect">
            <a:avLst/>
          </a:prstGeom>
        </p:spPr>
        <p:txBody>
          <a:bodyPr wrap="square">
            <a:spAutoFit/>
          </a:bodyPr>
          <a:lstStyle/>
          <a:p>
            <a:pPr algn="just"/>
            <a:r>
              <a:rPr lang="en-US" b="1" dirty="0">
                <a:solidFill>
                  <a:schemeClr val="bg1"/>
                </a:solidFill>
              </a:rPr>
              <a:t>Which phrases in paragraph 7 help us understand how fathers and mothers are to help each other?</a:t>
            </a:r>
          </a:p>
        </p:txBody>
      </p:sp>
      <p:sp>
        <p:nvSpPr>
          <p:cNvPr id="15" name="Rectangle 14">
            <a:extLst>
              <a:ext uri="{FF2B5EF4-FFF2-40B4-BE49-F238E27FC236}">
                <a16:creationId xmlns:a16="http://schemas.microsoft.com/office/drawing/2014/main" id="{EA4D848D-A515-4BED-8357-EAADCE6693FA}"/>
              </a:ext>
            </a:extLst>
          </p:cNvPr>
          <p:cNvSpPr/>
          <p:nvPr/>
        </p:nvSpPr>
        <p:spPr>
          <a:xfrm>
            <a:off x="1219191" y="4915287"/>
            <a:ext cx="8931969"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Fathers and mothers are obligated to help each other as equal partners in their family responsibilities.</a:t>
            </a:r>
          </a:p>
        </p:txBody>
      </p:sp>
      <p:sp>
        <p:nvSpPr>
          <p:cNvPr id="16" name="Rectangle 15">
            <a:extLst>
              <a:ext uri="{FF2B5EF4-FFF2-40B4-BE49-F238E27FC236}">
                <a16:creationId xmlns:a16="http://schemas.microsoft.com/office/drawing/2014/main" id="{40121EAB-B553-4830-B534-F1A312666AD8}"/>
              </a:ext>
            </a:extLst>
          </p:cNvPr>
          <p:cNvSpPr/>
          <p:nvPr/>
        </p:nvSpPr>
        <p:spPr>
          <a:xfrm>
            <a:off x="1219191" y="5551237"/>
            <a:ext cx="8799450" cy="646331"/>
          </a:xfrm>
          <a:prstGeom prst="rect">
            <a:avLst/>
          </a:prstGeom>
        </p:spPr>
        <p:txBody>
          <a:bodyPr wrap="square">
            <a:spAutoFit/>
          </a:bodyPr>
          <a:lstStyle/>
          <a:p>
            <a:pPr algn="just"/>
            <a:r>
              <a:rPr lang="en-US" b="1" dirty="0">
                <a:solidFill>
                  <a:schemeClr val="bg1"/>
                </a:solidFill>
              </a:rPr>
              <a:t>Why do you think it is important for mothers and fathers to understand that they are equal partners?</a:t>
            </a:r>
          </a:p>
        </p:txBody>
      </p:sp>
    </p:spTree>
    <p:extLst>
      <p:ext uri="{BB962C8B-B14F-4D97-AF65-F5344CB8AC3E}">
        <p14:creationId xmlns:p14="http://schemas.microsoft.com/office/powerpoint/2010/main" val="828123322"/>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80">
                                          <p:stCondLst>
                                            <p:cond delay="0"/>
                                          </p:stCondLst>
                                        </p:cTn>
                                        <p:tgtEl>
                                          <p:spTgt spid="7"/>
                                        </p:tgtEl>
                                      </p:cBhvr>
                                    </p:animEffect>
                                    <p:anim calcmode="lin" valueType="num">
                                      <p:cBhvr>
                                        <p:cTn id="1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3" dur="26">
                                          <p:stCondLst>
                                            <p:cond delay="650"/>
                                          </p:stCondLst>
                                        </p:cTn>
                                        <p:tgtEl>
                                          <p:spTgt spid="7"/>
                                        </p:tgtEl>
                                      </p:cBhvr>
                                      <p:to x="100000" y="60000"/>
                                    </p:animScale>
                                    <p:animScale>
                                      <p:cBhvr>
                                        <p:cTn id="24" dur="166" decel="50000">
                                          <p:stCondLst>
                                            <p:cond delay="676"/>
                                          </p:stCondLst>
                                        </p:cTn>
                                        <p:tgtEl>
                                          <p:spTgt spid="7"/>
                                        </p:tgtEl>
                                      </p:cBhvr>
                                      <p:to x="100000" y="100000"/>
                                    </p:animScale>
                                    <p:animScale>
                                      <p:cBhvr>
                                        <p:cTn id="25" dur="26">
                                          <p:stCondLst>
                                            <p:cond delay="1312"/>
                                          </p:stCondLst>
                                        </p:cTn>
                                        <p:tgtEl>
                                          <p:spTgt spid="7"/>
                                        </p:tgtEl>
                                      </p:cBhvr>
                                      <p:to x="100000" y="80000"/>
                                    </p:animScale>
                                    <p:animScale>
                                      <p:cBhvr>
                                        <p:cTn id="26" dur="166" decel="50000">
                                          <p:stCondLst>
                                            <p:cond delay="1338"/>
                                          </p:stCondLst>
                                        </p:cTn>
                                        <p:tgtEl>
                                          <p:spTgt spid="7"/>
                                        </p:tgtEl>
                                      </p:cBhvr>
                                      <p:to x="100000" y="100000"/>
                                    </p:animScale>
                                    <p:animScale>
                                      <p:cBhvr>
                                        <p:cTn id="27" dur="26">
                                          <p:stCondLst>
                                            <p:cond delay="1642"/>
                                          </p:stCondLst>
                                        </p:cTn>
                                        <p:tgtEl>
                                          <p:spTgt spid="7"/>
                                        </p:tgtEl>
                                      </p:cBhvr>
                                      <p:to x="100000" y="90000"/>
                                    </p:animScale>
                                    <p:animScale>
                                      <p:cBhvr>
                                        <p:cTn id="28" dur="166" decel="50000">
                                          <p:stCondLst>
                                            <p:cond delay="1668"/>
                                          </p:stCondLst>
                                        </p:cTn>
                                        <p:tgtEl>
                                          <p:spTgt spid="7"/>
                                        </p:tgtEl>
                                      </p:cBhvr>
                                      <p:to x="100000" y="100000"/>
                                    </p:animScale>
                                    <p:animScale>
                                      <p:cBhvr>
                                        <p:cTn id="29" dur="26">
                                          <p:stCondLst>
                                            <p:cond delay="1808"/>
                                          </p:stCondLst>
                                        </p:cTn>
                                        <p:tgtEl>
                                          <p:spTgt spid="7"/>
                                        </p:tgtEl>
                                      </p:cBhvr>
                                      <p:to x="100000" y="95000"/>
                                    </p:animScale>
                                    <p:animScale>
                                      <p:cBhvr>
                                        <p:cTn id="30" dur="166" decel="50000">
                                          <p:stCondLst>
                                            <p:cond delay="1834"/>
                                          </p:stCondLst>
                                        </p:cTn>
                                        <p:tgtEl>
                                          <p:spTgt spid="7"/>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30"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800" decel="100000"/>
                                        <p:tgtEl>
                                          <p:spTgt spid="9"/>
                                        </p:tgtEl>
                                      </p:cBhvr>
                                    </p:animEffect>
                                    <p:anim calcmode="lin" valueType="num">
                                      <p:cBhvr>
                                        <p:cTn id="41" dur="800" decel="100000" fill="hold"/>
                                        <p:tgtEl>
                                          <p:spTgt spid="9"/>
                                        </p:tgtEl>
                                        <p:attrNameLst>
                                          <p:attrName>style.rotation</p:attrName>
                                        </p:attrNameLst>
                                      </p:cBhvr>
                                      <p:tavLst>
                                        <p:tav tm="0">
                                          <p:val>
                                            <p:fltVal val="-90"/>
                                          </p:val>
                                        </p:tav>
                                        <p:tav tm="100000">
                                          <p:val>
                                            <p:fltVal val="0"/>
                                          </p:val>
                                        </p:tav>
                                      </p:tavLst>
                                    </p:anim>
                                    <p:anim calcmode="lin" valueType="num">
                                      <p:cBhvr>
                                        <p:cTn id="42" dur="800" decel="100000" fill="hold"/>
                                        <p:tgtEl>
                                          <p:spTgt spid="9"/>
                                        </p:tgtEl>
                                        <p:attrNameLst>
                                          <p:attrName>ppt_x</p:attrName>
                                        </p:attrNameLst>
                                      </p:cBhvr>
                                      <p:tavLst>
                                        <p:tav tm="0">
                                          <p:val>
                                            <p:strVal val="#ppt_x+0.4"/>
                                          </p:val>
                                        </p:tav>
                                        <p:tav tm="100000">
                                          <p:val>
                                            <p:strVal val="#ppt_x-0.05"/>
                                          </p:val>
                                        </p:tav>
                                      </p:tavLst>
                                    </p:anim>
                                    <p:anim calcmode="lin" valueType="num">
                                      <p:cBhvr>
                                        <p:cTn id="43" dur="800" decel="100000" fill="hold"/>
                                        <p:tgtEl>
                                          <p:spTgt spid="9"/>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5"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1000" fill="hold"/>
                                        <p:tgtEl>
                                          <p:spTgt spid="14"/>
                                        </p:tgtEl>
                                        <p:attrNameLst>
                                          <p:attrName>ppt_w</p:attrName>
                                        </p:attrNameLst>
                                      </p:cBhvr>
                                      <p:tavLst>
                                        <p:tav tm="0">
                                          <p:val>
                                            <p:fltVal val="0"/>
                                          </p:val>
                                        </p:tav>
                                        <p:tav tm="100000">
                                          <p:val>
                                            <p:strVal val="#ppt_w"/>
                                          </p:val>
                                        </p:tav>
                                      </p:tavLst>
                                    </p:anim>
                                    <p:anim calcmode="lin" valueType="num">
                                      <p:cBhvr>
                                        <p:cTn id="51" dur="1000" fill="hold"/>
                                        <p:tgtEl>
                                          <p:spTgt spid="14"/>
                                        </p:tgtEl>
                                        <p:attrNameLst>
                                          <p:attrName>ppt_h</p:attrName>
                                        </p:attrNameLst>
                                      </p:cBhvr>
                                      <p:tavLst>
                                        <p:tav tm="0">
                                          <p:val>
                                            <p:fltVal val="0"/>
                                          </p:val>
                                        </p:tav>
                                        <p:tav tm="100000">
                                          <p:val>
                                            <p:strVal val="#ppt_h"/>
                                          </p:val>
                                        </p:tav>
                                      </p:tavLst>
                                    </p:anim>
                                    <p:anim calcmode="lin" valueType="num">
                                      <p:cBhvr>
                                        <p:cTn id="52"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4" fill="hold">
                      <p:stCondLst>
                        <p:cond delay="indefinite"/>
                      </p:stCondLst>
                      <p:childTnLst>
                        <p:par>
                          <p:cTn id="55" fill="hold">
                            <p:stCondLst>
                              <p:cond delay="0"/>
                            </p:stCondLst>
                            <p:childTnLst>
                              <p:par>
                                <p:cTn id="56" presetID="52" presetClass="entr" presetSubtype="0" fill="hold" grpId="0" nodeType="clickEffect">
                                  <p:stCondLst>
                                    <p:cond delay="0"/>
                                  </p:stCondLst>
                                  <p:iterate type="lt">
                                    <p:tmPct val="0"/>
                                  </p:iterate>
                                  <p:childTnLst>
                                    <p:set>
                                      <p:cBhvr>
                                        <p:cTn id="57" dur="1" fill="hold">
                                          <p:stCondLst>
                                            <p:cond delay="0"/>
                                          </p:stCondLst>
                                        </p:cTn>
                                        <p:tgtEl>
                                          <p:spTgt spid="15"/>
                                        </p:tgtEl>
                                        <p:attrNameLst>
                                          <p:attrName>style.visibility</p:attrName>
                                        </p:attrNameLst>
                                      </p:cBhvr>
                                      <p:to>
                                        <p:strVal val="visible"/>
                                      </p:to>
                                    </p:set>
                                    <p:animScale>
                                      <p:cBhvr>
                                        <p:cTn id="58"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9" dur="1000" decel="50000" fill="hold">
                                          <p:stCondLst>
                                            <p:cond delay="0"/>
                                          </p:stCondLst>
                                        </p:cTn>
                                        <p:tgtEl>
                                          <p:spTgt spid="15"/>
                                        </p:tgtEl>
                                        <p:attrNameLst>
                                          <p:attrName>ppt_x</p:attrName>
                                          <p:attrName>ppt_y</p:attrName>
                                        </p:attrNameLst>
                                      </p:cBhvr>
                                    </p:animMotion>
                                    <p:animEffect transition="in" filter="fade">
                                      <p:cBhvr>
                                        <p:cTn id="60" dur="1000"/>
                                        <p:tgtEl>
                                          <p:spTgt spid="15"/>
                                        </p:tgtEl>
                                      </p:cBhvr>
                                    </p:animEffect>
                                  </p:childTnLst>
                                </p:cTn>
                              </p:par>
                            </p:childTnLst>
                          </p:cTn>
                        </p:par>
                      </p:childTnLst>
                    </p:cTn>
                  </p:par>
                  <p:par>
                    <p:cTn id="61" fill="hold">
                      <p:stCondLst>
                        <p:cond delay="indefinite"/>
                      </p:stCondLst>
                      <p:childTnLst>
                        <p:par>
                          <p:cTn id="62" fill="hold">
                            <p:stCondLst>
                              <p:cond delay="0"/>
                            </p:stCondLst>
                            <p:childTnLst>
                              <p:par>
                                <p:cTn id="63" presetID="41" presetClass="entr" presetSubtype="0" fill="hold" grpId="1" nodeType="clickEffect">
                                  <p:stCondLst>
                                    <p:cond delay="0"/>
                                  </p:stCondLst>
                                  <p:iterate type="lt">
                                    <p:tmPct val="10000"/>
                                  </p:iterate>
                                  <p:childTnLst>
                                    <p:set>
                                      <p:cBhvr>
                                        <p:cTn id="64" dur="1" fill="hold">
                                          <p:stCondLst>
                                            <p:cond delay="0"/>
                                          </p:stCondLst>
                                        </p:cTn>
                                        <p:tgtEl>
                                          <p:spTgt spid="15"/>
                                        </p:tgtEl>
                                        <p:attrNameLst>
                                          <p:attrName>style.visibility</p:attrName>
                                        </p:attrNameLst>
                                      </p:cBhvr>
                                      <p:to>
                                        <p:strVal val="visible"/>
                                      </p:to>
                                    </p:set>
                                    <p:anim calcmode="lin" valueType="num">
                                      <p:cBhvr>
                                        <p:cTn id="65" dur="25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66" dur="250" fill="hold"/>
                                        <p:tgtEl>
                                          <p:spTgt spid="15"/>
                                        </p:tgtEl>
                                        <p:attrNameLst>
                                          <p:attrName>ppt_y</p:attrName>
                                        </p:attrNameLst>
                                      </p:cBhvr>
                                      <p:tavLst>
                                        <p:tav tm="0">
                                          <p:val>
                                            <p:strVal val="#ppt_y"/>
                                          </p:val>
                                        </p:tav>
                                        <p:tav tm="100000">
                                          <p:val>
                                            <p:strVal val="#ppt_y"/>
                                          </p:val>
                                        </p:tav>
                                      </p:tavLst>
                                    </p:anim>
                                    <p:anim calcmode="lin" valueType="num">
                                      <p:cBhvr>
                                        <p:cTn id="67" dur="25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68" dur="25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69" dur="250" tmFilter="0,0; .5, 1; 1, 1"/>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1000" fill="hold"/>
                                        <p:tgtEl>
                                          <p:spTgt spid="16"/>
                                        </p:tgtEl>
                                        <p:attrNameLst>
                                          <p:attrName>ppt_w</p:attrName>
                                        </p:attrNameLst>
                                      </p:cBhvr>
                                      <p:tavLst>
                                        <p:tav tm="0">
                                          <p:val>
                                            <p:fltVal val="0"/>
                                          </p:val>
                                        </p:tav>
                                        <p:tav tm="100000">
                                          <p:val>
                                            <p:strVal val="#ppt_w"/>
                                          </p:val>
                                        </p:tav>
                                      </p:tavLst>
                                    </p:anim>
                                    <p:anim calcmode="lin" valueType="num">
                                      <p:cBhvr>
                                        <p:cTn id="75" dur="1000" fill="hold"/>
                                        <p:tgtEl>
                                          <p:spTgt spid="16"/>
                                        </p:tgtEl>
                                        <p:attrNameLst>
                                          <p:attrName>ppt_h</p:attrName>
                                        </p:attrNameLst>
                                      </p:cBhvr>
                                      <p:tavLst>
                                        <p:tav tm="0">
                                          <p:val>
                                            <p:fltVal val="0"/>
                                          </p:val>
                                        </p:tav>
                                        <p:tav tm="100000">
                                          <p:val>
                                            <p:strVal val="#ppt_h"/>
                                          </p:val>
                                        </p:tav>
                                      </p:tavLst>
                                    </p:anim>
                                    <p:anim calcmode="lin" valueType="num">
                                      <p:cBhvr>
                                        <p:cTn id="76" dur="1000" fill="hold"/>
                                        <p:tgtEl>
                                          <p:spTgt spid="16"/>
                                        </p:tgtEl>
                                        <p:attrNameLst>
                                          <p:attrName>style.rotation</p:attrName>
                                        </p:attrNameLst>
                                      </p:cBhvr>
                                      <p:tavLst>
                                        <p:tav tm="0">
                                          <p:val>
                                            <p:fltVal val="90"/>
                                          </p:val>
                                        </p:tav>
                                        <p:tav tm="100000">
                                          <p:val>
                                            <p:fltVal val="0"/>
                                          </p:val>
                                        </p:tav>
                                      </p:tavLst>
                                    </p:anim>
                                    <p:animEffect transition="in" filter="fade">
                                      <p:cBhvr>
                                        <p:cTn id="7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4" grpId="0"/>
      <p:bldP spid="15" grpId="0"/>
      <p:bldP spid="15" grpId="1"/>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159</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4" name="Rectangle 3">
            <a:extLst>
              <a:ext uri="{FF2B5EF4-FFF2-40B4-BE49-F238E27FC236}">
                <a16:creationId xmlns:a16="http://schemas.microsoft.com/office/drawing/2014/main" id="{F1312421-33A2-4C2F-998E-DCC533501AB6}"/>
              </a:ext>
            </a:extLst>
          </p:cNvPr>
          <p:cNvSpPr/>
          <p:nvPr/>
        </p:nvSpPr>
        <p:spPr>
          <a:xfrm>
            <a:off x="1219201" y="1027331"/>
            <a:ext cx="9024730" cy="1077218"/>
          </a:xfrm>
          <a:prstGeom prst="rect">
            <a:avLst/>
          </a:prstGeom>
        </p:spPr>
        <p:txBody>
          <a:bodyPr wrap="square">
            <a:spAutoFit/>
          </a:bodyPr>
          <a:lstStyle/>
          <a:p>
            <a:pPr algn="just"/>
            <a:r>
              <a:rPr lang="en-US" sz="1600" cap="all" dirty="0">
                <a:solidFill>
                  <a:schemeClr val="bg1"/>
                </a:solidFill>
                <a:latin typeface="Georgia" panose="02040502050405020303" pitchFamily="18" charset="0"/>
              </a:rPr>
              <a:t>WE WARN</a:t>
            </a:r>
            <a:r>
              <a:rPr lang="en-US" sz="1600" dirty="0">
                <a:solidFill>
                  <a:schemeClr val="bg1"/>
                </a:solidFill>
                <a:latin typeface="Georgia" panose="02040502050405020303" pitchFamily="18" charset="0"/>
              </a:rPr>
              <a:t> that individuals who violate covenants of chastity, who abuse spouse or offspring, or who fail to fulfill family responsibilities will one day stand accountable before God. Further, we warn that the disintegration of the family will bring upon individuals, communities, and nations the calamities foretold by ancient and modern prophets.</a:t>
            </a:r>
            <a:endParaRPr lang="en-US" sz="1600" dirty="0">
              <a:solidFill>
                <a:schemeClr val="bg1"/>
              </a:solidFill>
            </a:endParaRPr>
          </a:p>
        </p:txBody>
      </p:sp>
      <p:sp>
        <p:nvSpPr>
          <p:cNvPr id="5" name="Rectangle 4">
            <a:extLst>
              <a:ext uri="{FF2B5EF4-FFF2-40B4-BE49-F238E27FC236}">
                <a16:creationId xmlns:a16="http://schemas.microsoft.com/office/drawing/2014/main" id="{642EF23E-F717-48CE-A55B-381569254ECF}"/>
              </a:ext>
            </a:extLst>
          </p:cNvPr>
          <p:cNvSpPr/>
          <p:nvPr/>
        </p:nvSpPr>
        <p:spPr>
          <a:xfrm>
            <a:off x="1219201" y="3007572"/>
            <a:ext cx="5936240" cy="369332"/>
          </a:xfrm>
          <a:prstGeom prst="rect">
            <a:avLst/>
          </a:prstGeom>
        </p:spPr>
        <p:txBody>
          <a:bodyPr wrap="none">
            <a:spAutoFit/>
          </a:bodyPr>
          <a:lstStyle/>
          <a:p>
            <a:r>
              <a:rPr lang="en-US" b="1" dirty="0">
                <a:solidFill>
                  <a:schemeClr val="bg1"/>
                </a:solidFill>
              </a:rPr>
              <a:t>What will happen if we neglect our family responsibilities?</a:t>
            </a:r>
          </a:p>
        </p:txBody>
      </p:sp>
      <p:sp>
        <p:nvSpPr>
          <p:cNvPr id="6" name="Rectangle 5">
            <a:extLst>
              <a:ext uri="{FF2B5EF4-FFF2-40B4-BE49-F238E27FC236}">
                <a16:creationId xmlns:a16="http://schemas.microsoft.com/office/drawing/2014/main" id="{57014CD9-67A0-466A-B28B-29D6DAB57B85}"/>
              </a:ext>
            </a:extLst>
          </p:cNvPr>
          <p:cNvSpPr/>
          <p:nvPr/>
        </p:nvSpPr>
        <p:spPr>
          <a:xfrm>
            <a:off x="1219201" y="3956761"/>
            <a:ext cx="6295634" cy="369332"/>
          </a:xfrm>
          <a:prstGeom prst="rect">
            <a:avLst/>
          </a:prstGeom>
        </p:spPr>
        <p:txBody>
          <a:bodyPr wrap="none">
            <a:spAutoFit/>
          </a:bodyPr>
          <a:lstStyle/>
          <a:p>
            <a:pPr algn="just"/>
            <a:r>
              <a:rPr lang="en-US" b="1" dirty="0">
                <a:solidFill>
                  <a:schemeClr val="bg1"/>
                </a:solidFill>
              </a:rPr>
              <a:t>What responsibilities do you think children have in the family?</a:t>
            </a:r>
          </a:p>
        </p:txBody>
      </p:sp>
      <p:sp>
        <p:nvSpPr>
          <p:cNvPr id="7" name="Rectangle 6">
            <a:extLst>
              <a:ext uri="{FF2B5EF4-FFF2-40B4-BE49-F238E27FC236}">
                <a16:creationId xmlns:a16="http://schemas.microsoft.com/office/drawing/2014/main" id="{76A928CA-74B3-4E12-9CE3-CB2854F4F644}"/>
              </a:ext>
            </a:extLst>
          </p:cNvPr>
          <p:cNvSpPr/>
          <p:nvPr/>
        </p:nvSpPr>
        <p:spPr>
          <a:xfrm>
            <a:off x="1232085" y="2263673"/>
            <a:ext cx="9011845" cy="584775"/>
          </a:xfrm>
          <a:prstGeom prst="rect">
            <a:avLst/>
          </a:prstGeom>
        </p:spPr>
        <p:txBody>
          <a:bodyPr wrap="square">
            <a:spAutoFit/>
          </a:bodyPr>
          <a:lstStyle/>
          <a:p>
            <a:pPr algn="just"/>
            <a:r>
              <a:rPr lang="en-US" sz="1600" cap="all" dirty="0">
                <a:solidFill>
                  <a:schemeClr val="bg1"/>
                </a:solidFill>
                <a:latin typeface="Georgia" panose="02040502050405020303" pitchFamily="18" charset="0"/>
              </a:rPr>
              <a:t>WE CALL UPON</a:t>
            </a:r>
            <a:r>
              <a:rPr lang="en-US" sz="1600" dirty="0">
                <a:solidFill>
                  <a:schemeClr val="bg1"/>
                </a:solidFill>
                <a:latin typeface="Georgia" panose="02040502050405020303" pitchFamily="18" charset="0"/>
              </a:rPr>
              <a:t> responsible citizens and officers of government everywhere to promote those measures designed to maintain and strengthen the family as the fundamental unit of society.</a:t>
            </a:r>
            <a:endParaRPr lang="en-US" sz="1600" dirty="0">
              <a:solidFill>
                <a:schemeClr val="bg1"/>
              </a:solidFill>
            </a:endParaRPr>
          </a:p>
        </p:txBody>
      </p:sp>
      <p:sp>
        <p:nvSpPr>
          <p:cNvPr id="8" name="Rectangle 7">
            <a:extLst>
              <a:ext uri="{FF2B5EF4-FFF2-40B4-BE49-F238E27FC236}">
                <a16:creationId xmlns:a16="http://schemas.microsoft.com/office/drawing/2014/main" id="{0C8C2179-F0B8-4300-AA96-B59F5A7CAAC9}"/>
              </a:ext>
            </a:extLst>
          </p:cNvPr>
          <p:cNvSpPr/>
          <p:nvPr/>
        </p:nvSpPr>
        <p:spPr>
          <a:xfrm>
            <a:off x="1232085" y="3428305"/>
            <a:ext cx="8627532"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The Lord will hold us accountable if we do not fulfill our responsibilities in our families.</a:t>
            </a:r>
          </a:p>
        </p:txBody>
      </p:sp>
    </p:spTree>
    <p:extLst>
      <p:ext uri="{BB962C8B-B14F-4D97-AF65-F5344CB8AC3E}">
        <p14:creationId xmlns:p14="http://schemas.microsoft.com/office/powerpoint/2010/main" val="124218679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8"/>
                                        </p:tgtEl>
                                        <p:attrNameLst>
                                          <p:attrName>style.visibility</p:attrName>
                                        </p:attrNameLst>
                                      </p:cBhvr>
                                      <p:to>
                                        <p:strVal val="visible"/>
                                      </p:to>
                                    </p:set>
                                    <p:anim calcmode="lin" valueType="num">
                                      <p:cBhvr>
                                        <p:cTn id="17" dur="25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8" dur="250" fill="hold"/>
                                        <p:tgtEl>
                                          <p:spTgt spid="8"/>
                                        </p:tgtEl>
                                        <p:attrNameLst>
                                          <p:attrName>ppt_y</p:attrName>
                                        </p:attrNameLst>
                                      </p:cBhvr>
                                      <p:tavLst>
                                        <p:tav tm="0">
                                          <p:val>
                                            <p:strVal val="#ppt_y"/>
                                          </p:val>
                                        </p:tav>
                                        <p:tav tm="100000">
                                          <p:val>
                                            <p:strVal val="#ppt_y"/>
                                          </p:val>
                                        </p:tav>
                                      </p:tavLst>
                                    </p:anim>
                                    <p:anim calcmode="lin" valueType="num">
                                      <p:cBhvr>
                                        <p:cTn id="19" dur="25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0" dur="25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1" dur="250" tmFilter="0,0; .5, 1; 1, 1"/>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linds(horizontal)">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159</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pic>
        <p:nvPicPr>
          <p:cNvPr id="5" name="Picture 4" descr="Resultado de imagen para a proclamation of the word lds">
            <a:extLst>
              <a:ext uri="{FF2B5EF4-FFF2-40B4-BE49-F238E27FC236}">
                <a16:creationId xmlns:a16="http://schemas.microsoft.com/office/drawing/2014/main" id="{6C51174D-FA95-4390-A46D-09164EFCA91A}"/>
              </a:ext>
            </a:extLst>
          </p:cNvPr>
          <p:cNvPicPr/>
          <p:nvPr/>
        </p:nvPicPr>
        <p:blipFill rotWithShape="1">
          <a:blip r:embed="rId2">
            <a:extLst>
              <a:ext uri="{28A0092B-C50C-407E-A947-70E740481C1C}">
                <a14:useLocalDpi xmlns:a14="http://schemas.microsoft.com/office/drawing/2010/main" val="0"/>
              </a:ext>
            </a:extLst>
          </a:blip>
          <a:srcRect l="9776" t="9455" r="8172" b="29240"/>
          <a:stretch/>
        </p:blipFill>
        <p:spPr bwMode="auto">
          <a:xfrm>
            <a:off x="2128911" y="1773957"/>
            <a:ext cx="7934178" cy="331008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5908341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159</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2" name="Rectangle 1">
            <a:extLst>
              <a:ext uri="{FF2B5EF4-FFF2-40B4-BE49-F238E27FC236}">
                <a16:creationId xmlns:a16="http://schemas.microsoft.com/office/drawing/2014/main" id="{2E53D680-BED9-42C5-819E-6A8EAAA609FF}"/>
              </a:ext>
            </a:extLst>
          </p:cNvPr>
          <p:cNvSpPr/>
          <p:nvPr/>
        </p:nvSpPr>
        <p:spPr>
          <a:xfrm>
            <a:off x="1988234" y="2274838"/>
            <a:ext cx="8215532" cy="2308324"/>
          </a:xfrm>
          <a:prstGeom prst="rect">
            <a:avLst/>
          </a:prstGeom>
        </p:spPr>
        <p:txBody>
          <a:bodyPr wrap="square">
            <a:spAutoFit/>
          </a:bodyPr>
          <a:lstStyle/>
          <a:p>
            <a:pPr algn="ctr"/>
            <a:r>
              <a:rPr lang="en-US" sz="3600" b="1" dirty="0">
                <a:solidFill>
                  <a:schemeClr val="bg1"/>
                </a:solidFill>
              </a:rPr>
              <a:t>“The First Presidency and the Quorum of the Twelve Apostles issue a proclamation to the world concerning the family”.</a:t>
            </a:r>
          </a:p>
        </p:txBody>
      </p:sp>
    </p:spTree>
    <p:extLst>
      <p:ext uri="{BB962C8B-B14F-4D97-AF65-F5344CB8AC3E}">
        <p14:creationId xmlns:p14="http://schemas.microsoft.com/office/powerpoint/2010/main" val="351150027"/>
      </p:ext>
    </p:extLst>
  </p:cSld>
  <p:clrMapOvr>
    <a:masterClrMapping/>
  </p:clrMapOvr>
  <mc:AlternateContent xmlns:mc="http://schemas.openxmlformats.org/markup-compatibility/2006">
    <mc:Choice xmlns:p14="http://schemas.microsoft.com/office/powerpoint/2010/main" Requires="p14">
      <p:transition spd="slow" p14:dur="2750">
        <p14:glitter pattern="hexago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159</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4" name="Rectangle 3">
            <a:extLst>
              <a:ext uri="{FF2B5EF4-FFF2-40B4-BE49-F238E27FC236}">
                <a16:creationId xmlns:a16="http://schemas.microsoft.com/office/drawing/2014/main" id="{1830E91E-43C2-47B2-97C5-9D2885F558E9}"/>
              </a:ext>
            </a:extLst>
          </p:cNvPr>
          <p:cNvSpPr/>
          <p:nvPr/>
        </p:nvSpPr>
        <p:spPr>
          <a:xfrm>
            <a:off x="2640177" y="5243413"/>
            <a:ext cx="1242647" cy="369332"/>
          </a:xfrm>
          <a:prstGeom prst="rect">
            <a:avLst/>
          </a:prstGeom>
        </p:spPr>
        <p:txBody>
          <a:bodyPr wrap="square">
            <a:spAutoFit/>
          </a:bodyPr>
          <a:lstStyle/>
          <a:p>
            <a:r>
              <a:rPr lang="en-US" b="1" dirty="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Abortion</a:t>
            </a:r>
          </a:p>
        </p:txBody>
      </p:sp>
      <p:sp>
        <p:nvSpPr>
          <p:cNvPr id="5" name="Rectangle 4">
            <a:extLst>
              <a:ext uri="{FF2B5EF4-FFF2-40B4-BE49-F238E27FC236}">
                <a16:creationId xmlns:a16="http://schemas.microsoft.com/office/drawing/2014/main" id="{86E75A89-BEFA-4931-8A63-C8EAB32BAF08}"/>
              </a:ext>
            </a:extLst>
          </p:cNvPr>
          <p:cNvSpPr/>
          <p:nvPr/>
        </p:nvSpPr>
        <p:spPr>
          <a:xfrm>
            <a:off x="1494288" y="1118079"/>
            <a:ext cx="4500848" cy="369332"/>
          </a:xfrm>
          <a:prstGeom prst="rect">
            <a:avLst/>
          </a:prstGeom>
        </p:spPr>
        <p:txBody>
          <a:bodyPr wrap="none">
            <a:spAutoFit/>
          </a:bodyPr>
          <a:lstStyle/>
          <a:p>
            <a:r>
              <a:rPr lang="en-US" b="1" dirty="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The importance of marriage and family </a:t>
            </a:r>
          </a:p>
        </p:txBody>
      </p:sp>
      <p:sp>
        <p:nvSpPr>
          <p:cNvPr id="6" name="Rectangle 5">
            <a:extLst>
              <a:ext uri="{FF2B5EF4-FFF2-40B4-BE49-F238E27FC236}">
                <a16:creationId xmlns:a16="http://schemas.microsoft.com/office/drawing/2014/main" id="{F2461971-A162-4AE0-83F5-809A715C9814}"/>
              </a:ext>
            </a:extLst>
          </p:cNvPr>
          <p:cNvSpPr/>
          <p:nvPr/>
        </p:nvSpPr>
        <p:spPr>
          <a:xfrm>
            <a:off x="2133244" y="1711292"/>
            <a:ext cx="1074397" cy="369332"/>
          </a:xfrm>
          <a:prstGeom prst="rect">
            <a:avLst/>
          </a:prstGeom>
        </p:spPr>
        <p:txBody>
          <a:bodyPr wrap="none">
            <a:spAutoFit/>
          </a:bodyPr>
          <a:lstStyle/>
          <a:p>
            <a:r>
              <a:rPr lang="en-US" b="1" dirty="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Divorce </a:t>
            </a:r>
          </a:p>
        </p:txBody>
      </p:sp>
      <p:sp>
        <p:nvSpPr>
          <p:cNvPr id="7" name="Rectangle 6">
            <a:extLst>
              <a:ext uri="{FF2B5EF4-FFF2-40B4-BE49-F238E27FC236}">
                <a16:creationId xmlns:a16="http://schemas.microsoft.com/office/drawing/2014/main" id="{6D2BD8B5-5A14-4A21-8778-A3AACBC43E4B}"/>
              </a:ext>
            </a:extLst>
          </p:cNvPr>
          <p:cNvSpPr/>
          <p:nvPr/>
        </p:nvSpPr>
        <p:spPr>
          <a:xfrm>
            <a:off x="2872922" y="2219123"/>
            <a:ext cx="2325573" cy="369332"/>
          </a:xfrm>
          <a:prstGeom prst="rect">
            <a:avLst/>
          </a:prstGeom>
        </p:spPr>
        <p:txBody>
          <a:bodyPr wrap="none">
            <a:spAutoFit/>
          </a:bodyPr>
          <a:lstStyle/>
          <a:p>
            <a:r>
              <a:rPr lang="en-US" b="1" dirty="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Same-sex marriage </a:t>
            </a:r>
          </a:p>
        </p:txBody>
      </p:sp>
      <p:sp>
        <p:nvSpPr>
          <p:cNvPr id="8" name="Rectangle 7">
            <a:extLst>
              <a:ext uri="{FF2B5EF4-FFF2-40B4-BE49-F238E27FC236}">
                <a16:creationId xmlns:a16="http://schemas.microsoft.com/office/drawing/2014/main" id="{73F69861-3DEE-4C58-81BD-D3CA079A22B3}"/>
              </a:ext>
            </a:extLst>
          </p:cNvPr>
          <p:cNvSpPr/>
          <p:nvPr/>
        </p:nvSpPr>
        <p:spPr>
          <a:xfrm>
            <a:off x="4568258" y="2666886"/>
            <a:ext cx="1035861" cy="369332"/>
          </a:xfrm>
          <a:prstGeom prst="rect">
            <a:avLst/>
          </a:prstGeom>
        </p:spPr>
        <p:txBody>
          <a:bodyPr wrap="none">
            <a:spAutoFit/>
          </a:bodyPr>
          <a:lstStyle/>
          <a:p>
            <a:r>
              <a:rPr lang="en-US" b="1" dirty="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Gender </a:t>
            </a:r>
          </a:p>
        </p:txBody>
      </p:sp>
      <p:sp>
        <p:nvSpPr>
          <p:cNvPr id="9" name="Rectangle 8">
            <a:extLst>
              <a:ext uri="{FF2B5EF4-FFF2-40B4-BE49-F238E27FC236}">
                <a16:creationId xmlns:a16="http://schemas.microsoft.com/office/drawing/2014/main" id="{B2B13A01-4423-4490-A28F-16B3FCE99B43}"/>
              </a:ext>
            </a:extLst>
          </p:cNvPr>
          <p:cNvSpPr/>
          <p:nvPr/>
        </p:nvSpPr>
        <p:spPr>
          <a:xfrm>
            <a:off x="5064547" y="3126322"/>
            <a:ext cx="1964705" cy="369332"/>
          </a:xfrm>
          <a:prstGeom prst="rect">
            <a:avLst/>
          </a:prstGeom>
        </p:spPr>
        <p:txBody>
          <a:bodyPr wrap="none">
            <a:spAutoFit/>
          </a:bodyPr>
          <a:lstStyle/>
          <a:p>
            <a:r>
              <a:rPr lang="en-US" b="1" dirty="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Having children </a:t>
            </a:r>
          </a:p>
        </p:txBody>
      </p:sp>
      <p:sp>
        <p:nvSpPr>
          <p:cNvPr id="10" name="Rectangle 9">
            <a:extLst>
              <a:ext uri="{FF2B5EF4-FFF2-40B4-BE49-F238E27FC236}">
                <a16:creationId xmlns:a16="http://schemas.microsoft.com/office/drawing/2014/main" id="{3C096E63-AC81-4A46-B022-81B1B31A2F12}"/>
              </a:ext>
            </a:extLst>
          </p:cNvPr>
          <p:cNvSpPr/>
          <p:nvPr/>
        </p:nvSpPr>
        <p:spPr>
          <a:xfrm>
            <a:off x="6555550" y="3701539"/>
            <a:ext cx="4164666" cy="369332"/>
          </a:xfrm>
          <a:prstGeom prst="rect">
            <a:avLst/>
          </a:prstGeom>
        </p:spPr>
        <p:txBody>
          <a:bodyPr wrap="none">
            <a:spAutoFit/>
          </a:bodyPr>
          <a:lstStyle/>
          <a:p>
            <a:r>
              <a:rPr lang="en-US" b="1" dirty="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Sexual relations outside of marriage </a:t>
            </a:r>
          </a:p>
        </p:txBody>
      </p:sp>
      <p:sp>
        <p:nvSpPr>
          <p:cNvPr id="11" name="Rectangle 10">
            <a:extLst>
              <a:ext uri="{FF2B5EF4-FFF2-40B4-BE49-F238E27FC236}">
                <a16:creationId xmlns:a16="http://schemas.microsoft.com/office/drawing/2014/main" id="{D1365C57-565F-4CBE-9E4E-49408FB46A14}"/>
              </a:ext>
            </a:extLst>
          </p:cNvPr>
          <p:cNvSpPr/>
          <p:nvPr/>
        </p:nvSpPr>
        <p:spPr>
          <a:xfrm>
            <a:off x="4993623" y="4276756"/>
            <a:ext cx="2081147" cy="369332"/>
          </a:xfrm>
          <a:prstGeom prst="rect">
            <a:avLst/>
          </a:prstGeom>
        </p:spPr>
        <p:txBody>
          <a:bodyPr wrap="none">
            <a:spAutoFit/>
          </a:bodyPr>
          <a:lstStyle/>
          <a:p>
            <a:r>
              <a:rPr lang="en-US" b="1" dirty="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Roles of mothers </a:t>
            </a:r>
          </a:p>
        </p:txBody>
      </p:sp>
      <p:sp>
        <p:nvSpPr>
          <p:cNvPr id="12" name="Rectangle 11">
            <a:extLst>
              <a:ext uri="{FF2B5EF4-FFF2-40B4-BE49-F238E27FC236}">
                <a16:creationId xmlns:a16="http://schemas.microsoft.com/office/drawing/2014/main" id="{B22A7A3F-6746-4980-8113-5D1DEC42111C}"/>
              </a:ext>
            </a:extLst>
          </p:cNvPr>
          <p:cNvSpPr/>
          <p:nvPr/>
        </p:nvSpPr>
        <p:spPr>
          <a:xfrm>
            <a:off x="3594030" y="4781748"/>
            <a:ext cx="1940083" cy="369332"/>
          </a:xfrm>
          <a:prstGeom prst="rect">
            <a:avLst/>
          </a:prstGeom>
        </p:spPr>
        <p:txBody>
          <a:bodyPr wrap="none">
            <a:spAutoFit/>
          </a:bodyPr>
          <a:lstStyle/>
          <a:p>
            <a:r>
              <a:rPr lang="en-US" b="1" dirty="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Roles of fathers </a:t>
            </a:r>
          </a:p>
        </p:txBody>
      </p:sp>
    </p:spTree>
    <p:extLst>
      <p:ext uri="{BB962C8B-B14F-4D97-AF65-F5344CB8AC3E}">
        <p14:creationId xmlns:p14="http://schemas.microsoft.com/office/powerpoint/2010/main" val="190887949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15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150" fill="hold"/>
                                        <p:tgtEl>
                                          <p:spTgt spid="5"/>
                                        </p:tgtEl>
                                        <p:attrNameLst>
                                          <p:attrName>ppt_y</p:attrName>
                                        </p:attrNameLst>
                                      </p:cBhvr>
                                      <p:tavLst>
                                        <p:tav tm="0">
                                          <p:val>
                                            <p:strVal val="#ppt_y"/>
                                          </p:val>
                                        </p:tav>
                                        <p:tav tm="100000">
                                          <p:val>
                                            <p:strVal val="#ppt_y"/>
                                          </p:val>
                                        </p:tav>
                                      </p:tavLst>
                                    </p:anim>
                                    <p:anim calcmode="lin" valueType="num">
                                      <p:cBhvr>
                                        <p:cTn id="9" dur="15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15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50" tmFilter="0,0; .5, 1; 1, 1"/>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6"/>
                                        </p:tgtEl>
                                        <p:attrNameLst>
                                          <p:attrName>style.visibility</p:attrName>
                                        </p:attrNameLst>
                                      </p:cBhvr>
                                      <p:to>
                                        <p:strVal val="visible"/>
                                      </p:to>
                                    </p:set>
                                    <p:anim calcmode="lin" valueType="num">
                                      <p:cBhvr>
                                        <p:cTn id="16" dur="1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7" dur="150" fill="hold"/>
                                        <p:tgtEl>
                                          <p:spTgt spid="6"/>
                                        </p:tgtEl>
                                        <p:attrNameLst>
                                          <p:attrName>ppt_y</p:attrName>
                                        </p:attrNameLst>
                                      </p:cBhvr>
                                      <p:tavLst>
                                        <p:tav tm="0">
                                          <p:val>
                                            <p:strVal val="#ppt_y"/>
                                          </p:val>
                                        </p:tav>
                                        <p:tav tm="100000">
                                          <p:val>
                                            <p:strVal val="#ppt_y"/>
                                          </p:val>
                                        </p:tav>
                                      </p:tavLst>
                                    </p:anim>
                                    <p:anim calcmode="lin" valueType="num">
                                      <p:cBhvr>
                                        <p:cTn id="18" dur="1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9" dur="1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50" tmFilter="0,0; .5, 1; 1, 1"/>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7"/>
                                        </p:tgtEl>
                                        <p:attrNameLst>
                                          <p:attrName>style.visibility</p:attrName>
                                        </p:attrNameLst>
                                      </p:cBhvr>
                                      <p:to>
                                        <p:strVal val="visible"/>
                                      </p:to>
                                    </p:set>
                                    <p:anim calcmode="lin" valueType="num">
                                      <p:cBhvr>
                                        <p:cTn id="25" dur="15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6" dur="150" fill="hold"/>
                                        <p:tgtEl>
                                          <p:spTgt spid="7"/>
                                        </p:tgtEl>
                                        <p:attrNameLst>
                                          <p:attrName>ppt_y</p:attrName>
                                        </p:attrNameLst>
                                      </p:cBhvr>
                                      <p:tavLst>
                                        <p:tav tm="0">
                                          <p:val>
                                            <p:strVal val="#ppt_y"/>
                                          </p:val>
                                        </p:tav>
                                        <p:tav tm="100000">
                                          <p:val>
                                            <p:strVal val="#ppt_y"/>
                                          </p:val>
                                        </p:tav>
                                      </p:tavLst>
                                    </p:anim>
                                    <p:anim calcmode="lin" valueType="num">
                                      <p:cBhvr>
                                        <p:cTn id="27" dur="15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8" dur="15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9" dur="150" tmFilter="0,0; .5, 1; 1, 1"/>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8"/>
                                        </p:tgtEl>
                                        <p:attrNameLst>
                                          <p:attrName>style.visibility</p:attrName>
                                        </p:attrNameLst>
                                      </p:cBhvr>
                                      <p:to>
                                        <p:strVal val="visible"/>
                                      </p:to>
                                    </p:set>
                                    <p:anim calcmode="lin" valueType="num">
                                      <p:cBhvr>
                                        <p:cTn id="34" dur="15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5" dur="150" fill="hold"/>
                                        <p:tgtEl>
                                          <p:spTgt spid="8"/>
                                        </p:tgtEl>
                                        <p:attrNameLst>
                                          <p:attrName>ppt_y</p:attrName>
                                        </p:attrNameLst>
                                      </p:cBhvr>
                                      <p:tavLst>
                                        <p:tav tm="0">
                                          <p:val>
                                            <p:strVal val="#ppt_y"/>
                                          </p:val>
                                        </p:tav>
                                        <p:tav tm="100000">
                                          <p:val>
                                            <p:strVal val="#ppt_y"/>
                                          </p:val>
                                        </p:tav>
                                      </p:tavLst>
                                    </p:anim>
                                    <p:anim calcmode="lin" valueType="num">
                                      <p:cBhvr>
                                        <p:cTn id="36" dur="15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7" dur="15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8" dur="150" tmFilter="0,0; .5, 1; 1, 1"/>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9"/>
                                        </p:tgtEl>
                                        <p:attrNameLst>
                                          <p:attrName>style.visibility</p:attrName>
                                        </p:attrNameLst>
                                      </p:cBhvr>
                                      <p:to>
                                        <p:strVal val="visible"/>
                                      </p:to>
                                    </p:set>
                                    <p:anim calcmode="lin" valueType="num">
                                      <p:cBhvr>
                                        <p:cTn id="43" dur="15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44" dur="150" fill="hold"/>
                                        <p:tgtEl>
                                          <p:spTgt spid="9"/>
                                        </p:tgtEl>
                                        <p:attrNameLst>
                                          <p:attrName>ppt_y</p:attrName>
                                        </p:attrNameLst>
                                      </p:cBhvr>
                                      <p:tavLst>
                                        <p:tav tm="0">
                                          <p:val>
                                            <p:strVal val="#ppt_y"/>
                                          </p:val>
                                        </p:tav>
                                        <p:tav tm="100000">
                                          <p:val>
                                            <p:strVal val="#ppt_y"/>
                                          </p:val>
                                        </p:tav>
                                      </p:tavLst>
                                    </p:anim>
                                    <p:anim calcmode="lin" valueType="num">
                                      <p:cBhvr>
                                        <p:cTn id="45" dur="15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46" dur="15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47" dur="150" tmFilter="0,0; .5, 1; 1, 1"/>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10"/>
                                        </p:tgtEl>
                                        <p:attrNameLst>
                                          <p:attrName>style.visibility</p:attrName>
                                        </p:attrNameLst>
                                      </p:cBhvr>
                                      <p:to>
                                        <p:strVal val="visible"/>
                                      </p:to>
                                    </p:set>
                                    <p:anim calcmode="lin" valueType="num">
                                      <p:cBhvr>
                                        <p:cTn id="52" dur="1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53" dur="150" fill="hold"/>
                                        <p:tgtEl>
                                          <p:spTgt spid="10"/>
                                        </p:tgtEl>
                                        <p:attrNameLst>
                                          <p:attrName>ppt_y</p:attrName>
                                        </p:attrNameLst>
                                      </p:cBhvr>
                                      <p:tavLst>
                                        <p:tav tm="0">
                                          <p:val>
                                            <p:strVal val="#ppt_y"/>
                                          </p:val>
                                        </p:tav>
                                        <p:tav tm="100000">
                                          <p:val>
                                            <p:strVal val="#ppt_y"/>
                                          </p:val>
                                        </p:tav>
                                      </p:tavLst>
                                    </p:anim>
                                    <p:anim calcmode="lin" valueType="num">
                                      <p:cBhvr>
                                        <p:cTn id="54" dur="1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55" dur="1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56" dur="150" tmFilter="0,0; .5, 1; 1, 1"/>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11"/>
                                        </p:tgtEl>
                                        <p:attrNameLst>
                                          <p:attrName>style.visibility</p:attrName>
                                        </p:attrNameLst>
                                      </p:cBhvr>
                                      <p:to>
                                        <p:strVal val="visible"/>
                                      </p:to>
                                    </p:set>
                                    <p:anim calcmode="lin" valueType="num">
                                      <p:cBhvr>
                                        <p:cTn id="61" dur="1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62" dur="150" fill="hold"/>
                                        <p:tgtEl>
                                          <p:spTgt spid="11"/>
                                        </p:tgtEl>
                                        <p:attrNameLst>
                                          <p:attrName>ppt_y</p:attrName>
                                        </p:attrNameLst>
                                      </p:cBhvr>
                                      <p:tavLst>
                                        <p:tav tm="0">
                                          <p:val>
                                            <p:strVal val="#ppt_y"/>
                                          </p:val>
                                        </p:tav>
                                        <p:tav tm="100000">
                                          <p:val>
                                            <p:strVal val="#ppt_y"/>
                                          </p:val>
                                        </p:tav>
                                      </p:tavLst>
                                    </p:anim>
                                    <p:anim calcmode="lin" valueType="num">
                                      <p:cBhvr>
                                        <p:cTn id="63" dur="1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64" dur="1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65" dur="150" tmFilter="0,0; .5, 1; 1, 1"/>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12"/>
                                        </p:tgtEl>
                                        <p:attrNameLst>
                                          <p:attrName>style.visibility</p:attrName>
                                        </p:attrNameLst>
                                      </p:cBhvr>
                                      <p:to>
                                        <p:strVal val="visible"/>
                                      </p:to>
                                    </p:set>
                                    <p:anim calcmode="lin" valueType="num">
                                      <p:cBhvr>
                                        <p:cTn id="70" dur="15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71" dur="150" fill="hold"/>
                                        <p:tgtEl>
                                          <p:spTgt spid="12"/>
                                        </p:tgtEl>
                                        <p:attrNameLst>
                                          <p:attrName>ppt_y</p:attrName>
                                        </p:attrNameLst>
                                      </p:cBhvr>
                                      <p:tavLst>
                                        <p:tav tm="0">
                                          <p:val>
                                            <p:strVal val="#ppt_y"/>
                                          </p:val>
                                        </p:tav>
                                        <p:tav tm="100000">
                                          <p:val>
                                            <p:strVal val="#ppt_y"/>
                                          </p:val>
                                        </p:tav>
                                      </p:tavLst>
                                    </p:anim>
                                    <p:anim calcmode="lin" valueType="num">
                                      <p:cBhvr>
                                        <p:cTn id="72" dur="15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73" dur="15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74" dur="150" tmFilter="0,0; .5, 1; 1, 1"/>
                                        <p:tgtEl>
                                          <p:spTgt spid="12"/>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grpId="1" nodeType="clickEffect">
                                  <p:stCondLst>
                                    <p:cond delay="0"/>
                                  </p:stCondLst>
                                  <p:iterate type="lt">
                                    <p:tmPct val="10000"/>
                                  </p:iterate>
                                  <p:childTnLst>
                                    <p:set>
                                      <p:cBhvr>
                                        <p:cTn id="78" dur="1" fill="hold">
                                          <p:stCondLst>
                                            <p:cond delay="0"/>
                                          </p:stCondLst>
                                        </p:cTn>
                                        <p:tgtEl>
                                          <p:spTgt spid="4"/>
                                        </p:tgtEl>
                                        <p:attrNameLst>
                                          <p:attrName>style.visibility</p:attrName>
                                        </p:attrNameLst>
                                      </p:cBhvr>
                                      <p:to>
                                        <p:strVal val="visible"/>
                                      </p:to>
                                    </p:set>
                                    <p:anim calcmode="lin" valueType="num">
                                      <p:cBhvr>
                                        <p:cTn id="79" dur="15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0" dur="150" fill="hold"/>
                                        <p:tgtEl>
                                          <p:spTgt spid="4"/>
                                        </p:tgtEl>
                                        <p:attrNameLst>
                                          <p:attrName>ppt_y</p:attrName>
                                        </p:attrNameLst>
                                      </p:cBhvr>
                                      <p:tavLst>
                                        <p:tav tm="0">
                                          <p:val>
                                            <p:strVal val="#ppt_y"/>
                                          </p:val>
                                        </p:tav>
                                        <p:tav tm="100000">
                                          <p:val>
                                            <p:strVal val="#ppt_y"/>
                                          </p:val>
                                        </p:tav>
                                      </p:tavLst>
                                    </p:anim>
                                    <p:anim calcmode="lin" valueType="num">
                                      <p:cBhvr>
                                        <p:cTn id="81" dur="15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82" dur="15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83" dur="15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P spid="6" grpId="0"/>
      <p:bldP spid="7" grpId="0"/>
      <p:bldP spid="8"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1AFDDCF-CBFE-4C89-AC35-EE2293DF4B22}"/>
              </a:ext>
            </a:extLst>
          </p:cNvPr>
          <p:cNvSpPr/>
          <p:nvPr/>
        </p:nvSpPr>
        <p:spPr>
          <a:xfrm>
            <a:off x="2610678" y="1683026"/>
            <a:ext cx="7513983" cy="255454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159</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2" name="Rectangle 1">
            <a:extLst>
              <a:ext uri="{FF2B5EF4-FFF2-40B4-BE49-F238E27FC236}">
                <a16:creationId xmlns:a16="http://schemas.microsoft.com/office/drawing/2014/main" id="{06EFCF47-C01A-4494-BA9B-CB2E93BFE6DB}"/>
              </a:ext>
            </a:extLst>
          </p:cNvPr>
          <p:cNvSpPr/>
          <p:nvPr/>
        </p:nvSpPr>
        <p:spPr>
          <a:xfrm>
            <a:off x="3150482" y="954156"/>
            <a:ext cx="5891036" cy="369332"/>
          </a:xfrm>
          <a:prstGeom prst="rect">
            <a:avLst/>
          </a:prstGeom>
        </p:spPr>
        <p:txBody>
          <a:bodyPr wrap="none">
            <a:spAutoFit/>
          </a:bodyPr>
          <a:lstStyle/>
          <a:p>
            <a:r>
              <a:rPr lang="en-US" b="1" dirty="0">
                <a:solidFill>
                  <a:schemeClr val="bg1"/>
                </a:solidFill>
              </a:rPr>
              <a:t>Where can we find the Lord’s instructions on these topics?</a:t>
            </a:r>
          </a:p>
        </p:txBody>
      </p:sp>
      <p:sp>
        <p:nvSpPr>
          <p:cNvPr id="4" name="Rectangle 3">
            <a:extLst>
              <a:ext uri="{FF2B5EF4-FFF2-40B4-BE49-F238E27FC236}">
                <a16:creationId xmlns:a16="http://schemas.microsoft.com/office/drawing/2014/main" id="{5B91D3DA-465A-4C8E-889B-34F43417B4E8}"/>
              </a:ext>
            </a:extLst>
          </p:cNvPr>
          <p:cNvSpPr/>
          <p:nvPr/>
        </p:nvSpPr>
        <p:spPr>
          <a:xfrm>
            <a:off x="4028661" y="1683026"/>
            <a:ext cx="6096000" cy="2554545"/>
          </a:xfrm>
          <a:prstGeom prst="rect">
            <a:avLst/>
          </a:prstGeom>
        </p:spPr>
        <p:txBody>
          <a:bodyPr>
            <a:spAutoFit/>
          </a:bodyPr>
          <a:lstStyle/>
          <a:p>
            <a:pPr algn="just"/>
            <a:r>
              <a:rPr lang="en-US" sz="1600" dirty="0">
                <a:solidFill>
                  <a:schemeClr val="bg1"/>
                </a:solidFill>
              </a:rPr>
              <a:t>“With so much of sophistry that is passed off as truth, with so much of deception concerning standards and values, with so much of allurement and enticement to take on the slow stain of the world, we have felt to warn and forewarn. In furtherance of this we of the First Presidency and the Council of the Twelve Apostles now issue a proclamation to the Church and to the world as a declaration and reaffirmation of standards, doctrines, and practices relative to the family which the prophets, seers, and revelators of this church have repeatedly stated throughout its history” (“Stand Strong against the Wiles of the World, ”Ensign, Nov. 1995,100).</a:t>
            </a:r>
          </a:p>
        </p:txBody>
      </p:sp>
      <p:pic>
        <p:nvPicPr>
          <p:cNvPr id="7" name="Picture 6">
            <a:extLst>
              <a:ext uri="{FF2B5EF4-FFF2-40B4-BE49-F238E27FC236}">
                <a16:creationId xmlns:a16="http://schemas.microsoft.com/office/drawing/2014/main" id="{AFC13BC6-D4FC-41EE-A31C-D866E89332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3835" y="1796498"/>
            <a:ext cx="1198322" cy="1605998"/>
          </a:xfrm>
          <a:prstGeom prst="rect">
            <a:avLst/>
          </a:prstGeom>
        </p:spPr>
      </p:pic>
      <p:sp>
        <p:nvSpPr>
          <p:cNvPr id="8" name="TextBox 7">
            <a:extLst>
              <a:ext uri="{FF2B5EF4-FFF2-40B4-BE49-F238E27FC236}">
                <a16:creationId xmlns:a16="http://schemas.microsoft.com/office/drawing/2014/main" id="{B3EBE74D-07E9-4505-850B-91F6B1F9FDFC}"/>
              </a:ext>
            </a:extLst>
          </p:cNvPr>
          <p:cNvSpPr txBox="1"/>
          <p:nvPr/>
        </p:nvSpPr>
        <p:spPr>
          <a:xfrm>
            <a:off x="2671449" y="3470918"/>
            <a:ext cx="1463093" cy="461665"/>
          </a:xfrm>
          <a:prstGeom prst="rect">
            <a:avLst/>
          </a:prstGeom>
          <a:noFill/>
        </p:spPr>
        <p:txBody>
          <a:bodyPr wrap="none" rtlCol="0">
            <a:spAutoFit/>
          </a:bodyPr>
          <a:lstStyle/>
          <a:p>
            <a:pPr algn="ctr"/>
            <a:r>
              <a:rPr lang="en-US" sz="1200" b="1" dirty="0">
                <a:solidFill>
                  <a:schemeClr val="bg1"/>
                </a:solidFill>
              </a:rPr>
              <a:t>President </a:t>
            </a:r>
          </a:p>
          <a:p>
            <a:pPr algn="ctr"/>
            <a:r>
              <a:rPr lang="en-US" sz="1200" b="1" dirty="0">
                <a:solidFill>
                  <a:schemeClr val="bg1"/>
                </a:solidFill>
              </a:rPr>
              <a:t>Gordon B. Hinckley</a:t>
            </a:r>
          </a:p>
        </p:txBody>
      </p:sp>
      <p:sp>
        <p:nvSpPr>
          <p:cNvPr id="9" name="Rectangle 8">
            <a:extLst>
              <a:ext uri="{FF2B5EF4-FFF2-40B4-BE49-F238E27FC236}">
                <a16:creationId xmlns:a16="http://schemas.microsoft.com/office/drawing/2014/main" id="{06DD6701-D300-45BE-9478-3860B0774C16}"/>
              </a:ext>
            </a:extLst>
          </p:cNvPr>
          <p:cNvSpPr/>
          <p:nvPr/>
        </p:nvSpPr>
        <p:spPr>
          <a:xfrm>
            <a:off x="3156405" y="4710660"/>
            <a:ext cx="6422527" cy="369332"/>
          </a:xfrm>
          <a:prstGeom prst="rect">
            <a:avLst/>
          </a:prstGeom>
        </p:spPr>
        <p:txBody>
          <a:bodyPr wrap="none">
            <a:spAutoFit/>
          </a:bodyPr>
          <a:lstStyle/>
          <a:p>
            <a:r>
              <a:rPr lang="en-US" b="1" dirty="0">
                <a:solidFill>
                  <a:schemeClr val="bg1"/>
                </a:solidFill>
              </a:rPr>
              <a:t>Why was this proclamation issued to the Church and the world?</a:t>
            </a:r>
          </a:p>
        </p:txBody>
      </p:sp>
    </p:spTree>
    <p:extLst>
      <p:ext uri="{BB962C8B-B14F-4D97-AF65-F5344CB8AC3E}">
        <p14:creationId xmlns:p14="http://schemas.microsoft.com/office/powerpoint/2010/main" val="2302039414"/>
      </p:ext>
    </p:ext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par>
                                <p:cTn id="8" presetID="18" presetClass="entr" presetSubtype="12"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500"/>
                                        <p:tgtEl>
                                          <p:spTgt spid="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trips(downLeft)">
                                      <p:cBhvr>
                                        <p:cTn id="13" dur="500"/>
                                        <p:tgtEl>
                                          <p:spTgt spid="8"/>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trips(downLef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80">
                                          <p:stCondLst>
                                            <p:cond delay="0"/>
                                          </p:stCondLst>
                                        </p:cTn>
                                        <p:tgtEl>
                                          <p:spTgt spid="9"/>
                                        </p:tgtEl>
                                      </p:cBhvr>
                                    </p:animEffect>
                                    <p:anim calcmode="lin" valueType="num">
                                      <p:cBhvr>
                                        <p:cTn id="2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7" dur="26">
                                          <p:stCondLst>
                                            <p:cond delay="650"/>
                                          </p:stCondLst>
                                        </p:cTn>
                                        <p:tgtEl>
                                          <p:spTgt spid="9"/>
                                        </p:tgtEl>
                                      </p:cBhvr>
                                      <p:to x="100000" y="60000"/>
                                    </p:animScale>
                                    <p:animScale>
                                      <p:cBhvr>
                                        <p:cTn id="28" dur="166" decel="50000">
                                          <p:stCondLst>
                                            <p:cond delay="676"/>
                                          </p:stCondLst>
                                        </p:cTn>
                                        <p:tgtEl>
                                          <p:spTgt spid="9"/>
                                        </p:tgtEl>
                                      </p:cBhvr>
                                      <p:to x="100000" y="100000"/>
                                    </p:animScale>
                                    <p:animScale>
                                      <p:cBhvr>
                                        <p:cTn id="29" dur="26">
                                          <p:stCondLst>
                                            <p:cond delay="1312"/>
                                          </p:stCondLst>
                                        </p:cTn>
                                        <p:tgtEl>
                                          <p:spTgt spid="9"/>
                                        </p:tgtEl>
                                      </p:cBhvr>
                                      <p:to x="100000" y="80000"/>
                                    </p:animScale>
                                    <p:animScale>
                                      <p:cBhvr>
                                        <p:cTn id="30" dur="166" decel="50000">
                                          <p:stCondLst>
                                            <p:cond delay="1338"/>
                                          </p:stCondLst>
                                        </p:cTn>
                                        <p:tgtEl>
                                          <p:spTgt spid="9"/>
                                        </p:tgtEl>
                                      </p:cBhvr>
                                      <p:to x="100000" y="100000"/>
                                    </p:animScale>
                                    <p:animScale>
                                      <p:cBhvr>
                                        <p:cTn id="31" dur="26">
                                          <p:stCondLst>
                                            <p:cond delay="1642"/>
                                          </p:stCondLst>
                                        </p:cTn>
                                        <p:tgtEl>
                                          <p:spTgt spid="9"/>
                                        </p:tgtEl>
                                      </p:cBhvr>
                                      <p:to x="100000" y="90000"/>
                                    </p:animScale>
                                    <p:animScale>
                                      <p:cBhvr>
                                        <p:cTn id="32" dur="166" decel="50000">
                                          <p:stCondLst>
                                            <p:cond delay="1668"/>
                                          </p:stCondLst>
                                        </p:cTn>
                                        <p:tgtEl>
                                          <p:spTgt spid="9"/>
                                        </p:tgtEl>
                                      </p:cBhvr>
                                      <p:to x="100000" y="100000"/>
                                    </p:animScale>
                                    <p:animScale>
                                      <p:cBhvr>
                                        <p:cTn id="33" dur="26">
                                          <p:stCondLst>
                                            <p:cond delay="1808"/>
                                          </p:stCondLst>
                                        </p:cTn>
                                        <p:tgtEl>
                                          <p:spTgt spid="9"/>
                                        </p:tgtEl>
                                      </p:cBhvr>
                                      <p:to x="100000" y="95000"/>
                                    </p:animScale>
                                    <p:animScale>
                                      <p:cBhvr>
                                        <p:cTn id="34"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159</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2" name="Rectangle 1">
            <a:extLst>
              <a:ext uri="{FF2B5EF4-FFF2-40B4-BE49-F238E27FC236}">
                <a16:creationId xmlns:a16="http://schemas.microsoft.com/office/drawing/2014/main" id="{FE9F3B7E-5DDB-415A-81EE-05F646C676FD}"/>
              </a:ext>
            </a:extLst>
          </p:cNvPr>
          <p:cNvSpPr/>
          <p:nvPr/>
        </p:nvSpPr>
        <p:spPr>
          <a:xfrm>
            <a:off x="1463153" y="1152939"/>
            <a:ext cx="5722016" cy="369332"/>
          </a:xfrm>
          <a:prstGeom prst="rect">
            <a:avLst/>
          </a:prstGeom>
        </p:spPr>
        <p:txBody>
          <a:bodyPr wrap="none">
            <a:spAutoFit/>
          </a:bodyPr>
          <a:lstStyle/>
          <a:p>
            <a:pPr algn="just"/>
            <a:r>
              <a:rPr lang="en-US" i="1" dirty="0">
                <a:solidFill>
                  <a:schemeClr val="bg1"/>
                </a:solidFill>
                <a:effectLst>
                  <a:outerShdw blurRad="38100" dist="38100" dir="2700000" algn="tl">
                    <a:srgbClr val="000000">
                      <a:alpha val="43137"/>
                    </a:srgbClr>
                  </a:outerShdw>
                </a:effectLst>
              </a:rPr>
              <a:t>Marriage between a man and a woman is ordained of God.</a:t>
            </a:r>
          </a:p>
        </p:txBody>
      </p:sp>
      <p:sp>
        <p:nvSpPr>
          <p:cNvPr id="4" name="Rectangle 3">
            <a:extLst>
              <a:ext uri="{FF2B5EF4-FFF2-40B4-BE49-F238E27FC236}">
                <a16:creationId xmlns:a16="http://schemas.microsoft.com/office/drawing/2014/main" id="{0E41B745-7D51-43B8-BB73-8935D4CBE8B8}"/>
              </a:ext>
            </a:extLst>
          </p:cNvPr>
          <p:cNvSpPr/>
          <p:nvPr/>
        </p:nvSpPr>
        <p:spPr>
          <a:xfrm>
            <a:off x="1463153" y="1733586"/>
            <a:ext cx="4615879" cy="369332"/>
          </a:xfrm>
          <a:prstGeom prst="rect">
            <a:avLst/>
          </a:prstGeom>
        </p:spPr>
        <p:txBody>
          <a:bodyPr wrap="none">
            <a:spAutoFit/>
          </a:bodyPr>
          <a:lstStyle/>
          <a:p>
            <a:pPr algn="just"/>
            <a:r>
              <a:rPr lang="en-US" i="1" dirty="0">
                <a:solidFill>
                  <a:schemeClr val="bg1"/>
                </a:solidFill>
                <a:effectLst>
                  <a:outerShdw blurRad="38100" dist="38100" dir="2700000" algn="tl">
                    <a:srgbClr val="000000">
                      <a:alpha val="43137"/>
                    </a:srgbClr>
                  </a:outerShdw>
                </a:effectLst>
              </a:rPr>
              <a:t>The family is central to Heavenly Father’s plan.</a:t>
            </a:r>
          </a:p>
        </p:txBody>
      </p:sp>
      <p:sp>
        <p:nvSpPr>
          <p:cNvPr id="5" name="Rectangle 4">
            <a:extLst>
              <a:ext uri="{FF2B5EF4-FFF2-40B4-BE49-F238E27FC236}">
                <a16:creationId xmlns:a16="http://schemas.microsoft.com/office/drawing/2014/main" id="{3763C131-3B3E-46B2-AF15-9883EE8306BC}"/>
              </a:ext>
            </a:extLst>
          </p:cNvPr>
          <p:cNvSpPr/>
          <p:nvPr/>
        </p:nvSpPr>
        <p:spPr>
          <a:xfrm>
            <a:off x="1463153" y="2314233"/>
            <a:ext cx="8555490"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Gender is an essential characteristic of individual premortal, mortal, and eternal identity and purpose.</a:t>
            </a:r>
          </a:p>
        </p:txBody>
      </p:sp>
      <p:sp>
        <p:nvSpPr>
          <p:cNvPr id="6" name="Rectangle 5">
            <a:extLst>
              <a:ext uri="{FF2B5EF4-FFF2-40B4-BE49-F238E27FC236}">
                <a16:creationId xmlns:a16="http://schemas.microsoft.com/office/drawing/2014/main" id="{672A09F6-745F-4502-BE29-69918B13401A}"/>
              </a:ext>
            </a:extLst>
          </p:cNvPr>
          <p:cNvSpPr/>
          <p:nvPr/>
        </p:nvSpPr>
        <p:spPr>
          <a:xfrm>
            <a:off x="1463152" y="2960564"/>
            <a:ext cx="7044743"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The plan of happiness enables family relationships to continue after death.</a:t>
            </a:r>
          </a:p>
        </p:txBody>
      </p:sp>
      <p:sp>
        <p:nvSpPr>
          <p:cNvPr id="7" name="Rectangle 6">
            <a:extLst>
              <a:ext uri="{FF2B5EF4-FFF2-40B4-BE49-F238E27FC236}">
                <a16:creationId xmlns:a16="http://schemas.microsoft.com/office/drawing/2014/main" id="{A5237D4D-7D19-4856-ADC7-568C2F28527E}"/>
              </a:ext>
            </a:extLst>
          </p:cNvPr>
          <p:cNvSpPr/>
          <p:nvPr/>
        </p:nvSpPr>
        <p:spPr>
          <a:xfrm>
            <a:off x="1463153" y="3528105"/>
            <a:ext cx="8051908"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God’s commandment for husbands and wives to have children remains in force today.</a:t>
            </a:r>
          </a:p>
        </p:txBody>
      </p:sp>
      <p:sp>
        <p:nvSpPr>
          <p:cNvPr id="8" name="Rectangle 7">
            <a:extLst>
              <a:ext uri="{FF2B5EF4-FFF2-40B4-BE49-F238E27FC236}">
                <a16:creationId xmlns:a16="http://schemas.microsoft.com/office/drawing/2014/main" id="{04106501-7C7E-43E0-8324-B4AC64876998}"/>
              </a:ext>
            </a:extLst>
          </p:cNvPr>
          <p:cNvSpPr/>
          <p:nvPr/>
        </p:nvSpPr>
        <p:spPr>
          <a:xfrm>
            <a:off x="1463153" y="4094924"/>
            <a:ext cx="8555490"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God has commanded that the sacred powers of procreation are to be employed only between a man and a woman who are legally married.</a:t>
            </a:r>
          </a:p>
        </p:txBody>
      </p:sp>
      <p:sp>
        <p:nvSpPr>
          <p:cNvPr id="9" name="Rectangle 8">
            <a:extLst>
              <a:ext uri="{FF2B5EF4-FFF2-40B4-BE49-F238E27FC236}">
                <a16:creationId xmlns:a16="http://schemas.microsoft.com/office/drawing/2014/main" id="{9B231219-0F98-4F14-B4EE-030ED5071D00}"/>
              </a:ext>
            </a:extLst>
          </p:cNvPr>
          <p:cNvSpPr/>
          <p:nvPr/>
        </p:nvSpPr>
        <p:spPr>
          <a:xfrm>
            <a:off x="1463152" y="4768189"/>
            <a:ext cx="8051908"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The creation of mortal life is a sacred and important part of Heavenly Father’s plan.</a:t>
            </a:r>
          </a:p>
        </p:txBody>
      </p:sp>
    </p:spTree>
    <p:extLst>
      <p:ext uri="{BB962C8B-B14F-4D97-AF65-F5344CB8AC3E}">
        <p14:creationId xmlns:p14="http://schemas.microsoft.com/office/powerpoint/2010/main" val="393414525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0-#ppt_w/2"/>
                                          </p:val>
                                        </p:tav>
                                        <p:tav tm="100000">
                                          <p:val>
                                            <p:strVal val="#ppt_x"/>
                                          </p:val>
                                        </p:tav>
                                      </p:tavLst>
                                    </p:anim>
                                    <p:anim calcmode="lin" valueType="num">
                                      <p:cBhvr additive="base">
                                        <p:cTn id="44"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159</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2" name="Rectangle 1">
            <a:extLst>
              <a:ext uri="{FF2B5EF4-FFF2-40B4-BE49-F238E27FC236}">
                <a16:creationId xmlns:a16="http://schemas.microsoft.com/office/drawing/2014/main" id="{EB088379-2028-4E7F-9831-1AFBB787C9E0}"/>
              </a:ext>
            </a:extLst>
          </p:cNvPr>
          <p:cNvSpPr/>
          <p:nvPr/>
        </p:nvSpPr>
        <p:spPr>
          <a:xfrm>
            <a:off x="1345412" y="1757642"/>
            <a:ext cx="6369051" cy="369332"/>
          </a:xfrm>
          <a:prstGeom prst="rect">
            <a:avLst/>
          </a:prstGeom>
        </p:spPr>
        <p:txBody>
          <a:bodyPr wrap="none">
            <a:spAutoFit/>
          </a:bodyPr>
          <a:lstStyle/>
          <a:p>
            <a:r>
              <a:rPr lang="en-US" b="1" dirty="0">
                <a:solidFill>
                  <a:schemeClr val="bg1"/>
                </a:solidFill>
              </a:rPr>
              <a:t>How does this doctrine relate to the topics listed on the board?</a:t>
            </a:r>
          </a:p>
        </p:txBody>
      </p:sp>
      <p:sp>
        <p:nvSpPr>
          <p:cNvPr id="4" name="Rectangle 3">
            <a:extLst>
              <a:ext uri="{FF2B5EF4-FFF2-40B4-BE49-F238E27FC236}">
                <a16:creationId xmlns:a16="http://schemas.microsoft.com/office/drawing/2014/main" id="{B493C396-FEFB-4BD4-9C65-C2CDD307A47B}"/>
              </a:ext>
            </a:extLst>
          </p:cNvPr>
          <p:cNvSpPr/>
          <p:nvPr/>
        </p:nvSpPr>
        <p:spPr>
          <a:xfrm>
            <a:off x="1345412" y="2661239"/>
            <a:ext cx="6255239" cy="369332"/>
          </a:xfrm>
          <a:prstGeom prst="rect">
            <a:avLst/>
          </a:prstGeom>
        </p:spPr>
        <p:txBody>
          <a:bodyPr wrap="none">
            <a:spAutoFit/>
          </a:bodyPr>
          <a:lstStyle/>
          <a:p>
            <a:r>
              <a:rPr lang="en-US" b="1" dirty="0">
                <a:solidFill>
                  <a:schemeClr val="bg1"/>
                </a:solidFill>
              </a:rPr>
              <a:t>Why do you think it is important to understand this doctrine?</a:t>
            </a:r>
          </a:p>
        </p:txBody>
      </p:sp>
      <p:sp>
        <p:nvSpPr>
          <p:cNvPr id="5" name="Rectangle 4">
            <a:extLst>
              <a:ext uri="{FF2B5EF4-FFF2-40B4-BE49-F238E27FC236}">
                <a16:creationId xmlns:a16="http://schemas.microsoft.com/office/drawing/2014/main" id="{33789A87-1905-463B-B826-5961589E23AF}"/>
              </a:ext>
            </a:extLst>
          </p:cNvPr>
          <p:cNvSpPr/>
          <p:nvPr/>
        </p:nvSpPr>
        <p:spPr>
          <a:xfrm>
            <a:off x="1345412" y="3615397"/>
            <a:ext cx="8633475" cy="369332"/>
          </a:xfrm>
          <a:prstGeom prst="rect">
            <a:avLst/>
          </a:prstGeom>
        </p:spPr>
        <p:txBody>
          <a:bodyPr wrap="square">
            <a:spAutoFit/>
          </a:bodyPr>
          <a:lstStyle/>
          <a:p>
            <a:pPr algn="just"/>
            <a:r>
              <a:rPr lang="en-US" b="1" dirty="0">
                <a:solidFill>
                  <a:schemeClr val="bg1"/>
                </a:solidFill>
              </a:rPr>
              <a:t>How can understanding and believing this doctrine influence the decisions you make?</a:t>
            </a:r>
          </a:p>
        </p:txBody>
      </p:sp>
    </p:spTree>
    <p:extLst>
      <p:ext uri="{BB962C8B-B14F-4D97-AF65-F5344CB8AC3E}">
        <p14:creationId xmlns:p14="http://schemas.microsoft.com/office/powerpoint/2010/main" val="252816210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159</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2" name="Rectangle 1">
            <a:extLst>
              <a:ext uri="{FF2B5EF4-FFF2-40B4-BE49-F238E27FC236}">
                <a16:creationId xmlns:a16="http://schemas.microsoft.com/office/drawing/2014/main" id="{060FBA36-529D-409D-9501-3F556DD30955}"/>
              </a:ext>
            </a:extLst>
          </p:cNvPr>
          <p:cNvSpPr/>
          <p:nvPr/>
        </p:nvSpPr>
        <p:spPr>
          <a:xfrm>
            <a:off x="1725861" y="2890391"/>
            <a:ext cx="8740278" cy="1077218"/>
          </a:xfrm>
          <a:prstGeom prst="rect">
            <a:avLst/>
          </a:prstGeom>
        </p:spPr>
        <p:txBody>
          <a:bodyPr wrap="none">
            <a:spAutoFit/>
          </a:bodyPr>
          <a:lstStyle/>
          <a:p>
            <a:pPr algn="ctr"/>
            <a:r>
              <a:rPr lang="en-US" sz="3200" b="1" dirty="0">
                <a:solidFill>
                  <a:schemeClr val="bg1"/>
                </a:solidFill>
                <a:latin typeface="Segoe UI" panose="020B0502040204020203" pitchFamily="34" charset="0"/>
                <a:cs typeface="Segoe UI" panose="020B0502040204020203" pitchFamily="34" charset="0"/>
              </a:rPr>
              <a:t>“The family proclamation helps us establish </a:t>
            </a:r>
          </a:p>
          <a:p>
            <a:pPr algn="ctr"/>
            <a:r>
              <a:rPr lang="en-US" sz="3200" b="1" dirty="0">
                <a:solidFill>
                  <a:schemeClr val="bg1"/>
                </a:solidFill>
                <a:latin typeface="Segoe UI" panose="020B0502040204020203" pitchFamily="34" charset="0"/>
                <a:cs typeface="Segoe UI" panose="020B0502040204020203" pitchFamily="34" charset="0"/>
              </a:rPr>
              <a:t>successful families”</a:t>
            </a:r>
          </a:p>
        </p:txBody>
      </p:sp>
    </p:spTree>
    <p:extLst>
      <p:ext uri="{BB962C8B-B14F-4D97-AF65-F5344CB8AC3E}">
        <p14:creationId xmlns:p14="http://schemas.microsoft.com/office/powerpoint/2010/main" val="11622553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159</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2" name="Rectangle 1">
            <a:extLst>
              <a:ext uri="{FF2B5EF4-FFF2-40B4-BE49-F238E27FC236}">
                <a16:creationId xmlns:a16="http://schemas.microsoft.com/office/drawing/2014/main" id="{6FFF8A3B-B476-4CB5-BF7E-724B9F7220B6}"/>
              </a:ext>
            </a:extLst>
          </p:cNvPr>
          <p:cNvSpPr/>
          <p:nvPr/>
        </p:nvSpPr>
        <p:spPr>
          <a:xfrm>
            <a:off x="1205947" y="1038496"/>
            <a:ext cx="8945217" cy="646331"/>
          </a:xfrm>
          <a:prstGeom prst="rect">
            <a:avLst/>
          </a:prstGeom>
        </p:spPr>
        <p:txBody>
          <a:bodyPr wrap="square">
            <a:spAutoFit/>
          </a:bodyPr>
          <a:lstStyle/>
          <a:p>
            <a:pPr algn="just"/>
            <a:r>
              <a:rPr lang="en-US" b="1" dirty="0">
                <a:solidFill>
                  <a:schemeClr val="bg1"/>
                </a:solidFill>
              </a:rPr>
              <a:t>What types of activities, characteristics, attitudes, and beliefs do you think will bring happiness to your future family?</a:t>
            </a:r>
          </a:p>
        </p:txBody>
      </p:sp>
      <p:sp>
        <p:nvSpPr>
          <p:cNvPr id="4" name="Rectangle 3">
            <a:extLst>
              <a:ext uri="{FF2B5EF4-FFF2-40B4-BE49-F238E27FC236}">
                <a16:creationId xmlns:a16="http://schemas.microsoft.com/office/drawing/2014/main" id="{60DE493A-B48A-4B7C-9508-BBA0392F1CCE}"/>
              </a:ext>
            </a:extLst>
          </p:cNvPr>
          <p:cNvSpPr/>
          <p:nvPr/>
        </p:nvSpPr>
        <p:spPr>
          <a:xfrm>
            <a:off x="1205947" y="2221354"/>
            <a:ext cx="5741444" cy="369332"/>
          </a:xfrm>
          <a:prstGeom prst="rect">
            <a:avLst/>
          </a:prstGeom>
        </p:spPr>
        <p:txBody>
          <a:bodyPr wrap="none">
            <a:spAutoFit/>
          </a:bodyPr>
          <a:lstStyle/>
          <a:p>
            <a:r>
              <a:rPr lang="en-US" b="1" dirty="0">
                <a:solidFill>
                  <a:schemeClr val="bg1"/>
                </a:solidFill>
              </a:rPr>
              <a:t>How is happiness in families most likely to be achieved? </a:t>
            </a:r>
          </a:p>
        </p:txBody>
      </p:sp>
      <p:sp>
        <p:nvSpPr>
          <p:cNvPr id="5" name="Rectangle 4">
            <a:extLst>
              <a:ext uri="{FF2B5EF4-FFF2-40B4-BE49-F238E27FC236}">
                <a16:creationId xmlns:a16="http://schemas.microsoft.com/office/drawing/2014/main" id="{B8DCFD7E-423C-4D18-A47E-E318611B7997}"/>
              </a:ext>
            </a:extLst>
          </p:cNvPr>
          <p:cNvSpPr/>
          <p:nvPr/>
        </p:nvSpPr>
        <p:spPr>
          <a:xfrm>
            <a:off x="1205947" y="2999163"/>
            <a:ext cx="8945217" cy="646331"/>
          </a:xfrm>
          <a:prstGeom prst="rect">
            <a:avLst/>
          </a:prstGeom>
        </p:spPr>
        <p:txBody>
          <a:bodyPr wrap="square">
            <a:spAutoFit/>
          </a:bodyPr>
          <a:lstStyle/>
          <a:p>
            <a:pPr algn="just"/>
            <a:r>
              <a:rPr lang="en-US" i="1" dirty="0">
                <a:solidFill>
                  <a:schemeClr val="bg1"/>
                </a:solidFill>
              </a:rPr>
              <a:t>Happiness in family life is most likely to be achieved when founded upon the teachings of the Lord Jesus Christ.</a:t>
            </a:r>
          </a:p>
        </p:txBody>
      </p:sp>
    </p:spTree>
    <p:extLst>
      <p:ext uri="{BB962C8B-B14F-4D97-AF65-F5344CB8AC3E}">
        <p14:creationId xmlns:p14="http://schemas.microsoft.com/office/powerpoint/2010/main" val="33723605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 calcmode="lin" valueType="num">
                                      <p:cBhvr>
                                        <p:cTn id="14" dur="25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5"/>
                                        </p:tgtEl>
                                        <p:attrNameLst>
                                          <p:attrName>ppt_y</p:attrName>
                                        </p:attrNameLst>
                                      </p:cBhvr>
                                      <p:tavLst>
                                        <p:tav tm="0">
                                          <p:val>
                                            <p:strVal val="#ppt_y"/>
                                          </p:val>
                                        </p:tav>
                                        <p:tav tm="100000">
                                          <p:val>
                                            <p:strVal val="#ppt_y"/>
                                          </p:val>
                                        </p:tav>
                                      </p:tavLst>
                                    </p:anim>
                                    <p:anim calcmode="lin" valueType="num">
                                      <p:cBhvr>
                                        <p:cTn id="16" dur="25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640</Words>
  <Application>Microsoft Office PowerPoint</Application>
  <PresentationFormat>Widescreen</PresentationFormat>
  <Paragraphs>63</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Yu Gothic Light</vt:lpstr>
      <vt:lpstr>Arial</vt:lpstr>
      <vt:lpstr>Calibri</vt:lpstr>
      <vt:lpstr>Corbel</vt:lpstr>
      <vt:lpstr>Ebrima</vt:lpstr>
      <vt:lpstr>Georgia</vt:lpstr>
      <vt:lpstr>Segoe UI</vt:lpstr>
      <vt:lpstr>Times New Roman</vt:lpstr>
      <vt:lpstr>Wingdings 3</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3616</cp:revision>
  <dcterms:created xsi:type="dcterms:W3CDTF">2018-08-29T04:26:39Z</dcterms:created>
  <dcterms:modified xsi:type="dcterms:W3CDTF">2018-11-29T23:54:27Z</dcterms:modified>
</cp:coreProperties>
</file>