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870" r:id="rId1"/>
  </p:sldMasterIdLst>
  <p:notesMasterIdLst>
    <p:notesMasterId r:id="rId13"/>
  </p:notesMasterIdLst>
  <p:sldIdLst>
    <p:sldId id="296" r:id="rId2"/>
    <p:sldId id="416" r:id="rId3"/>
    <p:sldId id="417" r:id="rId4"/>
    <p:sldId id="418" r:id="rId5"/>
    <p:sldId id="419" r:id="rId6"/>
    <p:sldId id="420" r:id="rId7"/>
    <p:sldId id="421" r:id="rId8"/>
    <p:sldId id="422" r:id="rId9"/>
    <p:sldId id="423" r:id="rId10"/>
    <p:sldId id="424" r:id="rId11"/>
    <p:sldId id="42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B93A"/>
    <a:srgbClr val="E6E6E6"/>
    <a:srgbClr val="FF6600"/>
    <a:srgbClr val="FFD757"/>
    <a:srgbClr val="808080"/>
    <a:srgbClr val="333399"/>
    <a:srgbClr val="CC0000"/>
    <a:srgbClr val="D88028"/>
    <a:srgbClr val="D6E513"/>
    <a:srgbClr val="13B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11/29/2018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5713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28524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0024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46873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92331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2702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45856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01863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485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74293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93442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80971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27292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36073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98286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27056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31098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mivg.deviantart.com/art/nubes-y-cielos-pt-2-201069166"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60000"/>
            <a:lum/>
            <a:extLst>
              <a:ext uri="{837473B0-CC2E-450A-ABE3-18F120FF3D39}">
                <a1611:picAttrSrcUrl xmlns:a1611="http://schemas.microsoft.com/office/drawing/2016/11/main" r:id="rId2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5640873-EF0B-4AC7-AF11-57FEBA4985EA}" type="datetimeFigureOut">
              <a:rPr lang="en-US" smtClean="0"/>
              <a:t>11/29/2018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4171963068"/>
      </p:ext>
    </p:extLst>
  </p:cSld>
  <p:clrMap bg1="dk1" tx1="lt1" bg2="dk2" tx2="lt2" accent1="accent1" accent2="accent2" accent3="accent3" accent4="accent4" accent5="accent5" accent6="accent6" hlink="hlink" folHlink="folHlink"/>
  <p:sldLayoutIdLst>
    <p:sldLayoutId id="2147485871" r:id="rId1"/>
    <p:sldLayoutId id="2147485872" r:id="rId2"/>
    <p:sldLayoutId id="2147485873" r:id="rId3"/>
    <p:sldLayoutId id="2147485874" r:id="rId4"/>
    <p:sldLayoutId id="2147485875" r:id="rId5"/>
    <p:sldLayoutId id="2147485876" r:id="rId6"/>
    <p:sldLayoutId id="2147485877" r:id="rId7"/>
    <p:sldLayoutId id="2147485878" r:id="rId8"/>
    <p:sldLayoutId id="2147485879" r:id="rId9"/>
    <p:sldLayoutId id="2147485880" r:id="rId10"/>
    <p:sldLayoutId id="2147485881" r:id="rId11"/>
    <p:sldLayoutId id="2147485882" r:id="rId12"/>
    <p:sldLayoutId id="2147485883" r:id="rId13"/>
    <p:sldLayoutId id="2147485884" r:id="rId14"/>
    <p:sldLayoutId id="2147485885" r:id="rId15"/>
    <p:sldLayoutId id="2147485886" r:id="rId16"/>
    <p:sldLayoutId id="214748588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550505" y="2875002"/>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LESSON</a:t>
            </a:r>
            <a:r>
              <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158</a:t>
            </a:r>
            <a:endPar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E0A848C5-CCC3-48F9-84A6-A14C37FAB563}"/>
              </a:ext>
            </a:extLst>
          </p:cNvPr>
          <p:cNvSpPr/>
          <p:nvPr/>
        </p:nvSpPr>
        <p:spPr>
          <a:xfrm>
            <a:off x="938979" y="3006659"/>
            <a:ext cx="10314042" cy="584775"/>
          </a:xfrm>
          <a:prstGeom prst="rect">
            <a:avLst/>
          </a:prstGeom>
        </p:spPr>
        <p:txBody>
          <a:bodyPr wrap="none">
            <a:spAutoFit/>
          </a:bodyPr>
          <a:lstStyle/>
          <a:p>
            <a:r>
              <a:rPr lang="en-US" sz="3200" b="1" dirty="0">
                <a:solidFill>
                  <a:schemeClr val="bg1"/>
                </a:solidFill>
                <a:latin typeface="SimSun" panose="02010600030101010101" pitchFamily="2" charset="-122"/>
                <a:ea typeface="SimSun" panose="02010600030101010101" pitchFamily="2" charset="-122"/>
              </a:rPr>
              <a:t>“Our responsibility in moving the work forward”</a:t>
            </a:r>
          </a:p>
        </p:txBody>
      </p:sp>
    </p:spTree>
    <p:extLst>
      <p:ext uri="{BB962C8B-B14F-4D97-AF65-F5344CB8AC3E}">
        <p14:creationId xmlns:p14="http://schemas.microsoft.com/office/powerpoint/2010/main" val="2250060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981962-2054-455C-AF44-CEBFD1AF76F5}"/>
              </a:ext>
            </a:extLst>
          </p:cNvPr>
          <p:cNvSpPr/>
          <p:nvPr/>
        </p:nvSpPr>
        <p:spPr>
          <a:xfrm>
            <a:off x="2186609" y="1152939"/>
            <a:ext cx="7434469" cy="258532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LESSON</a:t>
            </a:r>
            <a:r>
              <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158</a:t>
            </a:r>
            <a:endPar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endParaRPr>
          </a:p>
        </p:txBody>
      </p:sp>
      <p:sp>
        <p:nvSpPr>
          <p:cNvPr id="4" name="Rectangle 3">
            <a:extLst>
              <a:ext uri="{FF2B5EF4-FFF2-40B4-BE49-F238E27FC236}">
                <a16:creationId xmlns:a16="http://schemas.microsoft.com/office/drawing/2014/main" id="{E891C4D4-CB75-4216-8D69-34A34B7E2CF1}"/>
              </a:ext>
            </a:extLst>
          </p:cNvPr>
          <p:cNvSpPr/>
          <p:nvPr/>
        </p:nvSpPr>
        <p:spPr>
          <a:xfrm>
            <a:off x="3525078" y="1152939"/>
            <a:ext cx="6096000" cy="2585323"/>
          </a:xfrm>
          <a:prstGeom prst="rect">
            <a:avLst/>
          </a:prstGeom>
        </p:spPr>
        <p:txBody>
          <a:bodyPr>
            <a:spAutoFit/>
          </a:bodyPr>
          <a:lstStyle/>
          <a:p>
            <a:pPr algn="just"/>
            <a:r>
              <a:rPr lang="en-US" dirty="0">
                <a:solidFill>
                  <a:schemeClr val="bg1"/>
                </a:solidFill>
              </a:rPr>
              <a:t>“Brothers and sisters, the Lord is opening the way and making it possible to expand His work throughout the world, and what a blessing it is for all of us—each in his own way—to take part.… </a:t>
            </a:r>
          </a:p>
          <a:p>
            <a:pPr algn="just"/>
            <a:r>
              <a:rPr lang="en-US" dirty="0">
                <a:solidFill>
                  <a:schemeClr val="bg1"/>
                </a:solidFill>
              </a:rPr>
              <a:t>“Who but the prophets of God could have foreseen the miracle of the rapid expansion of the work of the Lord? Truly, as the Lord foretold in section 88 of the Doctrine and Covenants, He is hastening His work in its time (seeD&amp;C 88:73)” (“Missionary Work—Our Responsibility,” Ensign, Nov. 1993, 61,62).</a:t>
            </a:r>
          </a:p>
        </p:txBody>
      </p:sp>
      <p:pic>
        <p:nvPicPr>
          <p:cNvPr id="6" name="Picture 5">
            <a:extLst>
              <a:ext uri="{FF2B5EF4-FFF2-40B4-BE49-F238E27FC236}">
                <a16:creationId xmlns:a16="http://schemas.microsoft.com/office/drawing/2014/main" id="{B0B8B2D7-82C2-4667-B067-7525370FE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825" y="1692879"/>
            <a:ext cx="1217253" cy="1505442"/>
          </a:xfrm>
          <a:prstGeom prst="rect">
            <a:avLst/>
          </a:prstGeom>
        </p:spPr>
      </p:pic>
      <p:sp>
        <p:nvSpPr>
          <p:cNvPr id="7" name="Rectangle 6">
            <a:extLst>
              <a:ext uri="{FF2B5EF4-FFF2-40B4-BE49-F238E27FC236}">
                <a16:creationId xmlns:a16="http://schemas.microsoft.com/office/drawing/2014/main" id="{EBF21041-6DAD-4EBB-B86D-D1FEE55CE3F2}"/>
              </a:ext>
            </a:extLst>
          </p:cNvPr>
          <p:cNvSpPr/>
          <p:nvPr/>
        </p:nvSpPr>
        <p:spPr>
          <a:xfrm>
            <a:off x="1157813" y="4093536"/>
            <a:ext cx="5415265" cy="369332"/>
          </a:xfrm>
          <a:prstGeom prst="rect">
            <a:avLst/>
          </a:prstGeom>
        </p:spPr>
        <p:txBody>
          <a:bodyPr wrap="none">
            <a:spAutoFit/>
          </a:bodyPr>
          <a:lstStyle/>
          <a:p>
            <a:pPr algn="just"/>
            <a:r>
              <a:rPr lang="en-US" b="1" dirty="0">
                <a:solidFill>
                  <a:schemeClr val="bg1"/>
                </a:solidFill>
              </a:rPr>
              <a:t> What can happen as we take part in the Lord’s work?</a:t>
            </a:r>
          </a:p>
        </p:txBody>
      </p:sp>
      <p:sp>
        <p:nvSpPr>
          <p:cNvPr id="8" name="Rectangle 7">
            <a:extLst>
              <a:ext uri="{FF2B5EF4-FFF2-40B4-BE49-F238E27FC236}">
                <a16:creationId xmlns:a16="http://schemas.microsoft.com/office/drawing/2014/main" id="{979BE566-6EAC-47E7-BC68-A7E4DFD32E49}"/>
              </a:ext>
            </a:extLst>
          </p:cNvPr>
          <p:cNvSpPr/>
          <p:nvPr/>
        </p:nvSpPr>
        <p:spPr>
          <a:xfrm>
            <a:off x="1150860" y="4432912"/>
            <a:ext cx="7164553"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We can be blessed by taking part in the hastening of the Lord’s work.</a:t>
            </a:r>
          </a:p>
        </p:txBody>
      </p:sp>
      <p:sp>
        <p:nvSpPr>
          <p:cNvPr id="9" name="Rectangle 8">
            <a:extLst>
              <a:ext uri="{FF2B5EF4-FFF2-40B4-BE49-F238E27FC236}">
                <a16:creationId xmlns:a16="http://schemas.microsoft.com/office/drawing/2014/main" id="{C2081811-0CF1-4127-9C97-7814F7E6BC66}"/>
              </a:ext>
            </a:extLst>
          </p:cNvPr>
          <p:cNvSpPr/>
          <p:nvPr/>
        </p:nvSpPr>
        <p:spPr>
          <a:xfrm>
            <a:off x="1157813" y="4823534"/>
            <a:ext cx="8754815" cy="646331"/>
          </a:xfrm>
          <a:prstGeom prst="rect">
            <a:avLst/>
          </a:prstGeom>
        </p:spPr>
        <p:txBody>
          <a:bodyPr wrap="square">
            <a:spAutoFit/>
          </a:bodyPr>
          <a:lstStyle/>
          <a:p>
            <a:pPr algn="just"/>
            <a:r>
              <a:rPr lang="en-US" b="1" dirty="0">
                <a:solidFill>
                  <a:schemeClr val="bg1"/>
                </a:solidFill>
              </a:rPr>
              <a:t>What blessings have you experienced as you have participated in the hastening of the Lord’s work?</a:t>
            </a:r>
          </a:p>
        </p:txBody>
      </p:sp>
      <p:sp>
        <p:nvSpPr>
          <p:cNvPr id="10" name="Rectangle 9">
            <a:extLst>
              <a:ext uri="{FF2B5EF4-FFF2-40B4-BE49-F238E27FC236}">
                <a16:creationId xmlns:a16="http://schemas.microsoft.com/office/drawing/2014/main" id="{A9905379-6C46-482A-A11D-6028F532EA64}"/>
              </a:ext>
            </a:extLst>
          </p:cNvPr>
          <p:cNvSpPr/>
          <p:nvPr/>
        </p:nvSpPr>
        <p:spPr>
          <a:xfrm>
            <a:off x="1157813" y="5539369"/>
            <a:ext cx="8184973" cy="369332"/>
          </a:xfrm>
          <a:prstGeom prst="rect">
            <a:avLst/>
          </a:prstGeom>
        </p:spPr>
        <p:txBody>
          <a:bodyPr wrap="square">
            <a:spAutoFit/>
          </a:bodyPr>
          <a:lstStyle/>
          <a:p>
            <a:pPr algn="just"/>
            <a:r>
              <a:rPr lang="en-US" b="1" dirty="0">
                <a:solidFill>
                  <a:schemeClr val="bg1"/>
                </a:solidFill>
              </a:rPr>
              <a:t>What are some ways you can contribute to the hastening of the Lord’s work?</a:t>
            </a:r>
          </a:p>
        </p:txBody>
      </p:sp>
    </p:spTree>
    <p:extLst>
      <p:ext uri="{BB962C8B-B14F-4D97-AF65-F5344CB8AC3E}">
        <p14:creationId xmlns:p14="http://schemas.microsoft.com/office/powerpoint/2010/main" val="10222352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8"/>
                                        </p:tgtEl>
                                        <p:attrNameLst>
                                          <p:attrName>ppt_y</p:attrName>
                                        </p:attrNameLst>
                                      </p:cBhvr>
                                      <p:tavLst>
                                        <p:tav tm="0">
                                          <p:val>
                                            <p:strVal val="#ppt_y"/>
                                          </p:val>
                                        </p:tav>
                                        <p:tav tm="100000">
                                          <p:val>
                                            <p:strVal val="#ppt_y"/>
                                          </p:val>
                                        </p:tav>
                                      </p:tavLst>
                                    </p:anim>
                                    <p:anim calcmode="lin" valueType="num">
                                      <p:cBhvr>
                                        <p:cTn id="14"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LESSON</a:t>
            </a:r>
            <a:r>
              <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158</a:t>
            </a:r>
            <a:endPar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24D6AE8A-F4EF-4F03-A681-FFBE71BDE51F}"/>
              </a:ext>
            </a:extLst>
          </p:cNvPr>
          <p:cNvSpPr/>
          <p:nvPr/>
        </p:nvSpPr>
        <p:spPr>
          <a:xfrm>
            <a:off x="2003373" y="3075057"/>
            <a:ext cx="8185254" cy="707886"/>
          </a:xfrm>
          <a:prstGeom prst="rect">
            <a:avLst/>
          </a:prstGeom>
        </p:spPr>
        <p:txBody>
          <a:bodyPr wrap="none">
            <a:spAutoFit/>
          </a:bodyPr>
          <a:lstStyle/>
          <a:p>
            <a:pPr algn="ctr"/>
            <a:r>
              <a:rPr lang="en-US" sz="4000" b="1" dirty="0">
                <a:solidFill>
                  <a:schemeClr val="bg1"/>
                </a:solidFill>
                <a:latin typeface="SimSun-ExtB" panose="02010609060101010101" pitchFamily="49" charset="-122"/>
                <a:ea typeface="SimSun-ExtB" panose="02010609060101010101" pitchFamily="49" charset="-122"/>
              </a:rPr>
              <a:t>Hastening the Work of Salvation</a:t>
            </a:r>
          </a:p>
        </p:txBody>
      </p:sp>
    </p:spTree>
    <p:extLst>
      <p:ext uri="{BB962C8B-B14F-4D97-AF65-F5344CB8AC3E}">
        <p14:creationId xmlns:p14="http://schemas.microsoft.com/office/powerpoint/2010/main" val="16590834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LESSON</a:t>
            </a:r>
            <a:r>
              <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158</a:t>
            </a:r>
            <a:endPar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C4410479-BF54-4CEE-9427-5BD638C23F72}"/>
              </a:ext>
            </a:extLst>
          </p:cNvPr>
          <p:cNvSpPr/>
          <p:nvPr/>
        </p:nvSpPr>
        <p:spPr>
          <a:xfrm>
            <a:off x="3042771" y="2782669"/>
            <a:ext cx="6689652" cy="646331"/>
          </a:xfrm>
          <a:prstGeom prst="rect">
            <a:avLst/>
          </a:prstGeom>
        </p:spPr>
        <p:txBody>
          <a:bodyPr wrap="none">
            <a:spAutoFit/>
          </a:bodyPr>
          <a:lstStyle/>
          <a:p>
            <a:r>
              <a:rPr lang="en-US" sz="3600" b="1" dirty="0">
                <a:solidFill>
                  <a:schemeClr val="bg1"/>
                </a:solidFill>
              </a:rPr>
              <a:t>“The Lord is hastening His work”</a:t>
            </a:r>
          </a:p>
        </p:txBody>
      </p:sp>
    </p:spTree>
    <p:extLst>
      <p:ext uri="{BB962C8B-B14F-4D97-AF65-F5344CB8AC3E}">
        <p14:creationId xmlns:p14="http://schemas.microsoft.com/office/powerpoint/2010/main" val="718802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LESSON</a:t>
            </a:r>
            <a:r>
              <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158</a:t>
            </a:r>
            <a:endPar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64D22299-A4A0-4238-A57A-EB9C039A5F5D}"/>
              </a:ext>
            </a:extLst>
          </p:cNvPr>
          <p:cNvSpPr/>
          <p:nvPr/>
        </p:nvSpPr>
        <p:spPr>
          <a:xfrm>
            <a:off x="1295545" y="968273"/>
            <a:ext cx="46858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hasten something?</a:t>
            </a:r>
          </a:p>
        </p:txBody>
      </p:sp>
      <p:sp>
        <p:nvSpPr>
          <p:cNvPr id="4" name="Rectangle 3">
            <a:extLst>
              <a:ext uri="{FF2B5EF4-FFF2-40B4-BE49-F238E27FC236}">
                <a16:creationId xmlns:a16="http://schemas.microsoft.com/office/drawing/2014/main" id="{BE4E16C5-AC15-4FF7-9A08-9BA0B2190506}"/>
              </a:ext>
            </a:extLst>
          </p:cNvPr>
          <p:cNvSpPr/>
          <p:nvPr/>
        </p:nvSpPr>
        <p:spPr>
          <a:xfrm>
            <a:off x="1295545" y="1337605"/>
            <a:ext cx="1691040" cy="369332"/>
          </a:xfrm>
          <a:prstGeom prst="rect">
            <a:avLst/>
          </a:prstGeom>
        </p:spPr>
        <p:txBody>
          <a:bodyPr wrap="none">
            <a:spAutoFit/>
          </a:bodyPr>
          <a:lstStyle/>
          <a:p>
            <a:r>
              <a:rPr lang="en-US" i="1" dirty="0">
                <a:solidFill>
                  <a:schemeClr val="bg1"/>
                </a:solidFill>
              </a:rPr>
              <a:t>To accelerate it.</a:t>
            </a:r>
          </a:p>
        </p:txBody>
      </p:sp>
      <p:sp>
        <p:nvSpPr>
          <p:cNvPr id="5" name="Rectangle 4">
            <a:extLst>
              <a:ext uri="{FF2B5EF4-FFF2-40B4-BE49-F238E27FC236}">
                <a16:creationId xmlns:a16="http://schemas.microsoft.com/office/drawing/2014/main" id="{9D6571A3-7054-4831-AE4D-E7437ED919F3}"/>
              </a:ext>
            </a:extLst>
          </p:cNvPr>
          <p:cNvSpPr/>
          <p:nvPr/>
        </p:nvSpPr>
        <p:spPr>
          <a:xfrm>
            <a:off x="1295544" y="1753103"/>
            <a:ext cx="7715933" cy="369332"/>
          </a:xfrm>
          <a:prstGeom prst="rect">
            <a:avLst/>
          </a:prstGeom>
        </p:spPr>
        <p:txBody>
          <a:bodyPr wrap="square">
            <a:spAutoFit/>
          </a:bodyPr>
          <a:lstStyle/>
          <a:p>
            <a:pPr algn="just"/>
            <a:r>
              <a:rPr lang="en-US" b="1" dirty="0">
                <a:solidFill>
                  <a:schemeClr val="bg1"/>
                </a:solidFill>
              </a:rPr>
              <a:t> What are some reasons someone might hasten, or accelerate, at ask? </a:t>
            </a:r>
          </a:p>
        </p:txBody>
      </p:sp>
      <p:sp>
        <p:nvSpPr>
          <p:cNvPr id="6" name="Rectangle 5">
            <a:extLst>
              <a:ext uri="{FF2B5EF4-FFF2-40B4-BE49-F238E27FC236}">
                <a16:creationId xmlns:a16="http://schemas.microsoft.com/office/drawing/2014/main" id="{5A91F603-7F32-4C08-8BD1-4A2E53CEB6C5}"/>
              </a:ext>
            </a:extLst>
          </p:cNvPr>
          <p:cNvSpPr/>
          <p:nvPr/>
        </p:nvSpPr>
        <p:spPr>
          <a:xfrm>
            <a:off x="1295544" y="2168601"/>
            <a:ext cx="3160417" cy="369332"/>
          </a:xfrm>
          <a:prstGeom prst="rect">
            <a:avLst/>
          </a:prstGeom>
        </p:spPr>
        <p:txBody>
          <a:bodyPr wrap="none">
            <a:spAutoFit/>
          </a:bodyPr>
          <a:lstStyle/>
          <a:p>
            <a:r>
              <a:rPr lang="en-US" b="1" dirty="0">
                <a:solidFill>
                  <a:schemeClr val="bg1"/>
                </a:solidFill>
              </a:rPr>
              <a:t>Doctrine and Covenants 88:73</a:t>
            </a:r>
          </a:p>
        </p:txBody>
      </p:sp>
      <p:sp>
        <p:nvSpPr>
          <p:cNvPr id="7" name="Rectangle 6">
            <a:extLst>
              <a:ext uri="{FF2B5EF4-FFF2-40B4-BE49-F238E27FC236}">
                <a16:creationId xmlns:a16="http://schemas.microsoft.com/office/drawing/2014/main" id="{B4CF14B0-3692-4FF8-9825-A39FCED54C9C}"/>
              </a:ext>
            </a:extLst>
          </p:cNvPr>
          <p:cNvSpPr/>
          <p:nvPr/>
        </p:nvSpPr>
        <p:spPr>
          <a:xfrm>
            <a:off x="1295544" y="2451579"/>
            <a:ext cx="4390176" cy="369332"/>
          </a:xfrm>
          <a:prstGeom prst="rect">
            <a:avLst/>
          </a:prstGeom>
        </p:spPr>
        <p:txBody>
          <a:bodyPr wrap="none">
            <a:spAutoFit/>
          </a:bodyPr>
          <a:lstStyle/>
          <a:p>
            <a:r>
              <a:rPr lang="en-US" dirty="0">
                <a:solidFill>
                  <a:srgbClr val="333333"/>
                </a:solidFill>
                <a:latin typeface="Palatino"/>
              </a:rPr>
              <a:t>Behold, I will hasten my work in its time.</a:t>
            </a:r>
            <a:endParaRPr lang="en-US" dirty="0"/>
          </a:p>
        </p:txBody>
      </p:sp>
      <p:sp>
        <p:nvSpPr>
          <p:cNvPr id="8" name="Rectangle 7">
            <a:extLst>
              <a:ext uri="{FF2B5EF4-FFF2-40B4-BE49-F238E27FC236}">
                <a16:creationId xmlns:a16="http://schemas.microsoft.com/office/drawing/2014/main" id="{28598DDE-D4A5-49DF-92E8-FCDE9807CD18}"/>
              </a:ext>
            </a:extLst>
          </p:cNvPr>
          <p:cNvSpPr/>
          <p:nvPr/>
        </p:nvSpPr>
        <p:spPr>
          <a:xfrm>
            <a:off x="1295544" y="2893581"/>
            <a:ext cx="6117380" cy="369332"/>
          </a:xfrm>
          <a:prstGeom prst="rect">
            <a:avLst/>
          </a:prstGeom>
        </p:spPr>
        <p:txBody>
          <a:bodyPr wrap="none">
            <a:spAutoFit/>
          </a:bodyPr>
          <a:lstStyle/>
          <a:p>
            <a:r>
              <a:rPr lang="en-US" b="1" dirty="0">
                <a:solidFill>
                  <a:schemeClr val="bg1"/>
                </a:solidFill>
              </a:rPr>
              <a:t>What do you think it means for the Lord to hasten His work?</a:t>
            </a:r>
          </a:p>
        </p:txBody>
      </p:sp>
      <p:sp>
        <p:nvSpPr>
          <p:cNvPr id="9" name="Rectangle 8">
            <a:extLst>
              <a:ext uri="{FF2B5EF4-FFF2-40B4-BE49-F238E27FC236}">
                <a16:creationId xmlns:a16="http://schemas.microsoft.com/office/drawing/2014/main" id="{118A11EB-5223-41EA-9047-F873A5B5524C}"/>
              </a:ext>
            </a:extLst>
          </p:cNvPr>
          <p:cNvSpPr/>
          <p:nvPr/>
        </p:nvSpPr>
        <p:spPr>
          <a:xfrm>
            <a:off x="3136856" y="3495979"/>
            <a:ext cx="5918288" cy="400110"/>
          </a:xfrm>
          <a:prstGeom prst="rect">
            <a:avLst/>
          </a:prstGeom>
        </p:spPr>
        <p:txBody>
          <a:bodyPr wrap="none">
            <a:spAutoFit/>
          </a:bodyPr>
          <a:lstStyle/>
          <a:p>
            <a:pPr algn="ctr"/>
            <a:r>
              <a:rPr lang="en-US" sz="2000" i="1" dirty="0">
                <a:solidFill>
                  <a:schemeClr val="bg1"/>
                </a:solidFill>
                <a:effectLst>
                  <a:outerShdw blurRad="38100" dist="38100" dir="2700000" algn="tl">
                    <a:srgbClr val="000000">
                      <a:alpha val="43137"/>
                    </a:srgbClr>
                  </a:outerShdw>
                </a:effectLst>
                <a:latin typeface="Palatino"/>
              </a:rPr>
              <a:t>We live in a time when the Lord is hastening His work. </a:t>
            </a:r>
          </a:p>
        </p:txBody>
      </p:sp>
      <p:sp>
        <p:nvSpPr>
          <p:cNvPr id="10" name="Rectangle 9">
            <a:extLst>
              <a:ext uri="{FF2B5EF4-FFF2-40B4-BE49-F238E27FC236}">
                <a16:creationId xmlns:a16="http://schemas.microsoft.com/office/drawing/2014/main" id="{8F9B2705-0FBE-40EC-99DC-55CEFB64A847}"/>
              </a:ext>
            </a:extLst>
          </p:cNvPr>
          <p:cNvSpPr/>
          <p:nvPr/>
        </p:nvSpPr>
        <p:spPr>
          <a:xfrm>
            <a:off x="1295544" y="4034059"/>
            <a:ext cx="7927969" cy="369332"/>
          </a:xfrm>
          <a:prstGeom prst="rect">
            <a:avLst/>
          </a:prstGeom>
        </p:spPr>
        <p:txBody>
          <a:bodyPr wrap="square">
            <a:spAutoFit/>
          </a:bodyPr>
          <a:lstStyle/>
          <a:p>
            <a:pPr algn="just"/>
            <a:r>
              <a:rPr lang="en-US" b="1" dirty="0">
                <a:solidFill>
                  <a:schemeClr val="bg1"/>
                </a:solidFill>
              </a:rPr>
              <a:t>What are some of the ways you have witnessed the Lord hastening His work?</a:t>
            </a:r>
          </a:p>
        </p:txBody>
      </p:sp>
    </p:spTree>
    <p:extLst>
      <p:ext uri="{BB962C8B-B14F-4D97-AF65-F5344CB8AC3E}">
        <p14:creationId xmlns:p14="http://schemas.microsoft.com/office/powerpoint/2010/main" val="389594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ppt_y</p:attrName>
                                        </p:attrNameLst>
                                      </p:cBhvr>
                                      <p:tavLst>
                                        <p:tav tm="0">
                                          <p:val>
                                            <p:strVal val="#ppt_y+#ppt_h*1.125000"/>
                                          </p:val>
                                        </p:tav>
                                        <p:tav tm="100000">
                                          <p:val>
                                            <p:strVal val="#ppt_y"/>
                                          </p:val>
                                        </p:tav>
                                      </p:tavLst>
                                    </p:anim>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800" decel="100000"/>
                                        <p:tgtEl>
                                          <p:spTgt spid="7"/>
                                        </p:tgtEl>
                                      </p:cBhvr>
                                    </p:animEffect>
                                    <p:anim calcmode="lin" valueType="num">
                                      <p:cBhvr>
                                        <p:cTn id="36" dur="800" decel="100000" fill="hold"/>
                                        <p:tgtEl>
                                          <p:spTgt spid="7"/>
                                        </p:tgtEl>
                                        <p:attrNameLst>
                                          <p:attrName>style.rotation</p:attrName>
                                        </p:attrNameLst>
                                      </p:cBhvr>
                                      <p:tavLst>
                                        <p:tav tm="0">
                                          <p:val>
                                            <p:fltVal val="-90"/>
                                          </p:val>
                                        </p:tav>
                                        <p:tav tm="100000">
                                          <p:val>
                                            <p:fltVal val="0"/>
                                          </p:val>
                                        </p:tav>
                                      </p:tavLst>
                                    </p:anim>
                                    <p:anim calcmode="lin" valueType="num">
                                      <p:cBhvr>
                                        <p:cTn id="37" dur="800" decel="100000" fill="hold"/>
                                        <p:tgtEl>
                                          <p:spTgt spid="7"/>
                                        </p:tgtEl>
                                        <p:attrNameLst>
                                          <p:attrName>ppt_x</p:attrName>
                                        </p:attrNameLst>
                                      </p:cBhvr>
                                      <p:tavLst>
                                        <p:tav tm="0">
                                          <p:val>
                                            <p:strVal val="#ppt_x+0.4"/>
                                          </p:val>
                                        </p:tav>
                                        <p:tav tm="100000">
                                          <p:val>
                                            <p:strVal val="#ppt_x-0.05"/>
                                          </p:val>
                                        </p:tav>
                                      </p:tavLst>
                                    </p:anim>
                                    <p:anim calcmode="lin" valueType="num">
                                      <p:cBhvr>
                                        <p:cTn id="38" dur="800" decel="100000" fill="hold"/>
                                        <p:tgtEl>
                                          <p:spTgt spid="7"/>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800" decel="100000"/>
                                        <p:tgtEl>
                                          <p:spTgt spid="6"/>
                                        </p:tgtEl>
                                      </p:cBhvr>
                                    </p:animEffect>
                                    <p:anim calcmode="lin" valueType="num">
                                      <p:cBhvr>
                                        <p:cTn id="44" dur="800" decel="100000" fill="hold"/>
                                        <p:tgtEl>
                                          <p:spTgt spid="6"/>
                                        </p:tgtEl>
                                        <p:attrNameLst>
                                          <p:attrName>style.rotation</p:attrName>
                                        </p:attrNameLst>
                                      </p:cBhvr>
                                      <p:tavLst>
                                        <p:tav tm="0">
                                          <p:val>
                                            <p:fltVal val="-90"/>
                                          </p:val>
                                        </p:tav>
                                        <p:tav tm="100000">
                                          <p:val>
                                            <p:fltVal val="0"/>
                                          </p:val>
                                        </p:tav>
                                      </p:tavLst>
                                    </p:anim>
                                    <p:anim calcmode="lin" valueType="num">
                                      <p:cBhvr>
                                        <p:cTn id="45" dur="800" decel="100000" fill="hold"/>
                                        <p:tgtEl>
                                          <p:spTgt spid="6"/>
                                        </p:tgtEl>
                                        <p:attrNameLst>
                                          <p:attrName>ppt_x</p:attrName>
                                        </p:attrNameLst>
                                      </p:cBhvr>
                                      <p:tavLst>
                                        <p:tav tm="0">
                                          <p:val>
                                            <p:strVal val="#ppt_x+0.4"/>
                                          </p:val>
                                        </p:tav>
                                        <p:tav tm="100000">
                                          <p:val>
                                            <p:strVal val="#ppt_x-0.05"/>
                                          </p:val>
                                        </p:tav>
                                      </p:tavLst>
                                    </p:anim>
                                    <p:anim calcmode="lin" valueType="num">
                                      <p:cBhvr>
                                        <p:cTn id="46" dur="800" decel="100000" fill="hold"/>
                                        <p:tgtEl>
                                          <p:spTgt spid="6"/>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Scale>
                                      <p:cBhvr>
                                        <p:cTn id="5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8"/>
                                        </p:tgtEl>
                                        <p:attrNameLst>
                                          <p:attrName>ppt_x</p:attrName>
                                          <p:attrName>ppt_y</p:attrName>
                                        </p:attrNameLst>
                                      </p:cBhvr>
                                    </p:animMotion>
                                    <p:animEffect transition="in" filter="fade">
                                      <p:cBhvr>
                                        <p:cTn id="55" dur="1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 calcmode="lin" valueType="num">
                                      <p:cBhvr>
                                        <p:cTn id="60" dur="1000" fill="hold"/>
                                        <p:tgtEl>
                                          <p:spTgt spid="9">
                                            <p:txEl>
                                              <p:pRg st="0" end="0"/>
                                            </p:txEl>
                                          </p:spTgt>
                                        </p:tgtEl>
                                        <p:attrNameLst>
                                          <p:attrName>ppt_w</p:attrName>
                                        </p:attrNameLst>
                                      </p:cBhvr>
                                      <p:tavLst>
                                        <p:tav tm="0">
                                          <p:val>
                                            <p:strVal val="#ppt_w+.3"/>
                                          </p:val>
                                        </p:tav>
                                        <p:tav tm="100000">
                                          <p:val>
                                            <p:strVal val="#ppt_w"/>
                                          </p:val>
                                        </p:tav>
                                      </p:tavLst>
                                    </p:anim>
                                    <p:anim calcmode="lin" valueType="num">
                                      <p:cBhvr>
                                        <p:cTn id="61"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62" dur="1000"/>
                                        <p:tgtEl>
                                          <p:spTgt spid="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LESSON</a:t>
            </a:r>
            <a:r>
              <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158</a:t>
            </a:r>
            <a:endPar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0BAD2F03-2422-4A6F-9F9C-13714B1F99A1}"/>
              </a:ext>
            </a:extLst>
          </p:cNvPr>
          <p:cNvSpPr/>
          <p:nvPr/>
        </p:nvSpPr>
        <p:spPr>
          <a:xfrm>
            <a:off x="1309929" y="783607"/>
            <a:ext cx="3244543" cy="369332"/>
          </a:xfrm>
          <a:prstGeom prst="rect">
            <a:avLst/>
          </a:prstGeom>
        </p:spPr>
        <p:txBody>
          <a:bodyPr wrap="none">
            <a:spAutoFit/>
          </a:bodyPr>
          <a:lstStyle/>
          <a:p>
            <a:pPr algn="just"/>
            <a:r>
              <a:rPr lang="en-US" b="1" dirty="0">
                <a:solidFill>
                  <a:schemeClr val="bg1"/>
                </a:solidFill>
              </a:rPr>
              <a:t>Doctrine and Covenants 133:10</a:t>
            </a:r>
          </a:p>
        </p:txBody>
      </p:sp>
      <p:sp>
        <p:nvSpPr>
          <p:cNvPr id="4" name="Rectangle 3">
            <a:extLst>
              <a:ext uri="{FF2B5EF4-FFF2-40B4-BE49-F238E27FC236}">
                <a16:creationId xmlns:a16="http://schemas.microsoft.com/office/drawing/2014/main" id="{20B60718-6154-422C-B376-207308011DAE}"/>
              </a:ext>
            </a:extLst>
          </p:cNvPr>
          <p:cNvSpPr/>
          <p:nvPr/>
        </p:nvSpPr>
        <p:spPr>
          <a:xfrm>
            <a:off x="1309928" y="1086679"/>
            <a:ext cx="8934001" cy="923330"/>
          </a:xfrm>
          <a:prstGeom prst="rect">
            <a:avLst/>
          </a:prstGeom>
        </p:spPr>
        <p:txBody>
          <a:bodyPr wrap="square">
            <a:spAutoFit/>
          </a:bodyPr>
          <a:lstStyle/>
          <a:p>
            <a:pPr algn="just"/>
            <a:r>
              <a:rPr lang="en-US" dirty="0">
                <a:solidFill>
                  <a:srgbClr val="333333"/>
                </a:solidFill>
                <a:latin typeface="Palatino"/>
              </a:rPr>
              <a:t>Yea, let the cry go forth among all people: Awake and arise and go forth to meet the Bridegroom; behold and lo, the Bridegroom cometh; go ye out to meet him. Prepare yourselves for the great day of the Lord.</a:t>
            </a:r>
            <a:endParaRPr lang="en-US" dirty="0"/>
          </a:p>
        </p:txBody>
      </p:sp>
      <p:sp>
        <p:nvSpPr>
          <p:cNvPr id="5" name="Rectangle 4">
            <a:extLst>
              <a:ext uri="{FF2B5EF4-FFF2-40B4-BE49-F238E27FC236}">
                <a16:creationId xmlns:a16="http://schemas.microsoft.com/office/drawing/2014/main" id="{93CBD200-B913-4FCD-AB0E-DE27A6CA6973}"/>
              </a:ext>
            </a:extLst>
          </p:cNvPr>
          <p:cNvSpPr/>
          <p:nvPr/>
        </p:nvSpPr>
        <p:spPr>
          <a:xfrm>
            <a:off x="1309927" y="2043929"/>
            <a:ext cx="7516021" cy="369332"/>
          </a:xfrm>
          <a:prstGeom prst="rect">
            <a:avLst/>
          </a:prstGeom>
        </p:spPr>
        <p:txBody>
          <a:bodyPr wrap="square">
            <a:spAutoFit/>
          </a:bodyPr>
          <a:lstStyle/>
          <a:p>
            <a:pPr algn="just"/>
            <a:r>
              <a:rPr lang="en-US" b="1" dirty="0">
                <a:solidFill>
                  <a:schemeClr val="bg1"/>
                </a:solidFill>
              </a:rPr>
              <a:t>What does this verse suggest about why the Lord would hasten His work? </a:t>
            </a:r>
          </a:p>
        </p:txBody>
      </p:sp>
      <p:pic>
        <p:nvPicPr>
          <p:cNvPr id="6" name="Picture 5">
            <a:extLst>
              <a:ext uri="{FF2B5EF4-FFF2-40B4-BE49-F238E27FC236}">
                <a16:creationId xmlns:a16="http://schemas.microsoft.com/office/drawing/2014/main" id="{61F603DE-E8BD-47EB-9DE5-DE5AC5CA0241}"/>
              </a:ext>
            </a:extLst>
          </p:cNvPr>
          <p:cNvPicPr/>
          <p:nvPr/>
        </p:nvPicPr>
        <p:blipFill rotWithShape="1">
          <a:blip r:embed="rId2"/>
          <a:srcRect l="43270" t="18529" r="27404" b="12201"/>
          <a:stretch/>
        </p:blipFill>
        <p:spPr bwMode="auto">
          <a:xfrm>
            <a:off x="7209184" y="2690260"/>
            <a:ext cx="3034746" cy="3551514"/>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C86E8E8B-21AB-40D1-9361-0B76F6B1E61D}"/>
              </a:ext>
            </a:extLst>
          </p:cNvPr>
          <p:cNvSpPr/>
          <p:nvPr/>
        </p:nvSpPr>
        <p:spPr>
          <a:xfrm>
            <a:off x="1309927" y="2690260"/>
            <a:ext cx="5687221" cy="646331"/>
          </a:xfrm>
          <a:prstGeom prst="rect">
            <a:avLst/>
          </a:prstGeom>
        </p:spPr>
        <p:txBody>
          <a:bodyPr wrap="square">
            <a:spAutoFit/>
          </a:bodyPr>
          <a:lstStyle/>
          <a:p>
            <a:pPr algn="just"/>
            <a:r>
              <a:rPr lang="en-US" b="1" dirty="0">
                <a:solidFill>
                  <a:schemeClr val="bg1"/>
                </a:solidFill>
              </a:rPr>
              <a:t>What do you think President Kimball meant when he said that we must “lengthen our stride”?</a:t>
            </a:r>
          </a:p>
        </p:txBody>
      </p:sp>
    </p:spTree>
    <p:extLst>
      <p:ext uri="{BB962C8B-B14F-4D97-AF65-F5344CB8AC3E}">
        <p14:creationId xmlns:p14="http://schemas.microsoft.com/office/powerpoint/2010/main" val="3027418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LESSON</a:t>
            </a:r>
            <a:r>
              <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158</a:t>
            </a:r>
            <a:endPar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A3DD9707-C560-4F34-99F4-A77182ED7BB6}"/>
              </a:ext>
            </a:extLst>
          </p:cNvPr>
          <p:cNvSpPr/>
          <p:nvPr/>
        </p:nvSpPr>
        <p:spPr>
          <a:xfrm>
            <a:off x="1176744" y="1261323"/>
            <a:ext cx="5361596" cy="369332"/>
          </a:xfrm>
          <a:prstGeom prst="rect">
            <a:avLst/>
          </a:prstGeom>
        </p:spPr>
        <p:txBody>
          <a:bodyPr wrap="none">
            <a:spAutoFit/>
          </a:bodyPr>
          <a:lstStyle/>
          <a:p>
            <a:r>
              <a:rPr lang="en-US" b="1" dirty="0">
                <a:solidFill>
                  <a:schemeClr val="accent3">
                    <a:lumMod val="50000"/>
                  </a:schemeClr>
                </a:solidFill>
              </a:rPr>
              <a:t>Teaching Assignment 1: Hastening missionary work.</a:t>
            </a:r>
          </a:p>
        </p:txBody>
      </p:sp>
      <p:sp>
        <p:nvSpPr>
          <p:cNvPr id="4" name="Rectangle 3">
            <a:extLst>
              <a:ext uri="{FF2B5EF4-FFF2-40B4-BE49-F238E27FC236}">
                <a16:creationId xmlns:a16="http://schemas.microsoft.com/office/drawing/2014/main" id="{A9436662-4535-4E33-82C1-599C884DA55B}"/>
              </a:ext>
            </a:extLst>
          </p:cNvPr>
          <p:cNvSpPr/>
          <p:nvPr/>
        </p:nvSpPr>
        <p:spPr>
          <a:xfrm>
            <a:off x="2565060" y="3059668"/>
            <a:ext cx="5629298" cy="369332"/>
          </a:xfrm>
          <a:prstGeom prst="rect">
            <a:avLst/>
          </a:prstGeom>
        </p:spPr>
        <p:txBody>
          <a:bodyPr wrap="none">
            <a:spAutoFit/>
          </a:bodyPr>
          <a:lstStyle/>
          <a:p>
            <a:r>
              <a:rPr lang="en-US" b="1" dirty="0">
                <a:solidFill>
                  <a:schemeClr val="accent3">
                    <a:lumMod val="50000"/>
                  </a:schemeClr>
                </a:solidFill>
              </a:rPr>
              <a:t>Teaching Assignment 2: New editions of the scriptures.</a:t>
            </a:r>
          </a:p>
        </p:txBody>
      </p:sp>
      <p:sp>
        <p:nvSpPr>
          <p:cNvPr id="5" name="Rectangle 4">
            <a:extLst>
              <a:ext uri="{FF2B5EF4-FFF2-40B4-BE49-F238E27FC236}">
                <a16:creationId xmlns:a16="http://schemas.microsoft.com/office/drawing/2014/main" id="{82C44D41-4E99-4000-BE41-BC3C499C7191}"/>
              </a:ext>
            </a:extLst>
          </p:cNvPr>
          <p:cNvSpPr/>
          <p:nvPr/>
        </p:nvSpPr>
        <p:spPr>
          <a:xfrm>
            <a:off x="4729412" y="5042679"/>
            <a:ext cx="6929893" cy="369332"/>
          </a:xfrm>
          <a:prstGeom prst="rect">
            <a:avLst/>
          </a:prstGeom>
        </p:spPr>
        <p:txBody>
          <a:bodyPr wrap="square">
            <a:spAutoFit/>
          </a:bodyPr>
          <a:lstStyle/>
          <a:p>
            <a:pPr algn="just"/>
            <a:r>
              <a:rPr lang="en-US" b="1" dirty="0">
                <a:solidFill>
                  <a:schemeClr val="accent3">
                    <a:lumMod val="50000"/>
                  </a:schemeClr>
                </a:solidFill>
              </a:rPr>
              <a:t>Teaching Assignment 3: Hastening temple and family history work.</a:t>
            </a:r>
          </a:p>
        </p:txBody>
      </p:sp>
    </p:spTree>
    <p:extLst>
      <p:ext uri="{BB962C8B-B14F-4D97-AF65-F5344CB8AC3E}">
        <p14:creationId xmlns:p14="http://schemas.microsoft.com/office/powerpoint/2010/main" val="2945040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 autoRev="1" fill="hold">
                                          <p:stCondLst>
                                            <p:cond delay="0"/>
                                          </p:stCondLst>
                                        </p:cTn>
                                        <p:tgtEl>
                                          <p:spTgt spid="2"/>
                                        </p:tgtEl>
                                        <p:attrNameLst>
                                          <p:attrName>ppt_w</p:attrName>
                                        </p:attrNameLst>
                                      </p:cBhvr>
                                    </p:anim>
                                    <p:anim by="(#ppt_w*0.50)" calcmode="lin" valueType="num">
                                      <p:cBhvr>
                                        <p:cTn id="8" dur="50" decel="50000" autoRev="1" fill="hold">
                                          <p:stCondLst>
                                            <p:cond delay="0"/>
                                          </p:stCondLst>
                                        </p:cTn>
                                        <p:tgtEl>
                                          <p:spTgt spid="2"/>
                                        </p:tgtEl>
                                        <p:attrNameLst>
                                          <p:attrName>ppt_x</p:attrName>
                                        </p:attrNameLst>
                                      </p:cBhvr>
                                    </p:anim>
                                    <p:anim from="(-#ppt_h/2)" to="(#ppt_y)" calcmode="lin" valueType="num">
                                      <p:cBhvr>
                                        <p:cTn id="9" dur="100" fill="hold">
                                          <p:stCondLst>
                                            <p:cond delay="0"/>
                                          </p:stCondLst>
                                        </p:cTn>
                                        <p:tgtEl>
                                          <p:spTgt spid="2"/>
                                        </p:tgtEl>
                                        <p:attrNameLst>
                                          <p:attrName>ppt_y</p:attrName>
                                        </p:attrNameLst>
                                      </p:cBhvr>
                                    </p:anim>
                                    <p:animRot by="21600000">
                                      <p:cBhvr>
                                        <p:cTn id="10" dur="1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1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100" fill="hold"/>
                                        <p:tgtEl>
                                          <p:spTgt spid="5"/>
                                        </p:tgtEl>
                                        <p:attrNameLst>
                                          <p:attrName>ppt_y</p:attrName>
                                        </p:attrNameLst>
                                      </p:cBhvr>
                                      <p:tavLst>
                                        <p:tav tm="0">
                                          <p:val>
                                            <p:strVal val="#ppt_y"/>
                                          </p:val>
                                        </p:tav>
                                        <p:tav tm="100000">
                                          <p:val>
                                            <p:strVal val="#ppt_y"/>
                                          </p:val>
                                        </p:tav>
                                      </p:tavLst>
                                    </p:anim>
                                    <p:anim calcmode="lin" valueType="num">
                                      <p:cBhvr>
                                        <p:cTn id="22" dur="1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1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1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2C230DD-C21E-4F52-9DAA-7F60C7107645}"/>
              </a:ext>
            </a:extLst>
          </p:cNvPr>
          <p:cNvSpPr/>
          <p:nvPr/>
        </p:nvSpPr>
        <p:spPr>
          <a:xfrm>
            <a:off x="2233404" y="5088834"/>
            <a:ext cx="7228648" cy="136273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F06488A-7103-47F4-8EE4-4B30D8D7E5AC}"/>
              </a:ext>
            </a:extLst>
          </p:cNvPr>
          <p:cNvSpPr/>
          <p:nvPr/>
        </p:nvSpPr>
        <p:spPr>
          <a:xfrm>
            <a:off x="1446655" y="3057400"/>
            <a:ext cx="8845827" cy="177551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8F3EAB6-37FB-4C41-B0A4-391FE3EF8AC9}"/>
              </a:ext>
            </a:extLst>
          </p:cNvPr>
          <p:cNvSpPr/>
          <p:nvPr/>
        </p:nvSpPr>
        <p:spPr>
          <a:xfrm>
            <a:off x="2027581" y="1300157"/>
            <a:ext cx="7513983"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LESSON</a:t>
            </a:r>
            <a:r>
              <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158</a:t>
            </a:r>
            <a:endPar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676C0BDB-DA86-451A-B9F3-85A00BCD6BD6}"/>
              </a:ext>
            </a:extLst>
          </p:cNvPr>
          <p:cNvSpPr/>
          <p:nvPr/>
        </p:nvSpPr>
        <p:spPr>
          <a:xfrm>
            <a:off x="3267075" y="1300156"/>
            <a:ext cx="6340750" cy="1569660"/>
          </a:xfrm>
          <a:prstGeom prst="rect">
            <a:avLst/>
          </a:prstGeom>
        </p:spPr>
        <p:txBody>
          <a:bodyPr wrap="square">
            <a:spAutoFit/>
          </a:bodyPr>
          <a:lstStyle/>
          <a:p>
            <a:pPr algn="just"/>
            <a:r>
              <a:rPr lang="en-US" sz="1600" dirty="0">
                <a:solidFill>
                  <a:schemeClr val="bg1"/>
                </a:solidFill>
              </a:rPr>
              <a:t>“I know they have curtains, like iron curtains and bamboo curtains. I know how difficult it is because we have made some efforts. … But I can see no good reason why the Lord would open doors that we are not prepared to enter. Why should he break down the Iron Curtain or the Bamboo Curtain or any other curtain if we are still unprepared to enter?” (“When the World Will Be Converted,” Ensign, Oct. 1974,5,7).</a:t>
            </a:r>
          </a:p>
        </p:txBody>
      </p:sp>
      <p:pic>
        <p:nvPicPr>
          <p:cNvPr id="6" name="Picture 5">
            <a:extLst>
              <a:ext uri="{FF2B5EF4-FFF2-40B4-BE49-F238E27FC236}">
                <a16:creationId xmlns:a16="http://schemas.microsoft.com/office/drawing/2014/main" id="{C5B90343-5F4C-4BE1-B314-15E1FC7F1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144" y="1487742"/>
            <a:ext cx="960368" cy="1194488"/>
          </a:xfrm>
          <a:prstGeom prst="rect">
            <a:avLst/>
          </a:prstGeom>
        </p:spPr>
      </p:pic>
      <p:sp>
        <p:nvSpPr>
          <p:cNvPr id="7" name="Rectangle 6">
            <a:extLst>
              <a:ext uri="{FF2B5EF4-FFF2-40B4-BE49-F238E27FC236}">
                <a16:creationId xmlns:a16="http://schemas.microsoft.com/office/drawing/2014/main" id="{ED28A3A4-4077-4391-ADDE-44ED4444FA2D}"/>
              </a:ext>
            </a:extLst>
          </p:cNvPr>
          <p:cNvSpPr/>
          <p:nvPr/>
        </p:nvSpPr>
        <p:spPr>
          <a:xfrm>
            <a:off x="3415202" y="746158"/>
            <a:ext cx="5361596" cy="369332"/>
          </a:xfrm>
          <a:prstGeom prst="rect">
            <a:avLst/>
          </a:prstGeom>
        </p:spPr>
        <p:txBody>
          <a:bodyPr wrap="none">
            <a:spAutoFit/>
          </a:bodyPr>
          <a:lstStyle/>
          <a:p>
            <a:r>
              <a:rPr lang="en-US" b="1" dirty="0">
                <a:solidFill>
                  <a:schemeClr val="bg1"/>
                </a:solidFill>
              </a:rPr>
              <a:t>Teaching Assignment 1: Hastening missionary work.</a:t>
            </a:r>
          </a:p>
        </p:txBody>
      </p:sp>
      <p:sp>
        <p:nvSpPr>
          <p:cNvPr id="8" name="Rectangle 7">
            <a:extLst>
              <a:ext uri="{FF2B5EF4-FFF2-40B4-BE49-F238E27FC236}">
                <a16:creationId xmlns:a16="http://schemas.microsoft.com/office/drawing/2014/main" id="{E02E8B9A-50D4-4016-BB75-A7DBFBF69620}"/>
              </a:ext>
            </a:extLst>
          </p:cNvPr>
          <p:cNvSpPr/>
          <p:nvPr/>
        </p:nvSpPr>
        <p:spPr>
          <a:xfrm>
            <a:off x="2672487" y="3017033"/>
            <a:ext cx="7673010" cy="1815882"/>
          </a:xfrm>
          <a:prstGeom prst="rect">
            <a:avLst/>
          </a:prstGeom>
        </p:spPr>
        <p:txBody>
          <a:bodyPr wrap="square">
            <a:spAutoFit/>
          </a:bodyPr>
          <a:lstStyle/>
          <a:p>
            <a:pPr algn="just"/>
            <a:r>
              <a:rPr lang="en-US" sz="1600" dirty="0">
                <a:solidFill>
                  <a:schemeClr val="bg1"/>
                </a:solidFill>
              </a:rPr>
              <a:t>“There remain … areas of the world where our influence is limited and where we are not allowed to share the gospel freely. As did President Spencer W. Kimball over 32 years ago, I urge you to pray for the opening of those areas, that we might share with them the joy of the gospel. As we prayed then in response to President Kimball’s pleadings, we saw miracles unfold as country after country, formerly closed to the Church, was opened. Such will transpire again as we pray with faith” (“Welcome to Conference,” Ensign or Liahona, Nov. 2008,6).</a:t>
            </a:r>
          </a:p>
        </p:txBody>
      </p:sp>
      <p:pic>
        <p:nvPicPr>
          <p:cNvPr id="11" name="Picture 10">
            <a:extLst>
              <a:ext uri="{FF2B5EF4-FFF2-40B4-BE49-F238E27FC236}">
                <a16:creationId xmlns:a16="http://schemas.microsoft.com/office/drawing/2014/main" id="{8AC189EB-221E-4155-AE37-539769AE9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467" y="3208475"/>
            <a:ext cx="1158524" cy="1446715"/>
          </a:xfrm>
          <a:prstGeom prst="rect">
            <a:avLst/>
          </a:prstGeom>
        </p:spPr>
      </p:pic>
      <p:sp>
        <p:nvSpPr>
          <p:cNvPr id="12" name="Rectangle 11">
            <a:extLst>
              <a:ext uri="{FF2B5EF4-FFF2-40B4-BE49-F238E27FC236}">
                <a16:creationId xmlns:a16="http://schemas.microsoft.com/office/drawing/2014/main" id="{795C352C-EBF2-4246-85D1-D80C57DB669F}"/>
              </a:ext>
            </a:extLst>
          </p:cNvPr>
          <p:cNvSpPr/>
          <p:nvPr/>
        </p:nvSpPr>
        <p:spPr>
          <a:xfrm>
            <a:off x="3379304" y="5206901"/>
            <a:ext cx="6096000" cy="1077218"/>
          </a:xfrm>
          <a:prstGeom prst="rect">
            <a:avLst/>
          </a:prstGeom>
        </p:spPr>
        <p:txBody>
          <a:bodyPr>
            <a:spAutoFit/>
          </a:bodyPr>
          <a:lstStyle/>
          <a:p>
            <a:pPr algn="just"/>
            <a:r>
              <a:rPr lang="en-US" sz="1600" dirty="0">
                <a:solidFill>
                  <a:schemeClr val="bg1"/>
                </a:solidFill>
              </a:rPr>
              <a:t>“The question is frequently asked: Should every young man fill a mission? And the answer has been given by the Lord. It is ‘Yes.’ Every young man should fill a mission” (“When the World Will Be Converted,”8).</a:t>
            </a:r>
          </a:p>
        </p:txBody>
      </p:sp>
      <p:pic>
        <p:nvPicPr>
          <p:cNvPr id="14" name="Picture 13">
            <a:extLst>
              <a:ext uri="{FF2B5EF4-FFF2-40B4-BE49-F238E27FC236}">
                <a16:creationId xmlns:a16="http://schemas.microsoft.com/office/drawing/2014/main" id="{B2F50159-DC2D-4997-A749-98D521F05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925" y="5169500"/>
            <a:ext cx="960368" cy="1194488"/>
          </a:xfrm>
          <a:prstGeom prst="rect">
            <a:avLst/>
          </a:prstGeom>
        </p:spPr>
      </p:pic>
    </p:spTree>
    <p:extLst>
      <p:ext uri="{BB962C8B-B14F-4D97-AF65-F5344CB8AC3E}">
        <p14:creationId xmlns:p14="http://schemas.microsoft.com/office/powerpoint/2010/main" val="34251231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4" grpId="0" animBg="1"/>
      <p:bldP spid="2"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19037F-6320-4CB2-907F-7A0094F3CB4B}"/>
              </a:ext>
            </a:extLst>
          </p:cNvPr>
          <p:cNvSpPr/>
          <p:nvPr/>
        </p:nvSpPr>
        <p:spPr>
          <a:xfrm>
            <a:off x="2451651" y="3389244"/>
            <a:ext cx="7490073" cy="178749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8F6490-B6F6-4889-9994-87383DB0C66C}"/>
              </a:ext>
            </a:extLst>
          </p:cNvPr>
          <p:cNvSpPr/>
          <p:nvPr/>
        </p:nvSpPr>
        <p:spPr>
          <a:xfrm>
            <a:off x="2451652" y="1470991"/>
            <a:ext cx="7182679" cy="151074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LESSON</a:t>
            </a:r>
            <a:r>
              <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158</a:t>
            </a:r>
            <a:endPar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endParaRPr>
          </a:p>
        </p:txBody>
      </p:sp>
      <p:sp>
        <p:nvSpPr>
          <p:cNvPr id="4" name="Rectangle 3">
            <a:extLst>
              <a:ext uri="{FF2B5EF4-FFF2-40B4-BE49-F238E27FC236}">
                <a16:creationId xmlns:a16="http://schemas.microsoft.com/office/drawing/2014/main" id="{94855951-584A-46A0-9D87-614BB1426C9B}"/>
              </a:ext>
            </a:extLst>
          </p:cNvPr>
          <p:cNvSpPr/>
          <p:nvPr/>
        </p:nvSpPr>
        <p:spPr>
          <a:xfrm>
            <a:off x="3281351" y="968273"/>
            <a:ext cx="5629298" cy="369332"/>
          </a:xfrm>
          <a:prstGeom prst="rect">
            <a:avLst/>
          </a:prstGeom>
        </p:spPr>
        <p:txBody>
          <a:bodyPr wrap="none">
            <a:spAutoFit/>
          </a:bodyPr>
          <a:lstStyle/>
          <a:p>
            <a:r>
              <a:rPr lang="en-US" b="1" dirty="0">
                <a:solidFill>
                  <a:schemeClr val="bg1"/>
                </a:solidFill>
              </a:rPr>
              <a:t>Teaching Assignment 2: New editions of the scriptures.</a:t>
            </a:r>
          </a:p>
        </p:txBody>
      </p:sp>
      <p:sp>
        <p:nvSpPr>
          <p:cNvPr id="2" name="Rectangle 1">
            <a:extLst>
              <a:ext uri="{FF2B5EF4-FFF2-40B4-BE49-F238E27FC236}">
                <a16:creationId xmlns:a16="http://schemas.microsoft.com/office/drawing/2014/main" id="{584A7FA9-7993-4AFE-9C40-8CA7D9B24957}"/>
              </a:ext>
            </a:extLst>
          </p:cNvPr>
          <p:cNvSpPr/>
          <p:nvPr/>
        </p:nvSpPr>
        <p:spPr>
          <a:xfrm>
            <a:off x="3538331" y="1571850"/>
            <a:ext cx="6096000" cy="1323439"/>
          </a:xfrm>
          <a:prstGeom prst="rect">
            <a:avLst/>
          </a:prstGeom>
        </p:spPr>
        <p:txBody>
          <a:bodyPr>
            <a:spAutoFit/>
          </a:bodyPr>
          <a:lstStyle/>
          <a:p>
            <a:pPr algn="just"/>
            <a:r>
              <a:rPr lang="en-US" sz="1600" dirty="0">
                <a:solidFill>
                  <a:schemeClr val="bg1"/>
                </a:solidFill>
              </a:rPr>
              <a:t>“I find that when I get casual in my relationships with divinity and when it seems that no divine ear is listening and no divine voice is speaking, that I am far, far away. If I immerse myself in the scriptures the distance narrows and the spirituality returns” (The Teachings of Spencer W. Kimball, ed. Edward L. Kimball [1982],135).</a:t>
            </a:r>
          </a:p>
        </p:txBody>
      </p:sp>
      <p:pic>
        <p:nvPicPr>
          <p:cNvPr id="6" name="Picture 5">
            <a:extLst>
              <a:ext uri="{FF2B5EF4-FFF2-40B4-BE49-F238E27FC236}">
                <a16:creationId xmlns:a16="http://schemas.microsoft.com/office/drawing/2014/main" id="{4C7CA486-0D82-4D1C-9B6B-02BD713AA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963" y="1642198"/>
            <a:ext cx="960368" cy="1194488"/>
          </a:xfrm>
          <a:prstGeom prst="rect">
            <a:avLst/>
          </a:prstGeom>
        </p:spPr>
      </p:pic>
      <p:sp>
        <p:nvSpPr>
          <p:cNvPr id="7" name="Rectangle 6">
            <a:extLst>
              <a:ext uri="{FF2B5EF4-FFF2-40B4-BE49-F238E27FC236}">
                <a16:creationId xmlns:a16="http://schemas.microsoft.com/office/drawing/2014/main" id="{B8DDF386-996D-4222-AA08-C6AF9A5AB562}"/>
              </a:ext>
            </a:extLst>
          </p:cNvPr>
          <p:cNvSpPr/>
          <p:nvPr/>
        </p:nvSpPr>
        <p:spPr>
          <a:xfrm>
            <a:off x="3676083" y="3360853"/>
            <a:ext cx="6265642" cy="1815882"/>
          </a:xfrm>
          <a:prstGeom prst="rect">
            <a:avLst/>
          </a:prstGeom>
        </p:spPr>
        <p:txBody>
          <a:bodyPr wrap="square">
            <a:spAutoFit/>
          </a:bodyPr>
          <a:lstStyle/>
          <a:p>
            <a:pPr algn="just"/>
            <a:r>
              <a:rPr lang="en-US" sz="1600" dirty="0">
                <a:solidFill>
                  <a:schemeClr val="bg1"/>
                </a:solidFill>
              </a:rPr>
              <a:t>“With the passing of years, these scriptures will produce successive generations of faithful Christians who know the Lord Jesus Christ and are disposed to obey His will. </a:t>
            </a:r>
          </a:p>
          <a:p>
            <a:pPr algn="just"/>
            <a:r>
              <a:rPr lang="en-US" sz="1600" dirty="0">
                <a:solidFill>
                  <a:schemeClr val="bg1"/>
                </a:solidFill>
              </a:rPr>
              <a:t>“…They will develop a gospel scholarship beyond that which their forebears could achieve. They will have the testimony that Jesus is the Christ and be competent to proclaim Him and to defend Him” (“Scriptures,” Ensign, Nov. 1982,53).</a:t>
            </a:r>
          </a:p>
        </p:txBody>
      </p:sp>
      <p:pic>
        <p:nvPicPr>
          <p:cNvPr id="10" name="Picture 9">
            <a:extLst>
              <a:ext uri="{FF2B5EF4-FFF2-40B4-BE49-F238E27FC236}">
                <a16:creationId xmlns:a16="http://schemas.microsoft.com/office/drawing/2014/main" id="{72AD1A01-8E6E-47B6-AFFA-C8D17D96A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041" y="3504027"/>
            <a:ext cx="1054790" cy="1320470"/>
          </a:xfrm>
          <a:prstGeom prst="rect">
            <a:avLst/>
          </a:prstGeom>
        </p:spPr>
      </p:pic>
    </p:spTree>
    <p:extLst>
      <p:ext uri="{BB962C8B-B14F-4D97-AF65-F5344CB8AC3E}">
        <p14:creationId xmlns:p14="http://schemas.microsoft.com/office/powerpoint/2010/main" val="33697188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EA8569-DC77-4988-89F4-03A2FE01019B}"/>
              </a:ext>
            </a:extLst>
          </p:cNvPr>
          <p:cNvSpPr/>
          <p:nvPr/>
        </p:nvSpPr>
        <p:spPr>
          <a:xfrm>
            <a:off x="2398643" y="3429001"/>
            <a:ext cx="7726017" cy="20621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B0D5DEE-09DB-404D-ABE7-93331CB04A24}"/>
              </a:ext>
            </a:extLst>
          </p:cNvPr>
          <p:cNvSpPr/>
          <p:nvPr/>
        </p:nvSpPr>
        <p:spPr>
          <a:xfrm>
            <a:off x="2631052" y="1616045"/>
            <a:ext cx="7314704" cy="156966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LESSON</a:t>
            </a:r>
            <a:r>
              <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 </a:t>
            </a:r>
            <a:r>
              <a:rPr lang="en-US"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rPr>
              <a:t>158</a:t>
            </a:r>
            <a:endParaRPr lang="en-US" sz="1600" b="1" dirty="0">
              <a:solidFill>
                <a:schemeClr val="bg1"/>
              </a:solidFill>
              <a:effectLst>
                <a:outerShdw blurRad="38100" dist="38100" dir="2700000" algn="tl">
                  <a:srgbClr val="000000">
                    <a:alpha val="43137"/>
                  </a:srgbClr>
                </a:outerShdw>
              </a:effectLst>
              <a:latin typeface="Lucida Console" panose="020B0609040504020204" pitchFamily="49" charset="0"/>
              <a:ea typeface="Microsoft Yi Baiti" panose="03000500000000000000" pitchFamily="66" charset="0"/>
              <a:cs typeface="Times New Roman" panose="02020603050405020304" pitchFamily="18" charset="0"/>
            </a:endParaRPr>
          </a:p>
        </p:txBody>
      </p:sp>
      <p:sp>
        <p:nvSpPr>
          <p:cNvPr id="2" name="Rectangle 1">
            <a:extLst>
              <a:ext uri="{FF2B5EF4-FFF2-40B4-BE49-F238E27FC236}">
                <a16:creationId xmlns:a16="http://schemas.microsoft.com/office/drawing/2014/main" id="{A0E74496-172D-4018-9121-9D353C1D88E8}"/>
              </a:ext>
            </a:extLst>
          </p:cNvPr>
          <p:cNvSpPr/>
          <p:nvPr/>
        </p:nvSpPr>
        <p:spPr>
          <a:xfrm>
            <a:off x="3849756" y="1616044"/>
            <a:ext cx="6096000" cy="1569660"/>
          </a:xfrm>
          <a:prstGeom prst="rect">
            <a:avLst/>
          </a:prstGeom>
        </p:spPr>
        <p:txBody>
          <a:bodyPr>
            <a:spAutoFit/>
          </a:bodyPr>
          <a:lstStyle/>
          <a:p>
            <a:pPr algn="just"/>
            <a:r>
              <a:rPr lang="en-US" sz="1600" dirty="0">
                <a:solidFill>
                  <a:schemeClr val="bg1"/>
                </a:solidFill>
              </a:rPr>
              <a:t>“I have a burning desire that a temple be located within reasonable access to Latter-day Saints throughout the world. … The work is moving about as fast as we can go. It is my constant prayer that somehow it might be speeded up so that more of our people might have easier access to a sacred house of the Lord” (“Of Missions, Temples, and Stewardship,” Ensign,Nov. 1995, 52,53).</a:t>
            </a:r>
          </a:p>
        </p:txBody>
      </p:sp>
      <p:sp>
        <p:nvSpPr>
          <p:cNvPr id="5" name="Rectangle 4">
            <a:extLst>
              <a:ext uri="{FF2B5EF4-FFF2-40B4-BE49-F238E27FC236}">
                <a16:creationId xmlns:a16="http://schemas.microsoft.com/office/drawing/2014/main" id="{207AA877-1A0B-4862-AF5E-FF3B9896FBD9}"/>
              </a:ext>
            </a:extLst>
          </p:cNvPr>
          <p:cNvSpPr/>
          <p:nvPr/>
        </p:nvSpPr>
        <p:spPr>
          <a:xfrm>
            <a:off x="2631052" y="968273"/>
            <a:ext cx="6929893" cy="369332"/>
          </a:xfrm>
          <a:prstGeom prst="rect">
            <a:avLst/>
          </a:prstGeom>
        </p:spPr>
        <p:txBody>
          <a:bodyPr wrap="square">
            <a:spAutoFit/>
          </a:bodyPr>
          <a:lstStyle/>
          <a:p>
            <a:pPr algn="just"/>
            <a:r>
              <a:rPr lang="en-US" b="1" dirty="0">
                <a:solidFill>
                  <a:schemeClr val="bg1"/>
                </a:solidFill>
              </a:rPr>
              <a:t>Teaching Assignment 3: Hastening temple and family history work.</a:t>
            </a:r>
          </a:p>
        </p:txBody>
      </p:sp>
      <p:pic>
        <p:nvPicPr>
          <p:cNvPr id="7" name="Picture 6">
            <a:extLst>
              <a:ext uri="{FF2B5EF4-FFF2-40B4-BE49-F238E27FC236}">
                <a16:creationId xmlns:a16="http://schemas.microsoft.com/office/drawing/2014/main" id="{B480A69B-FF3B-4FC5-89CD-0C3CB930D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523" y="1686696"/>
            <a:ext cx="1132233" cy="1428355"/>
          </a:xfrm>
          <a:prstGeom prst="rect">
            <a:avLst/>
          </a:prstGeom>
        </p:spPr>
      </p:pic>
      <p:sp>
        <p:nvSpPr>
          <p:cNvPr id="8" name="Rectangle 7">
            <a:extLst>
              <a:ext uri="{FF2B5EF4-FFF2-40B4-BE49-F238E27FC236}">
                <a16:creationId xmlns:a16="http://schemas.microsoft.com/office/drawing/2014/main" id="{C92A78FA-D1FA-42A2-9AD3-FA1D80A30EC1}"/>
              </a:ext>
            </a:extLst>
          </p:cNvPr>
          <p:cNvSpPr/>
          <p:nvPr/>
        </p:nvSpPr>
        <p:spPr>
          <a:xfrm>
            <a:off x="3816623" y="3399662"/>
            <a:ext cx="6308037" cy="2062103"/>
          </a:xfrm>
          <a:prstGeom prst="rect">
            <a:avLst/>
          </a:prstGeom>
        </p:spPr>
        <p:txBody>
          <a:bodyPr wrap="square">
            <a:spAutoFit/>
          </a:bodyPr>
          <a:lstStyle/>
          <a:p>
            <a:pPr algn="just"/>
            <a:r>
              <a:rPr lang="en-US" sz="1600" dirty="0">
                <a:solidFill>
                  <a:schemeClr val="bg1"/>
                </a:solidFill>
              </a:rPr>
              <a:t>“It is no coincidence that FamilySearch and other tools have come forth at a time when young people are so familiar with a wide range of information and communication technologies. Your fingers have been trained to text and tweet to accelerate and advance the work of the Lord—not just to communicate quickly with your friends. The skills and aptitude evident among many young people today are a preparation to contribute to the work of salvation” (“The Hearts of the Children Shall Turn,” Ensignor Liahona, Nov. 2011,26).</a:t>
            </a:r>
          </a:p>
        </p:txBody>
      </p:sp>
      <p:pic>
        <p:nvPicPr>
          <p:cNvPr id="11" name="Picture 10">
            <a:extLst>
              <a:ext uri="{FF2B5EF4-FFF2-40B4-BE49-F238E27FC236}">
                <a16:creationId xmlns:a16="http://schemas.microsoft.com/office/drawing/2014/main" id="{7FDF6789-B05F-43A8-B0EA-12B854322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799" y="3623168"/>
            <a:ext cx="1266825" cy="1585913"/>
          </a:xfrm>
          <a:prstGeom prst="rect">
            <a:avLst/>
          </a:prstGeom>
        </p:spPr>
      </p:pic>
    </p:spTree>
    <p:extLst>
      <p:ext uri="{BB962C8B-B14F-4D97-AF65-F5344CB8AC3E}">
        <p14:creationId xmlns:p14="http://schemas.microsoft.com/office/powerpoint/2010/main" val="1396357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vertical)">
                                      <p:cBhvr>
                                        <p:cTn id="10" dur="500"/>
                                        <p:tgtEl>
                                          <p:spTgt spid="2"/>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 grpId="0"/>
      <p:bldP spid="8"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987</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SimSun</vt:lpstr>
      <vt:lpstr>SimSun-ExtB</vt:lpstr>
      <vt:lpstr>Arial</vt:lpstr>
      <vt:lpstr>Calibri</vt:lpstr>
      <vt:lpstr>Corbel</vt:lpstr>
      <vt:lpstr>Ebrima</vt:lpstr>
      <vt:lpstr>Lucida Console</vt:lpstr>
      <vt:lpstr>Microsoft Yi Baiti</vt:lpstr>
      <vt:lpstr>Palatino</vt:lpstr>
      <vt:lpstr>Times New Roman</vt:lpstr>
      <vt:lpstr>Wingdings 3</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3597</cp:revision>
  <dcterms:created xsi:type="dcterms:W3CDTF">2018-08-29T04:26:39Z</dcterms:created>
  <dcterms:modified xsi:type="dcterms:W3CDTF">2018-11-29T22:01:03Z</dcterms:modified>
</cp:coreProperties>
</file>