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870" r:id="rId1"/>
  </p:sldMasterIdLst>
  <p:notesMasterIdLst>
    <p:notesMasterId r:id="rId14"/>
  </p:notesMasterIdLst>
  <p:sldIdLst>
    <p:sldId id="296" r:id="rId2"/>
    <p:sldId id="416" r:id="rId3"/>
    <p:sldId id="378" r:id="rId4"/>
    <p:sldId id="417" r:id="rId5"/>
    <p:sldId id="418" r:id="rId6"/>
    <p:sldId id="419" r:id="rId7"/>
    <p:sldId id="420" r:id="rId8"/>
    <p:sldId id="421" r:id="rId9"/>
    <p:sldId id="422" r:id="rId10"/>
    <p:sldId id="423" r:id="rId11"/>
    <p:sldId id="424" r:id="rId12"/>
    <p:sldId id="42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2"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D757"/>
    <a:srgbClr val="808080"/>
    <a:srgbClr val="333399"/>
    <a:srgbClr val="E6E6E6"/>
    <a:srgbClr val="CC0000"/>
    <a:srgbClr val="D88028"/>
    <a:srgbClr val="D6E513"/>
    <a:srgbClr val="13BD23"/>
    <a:srgbClr val="B9B93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6"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11/28/2018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75640873-EF0B-4AC7-AF11-57FEBA4985EA}" type="datetimeFigureOut">
              <a:rPr lang="en-US" smtClean="0"/>
              <a:t>11/28/2018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65713795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11/28/2018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92852481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11/28/2018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7002482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11/28/2018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0468733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11/28/2018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6923311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75640873-EF0B-4AC7-AF11-57FEBA4985EA}" type="datetimeFigureOut">
              <a:rPr lang="en-US" smtClean="0"/>
              <a:t>11/28/2018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6270256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75640873-EF0B-4AC7-AF11-57FEBA4985EA}" type="datetimeFigureOut">
              <a:rPr lang="en-US" smtClean="0"/>
              <a:t>11/28/2018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0458568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00186321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048542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27429321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11/28/2018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3934422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640873-EF0B-4AC7-AF11-57FEBA4985EA}" type="datetimeFigureOut">
              <a:rPr lang="en-US" smtClean="0"/>
              <a:t>11/28/2018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08097119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640873-EF0B-4AC7-AF11-57FEBA4985EA}" type="datetimeFigureOut">
              <a:rPr lang="en-US" smtClean="0"/>
              <a:t>11/28/2018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52729215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640873-EF0B-4AC7-AF11-57FEBA4985EA}" type="datetimeFigureOut">
              <a:rPr lang="en-US" smtClean="0"/>
              <a:t>11/28/2018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53607345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640873-EF0B-4AC7-AF11-57FEBA4985EA}" type="datetimeFigureOut">
              <a:rPr lang="en-US" smtClean="0"/>
              <a:t>11/28/2018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19828610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11/28/2018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22705657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11/28/2018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53109857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75640873-EF0B-4AC7-AF11-57FEBA4985EA}" type="datetimeFigureOut">
              <a:rPr lang="en-US" smtClean="0"/>
              <a:t>11/28/2018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4171963068"/>
      </p:ext>
    </p:extLst>
  </p:cSld>
  <p:clrMap bg1="dk1" tx1="lt1" bg2="dk2" tx2="lt2" accent1="accent1" accent2="accent2" accent3="accent3" accent4="accent4" accent5="accent5" accent6="accent6" hlink="hlink" folHlink="folHlink"/>
  <p:sldLayoutIdLst>
    <p:sldLayoutId id="2147485871" r:id="rId1"/>
    <p:sldLayoutId id="2147485872" r:id="rId2"/>
    <p:sldLayoutId id="2147485873" r:id="rId3"/>
    <p:sldLayoutId id="2147485874" r:id="rId4"/>
    <p:sldLayoutId id="2147485875" r:id="rId5"/>
    <p:sldLayoutId id="2147485876" r:id="rId6"/>
    <p:sldLayoutId id="2147485877" r:id="rId7"/>
    <p:sldLayoutId id="2147485878" r:id="rId8"/>
    <p:sldLayoutId id="2147485879" r:id="rId9"/>
    <p:sldLayoutId id="2147485880" r:id="rId10"/>
    <p:sldLayoutId id="2147485881" r:id="rId11"/>
    <p:sldLayoutId id="2147485882" r:id="rId12"/>
    <p:sldLayoutId id="2147485883" r:id="rId13"/>
    <p:sldLayoutId id="2147485884" r:id="rId14"/>
    <p:sldLayoutId id="2147485885" r:id="rId15"/>
    <p:sldLayoutId id="2147485886" r:id="rId16"/>
    <p:sldLayoutId id="2147485887" r:id="rId17"/>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8" y="420495"/>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80" y="5247864"/>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1550505" y="2875002"/>
            <a:ext cx="3657600" cy="830997"/>
          </a:xfrm>
          <a:prstGeom prst="rect">
            <a:avLst/>
          </a:prstGeom>
          <a:noFill/>
        </p:spPr>
        <p:txBody>
          <a:bodyPr wrap="square" rtlCol="0">
            <a:spAutoFit/>
          </a:bodyPr>
          <a:lstStyle/>
          <a:p>
            <a:pPr algn="ctr"/>
            <a:r>
              <a:rPr lang="en-US" sz="4800" b="1" dirty="0">
                <a:solidFill>
                  <a:srgbClr val="FF6600"/>
                </a:solidFill>
                <a:effectLst>
                  <a:outerShdw blurRad="38100" dist="38100" dir="2700000" algn="tl">
                    <a:srgbClr val="000000">
                      <a:alpha val="43137"/>
                    </a:srgbClr>
                  </a:outerShdw>
                </a:effectLst>
                <a:latin typeface="Ebrima" panose="02000000000000000000" pitchFamily="2" charset="0"/>
                <a:ea typeface="Ebrima" panose="02000000000000000000" pitchFamily="2" charset="0"/>
                <a:cs typeface="Ebrima" panose="02000000000000000000" pitchFamily="2"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2400" b="1" dirty="0">
                <a:solidFill>
                  <a:srgbClr val="FF6600"/>
                </a:solidFill>
                <a:effectLst>
                  <a:outerShdw blurRad="38100" dist="38100" dir="2700000" algn="tl">
                    <a:srgbClr val="000000">
                      <a:alpha val="43137"/>
                    </a:srgbClr>
                  </a:outerShdw>
                </a:effectLst>
                <a:latin typeface="Microsoft Yi Baiti" panose="03000500000000000000" pitchFamily="66" charset="0"/>
                <a:ea typeface="Microsoft Yi Baiti" panose="03000500000000000000" pitchFamily="66" charset="0"/>
                <a:cs typeface="Times New Roman" panose="02020603050405020304" pitchFamily="18" charset="0"/>
              </a:rPr>
              <a:t>LESSON</a:t>
            </a:r>
            <a:r>
              <a:rPr lang="en-US" sz="1800" b="1" dirty="0">
                <a:solidFill>
                  <a:srgbClr val="FF6600"/>
                </a:solidFill>
                <a:effectLst>
                  <a:outerShdw blurRad="38100" dist="38100" dir="2700000" algn="tl">
                    <a:srgbClr val="000000">
                      <a:alpha val="43137"/>
                    </a:srgbClr>
                  </a:outerShdw>
                </a:effectLst>
                <a:latin typeface="Microsoft Yi Baiti" panose="03000500000000000000" pitchFamily="66" charset="0"/>
                <a:ea typeface="Microsoft Yi Baiti" panose="03000500000000000000" pitchFamily="66" charset="0"/>
                <a:cs typeface="Times New Roman" panose="02020603050405020304" pitchFamily="18" charset="0"/>
              </a:rPr>
              <a:t> </a:t>
            </a:r>
            <a:r>
              <a:rPr lang="en-US" sz="2400" b="1" dirty="0">
                <a:solidFill>
                  <a:srgbClr val="FF6600"/>
                </a:solidFill>
                <a:effectLst>
                  <a:outerShdw blurRad="38100" dist="38100" dir="2700000" algn="tl">
                    <a:srgbClr val="000000">
                      <a:alpha val="43137"/>
                    </a:srgbClr>
                  </a:outerShdw>
                </a:effectLst>
                <a:latin typeface="Microsoft Yi Baiti" panose="03000500000000000000" pitchFamily="66" charset="0"/>
                <a:ea typeface="Microsoft Yi Baiti" panose="03000500000000000000" pitchFamily="66" charset="0"/>
                <a:cs typeface="Times New Roman" panose="02020603050405020304" pitchFamily="18" charset="0"/>
              </a:rPr>
              <a:t>156</a:t>
            </a:r>
            <a:endParaRPr lang="en-US" sz="1800" b="1" dirty="0">
              <a:solidFill>
                <a:srgbClr val="FF6600"/>
              </a:solidFill>
              <a:effectLst>
                <a:outerShdw blurRad="38100" dist="38100" dir="2700000" algn="tl">
                  <a:srgbClr val="000000">
                    <a:alpha val="43137"/>
                  </a:srgbClr>
                </a:outerShdw>
              </a:effectLst>
              <a:latin typeface="Microsoft Yi Baiti" panose="03000500000000000000" pitchFamily="66" charset="0"/>
              <a:ea typeface="Microsoft Yi Baiti" panose="03000500000000000000" pitchFamily="66" charset="0"/>
              <a:cs typeface="Times New Roman" panose="02020603050405020304" pitchFamily="18" charset="0"/>
            </a:endParaRPr>
          </a:p>
        </p:txBody>
      </p:sp>
      <p:sp>
        <p:nvSpPr>
          <p:cNvPr id="4" name="Rectangle 3">
            <a:extLst>
              <a:ext uri="{FF2B5EF4-FFF2-40B4-BE49-F238E27FC236}">
                <a16:creationId xmlns:a16="http://schemas.microsoft.com/office/drawing/2014/main" id="{AA6270F2-D6F5-47D2-AB1C-48DC76A65B7B}"/>
              </a:ext>
            </a:extLst>
          </p:cNvPr>
          <p:cNvSpPr/>
          <p:nvPr/>
        </p:nvSpPr>
        <p:spPr>
          <a:xfrm>
            <a:off x="1465995" y="1152939"/>
            <a:ext cx="8667356" cy="4963048"/>
          </a:xfrm>
          <a:prstGeom prst="rect">
            <a:avLst/>
          </a:prstGeom>
          <a:solidFill>
            <a:schemeClr val="accent2">
              <a:lumMod val="75000"/>
            </a:schemeClr>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US" sz="2400" b="1" dirty="0">
                <a:solidFill>
                  <a:schemeClr val="bg1"/>
                </a:solidFill>
              </a:rPr>
              <a:t>Family Home Evening</a:t>
            </a:r>
          </a:p>
          <a:p>
            <a:pPr algn="just"/>
            <a:r>
              <a:rPr lang="en-US" sz="2400" b="1" dirty="0">
                <a:solidFill>
                  <a:schemeClr val="bg1"/>
                </a:solidFill>
              </a:rPr>
              <a:t> </a:t>
            </a:r>
            <a:r>
              <a:rPr lang="en-US" i="1" dirty="0">
                <a:solidFill>
                  <a:schemeClr val="bg1"/>
                </a:solidFill>
              </a:rPr>
              <a:t>President Joseph F. Smith taught that Church programs should be “supplements to our teachings and training in the home. Not one child in a hundred would go astray, if the home environment, example, and training, were in harmony with the truth in the Gospel of Christ” (“Worship in the Home,” Improvement Era, Dec. 1903, 138). In 1909 the Granite Stake in Salt Lake City, Utah, began a weekly home evening program, which President Smith said was inspired. In 1915 the First Presidency recommended that monthly home evenings be adopted throughout the Church. The First Presidency promised: “If the Saints obey this counsel [to observe home evenings], we promise that great blessings will result. Love at home and obedience to parents will increase. Faith will be developed in the hearts of the youth of Israel, and they will gain power to combat the evil influence and temptations which beset them” (in James R. Clark, comp., Messages of the First Presidency of The Church of Jesus Christ of Latter-day Saints,6 vols. [1965–75], 4:339). Fifty years later, the Church published manuals for families to use in weekly gospel instruction. In 1970 Church leaders designated Monday evenings for family home evening and announced that no other Church activities were to be held that night.</a:t>
            </a:r>
          </a:p>
        </p:txBody>
      </p:sp>
    </p:spTree>
    <p:extLst>
      <p:ext uri="{BB962C8B-B14F-4D97-AF65-F5344CB8AC3E}">
        <p14:creationId xmlns:p14="http://schemas.microsoft.com/office/powerpoint/2010/main" val="73684151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2400" b="1" dirty="0">
                <a:solidFill>
                  <a:srgbClr val="FF6600"/>
                </a:solidFill>
                <a:effectLst>
                  <a:outerShdw blurRad="38100" dist="38100" dir="2700000" algn="tl">
                    <a:srgbClr val="000000">
                      <a:alpha val="43137"/>
                    </a:srgbClr>
                  </a:outerShdw>
                </a:effectLst>
                <a:latin typeface="Microsoft Yi Baiti" panose="03000500000000000000" pitchFamily="66" charset="0"/>
                <a:ea typeface="Microsoft Yi Baiti" panose="03000500000000000000" pitchFamily="66" charset="0"/>
                <a:cs typeface="Times New Roman" panose="02020603050405020304" pitchFamily="18" charset="0"/>
              </a:rPr>
              <a:t>LESSON</a:t>
            </a:r>
            <a:r>
              <a:rPr lang="en-US" sz="1800" b="1" dirty="0">
                <a:solidFill>
                  <a:srgbClr val="FF6600"/>
                </a:solidFill>
                <a:effectLst>
                  <a:outerShdw blurRad="38100" dist="38100" dir="2700000" algn="tl">
                    <a:srgbClr val="000000">
                      <a:alpha val="43137"/>
                    </a:srgbClr>
                  </a:outerShdw>
                </a:effectLst>
                <a:latin typeface="Microsoft Yi Baiti" panose="03000500000000000000" pitchFamily="66" charset="0"/>
                <a:ea typeface="Microsoft Yi Baiti" panose="03000500000000000000" pitchFamily="66" charset="0"/>
                <a:cs typeface="Times New Roman" panose="02020603050405020304" pitchFamily="18" charset="0"/>
              </a:rPr>
              <a:t> </a:t>
            </a:r>
            <a:r>
              <a:rPr lang="en-US" sz="2400" b="1" dirty="0">
                <a:solidFill>
                  <a:srgbClr val="FF6600"/>
                </a:solidFill>
                <a:effectLst>
                  <a:outerShdw blurRad="38100" dist="38100" dir="2700000" algn="tl">
                    <a:srgbClr val="000000">
                      <a:alpha val="43137"/>
                    </a:srgbClr>
                  </a:outerShdw>
                </a:effectLst>
                <a:latin typeface="Microsoft Yi Baiti" panose="03000500000000000000" pitchFamily="66" charset="0"/>
                <a:ea typeface="Microsoft Yi Baiti" panose="03000500000000000000" pitchFamily="66" charset="0"/>
                <a:cs typeface="Times New Roman" panose="02020603050405020304" pitchFamily="18" charset="0"/>
              </a:rPr>
              <a:t>156</a:t>
            </a:r>
            <a:endParaRPr lang="en-US" sz="1800" b="1" dirty="0">
              <a:solidFill>
                <a:srgbClr val="FF6600"/>
              </a:solidFill>
              <a:effectLst>
                <a:outerShdw blurRad="38100" dist="38100" dir="2700000" algn="tl">
                  <a:srgbClr val="000000">
                    <a:alpha val="43137"/>
                  </a:srgbClr>
                </a:outerShdw>
              </a:effectLst>
              <a:latin typeface="Microsoft Yi Baiti" panose="03000500000000000000" pitchFamily="66" charset="0"/>
              <a:ea typeface="Microsoft Yi Baiti" panose="03000500000000000000" pitchFamily="66" charset="0"/>
              <a:cs typeface="Times New Roman" panose="02020603050405020304" pitchFamily="18" charset="0"/>
            </a:endParaRPr>
          </a:p>
        </p:txBody>
      </p:sp>
      <p:sp>
        <p:nvSpPr>
          <p:cNvPr id="4" name="TextBox 3">
            <a:extLst>
              <a:ext uri="{FF2B5EF4-FFF2-40B4-BE49-F238E27FC236}">
                <a16:creationId xmlns:a16="http://schemas.microsoft.com/office/drawing/2014/main" id="{C10296B3-8318-4307-A53B-2465A8E53F0B}"/>
              </a:ext>
            </a:extLst>
          </p:cNvPr>
          <p:cNvSpPr txBox="1"/>
          <p:nvPr/>
        </p:nvSpPr>
        <p:spPr>
          <a:xfrm>
            <a:off x="1394303" y="1152939"/>
            <a:ext cx="817853" cy="400110"/>
          </a:xfrm>
          <a:prstGeom prst="rect">
            <a:avLst/>
          </a:prstGeom>
          <a:noFill/>
        </p:spPr>
        <p:txBody>
          <a:bodyPr wrap="none" rtlCol="0">
            <a:spAutoFit/>
          </a:bodyPr>
          <a:lstStyle/>
          <a:p>
            <a:r>
              <a:rPr lang="en-US" sz="2000" b="1" u="sng" dirty="0">
                <a:solidFill>
                  <a:srgbClr val="FFFF00"/>
                </a:solidFill>
              </a:rPr>
              <a:t>Note:</a:t>
            </a:r>
          </a:p>
        </p:txBody>
      </p:sp>
      <p:sp>
        <p:nvSpPr>
          <p:cNvPr id="5" name="Rectangle 4">
            <a:extLst>
              <a:ext uri="{FF2B5EF4-FFF2-40B4-BE49-F238E27FC236}">
                <a16:creationId xmlns:a16="http://schemas.microsoft.com/office/drawing/2014/main" id="{A85B499B-BEC3-4E24-B5A2-A01814216614}"/>
              </a:ext>
            </a:extLst>
          </p:cNvPr>
          <p:cNvSpPr/>
          <p:nvPr/>
        </p:nvSpPr>
        <p:spPr>
          <a:xfrm>
            <a:off x="2212155" y="1180718"/>
            <a:ext cx="8098035" cy="646331"/>
          </a:xfrm>
          <a:prstGeom prst="rect">
            <a:avLst/>
          </a:prstGeom>
        </p:spPr>
        <p:txBody>
          <a:bodyPr wrap="square">
            <a:spAutoFit/>
          </a:bodyPr>
          <a:lstStyle/>
          <a:p>
            <a:r>
              <a:rPr lang="en-US" i="1" dirty="0">
                <a:solidFill>
                  <a:schemeClr val="tx1">
                    <a:lumMod val="75000"/>
                  </a:schemeClr>
                </a:solidFill>
                <a:effectLst>
                  <a:outerShdw blurRad="38100" dist="38100" dir="2700000" algn="tl">
                    <a:srgbClr val="000000">
                      <a:alpha val="43137"/>
                    </a:srgbClr>
                  </a:outerShdw>
                </a:effectLst>
              </a:rPr>
              <a:t>Under this correlation effort, all Church organizations operate under the direction of priesthood leaders, who hold the keys to preside.</a:t>
            </a:r>
          </a:p>
        </p:txBody>
      </p:sp>
      <p:sp>
        <p:nvSpPr>
          <p:cNvPr id="6" name="Rectangle 5">
            <a:extLst>
              <a:ext uri="{FF2B5EF4-FFF2-40B4-BE49-F238E27FC236}">
                <a16:creationId xmlns:a16="http://schemas.microsoft.com/office/drawing/2014/main" id="{39AB7F56-BBED-4F41-B358-4949ACD333BC}"/>
              </a:ext>
            </a:extLst>
          </p:cNvPr>
          <p:cNvSpPr/>
          <p:nvPr/>
        </p:nvSpPr>
        <p:spPr>
          <a:xfrm>
            <a:off x="2054087" y="2120348"/>
            <a:ext cx="7248939" cy="172861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7" name="Rectangle 6">
            <a:extLst>
              <a:ext uri="{FF2B5EF4-FFF2-40B4-BE49-F238E27FC236}">
                <a16:creationId xmlns:a16="http://schemas.microsoft.com/office/drawing/2014/main" id="{B2D0B7BD-B265-4B90-9153-807F33B818B5}"/>
              </a:ext>
            </a:extLst>
          </p:cNvPr>
          <p:cNvSpPr/>
          <p:nvPr/>
        </p:nvSpPr>
        <p:spPr>
          <a:xfrm>
            <a:off x="3213172" y="2094637"/>
            <a:ext cx="6096000" cy="1754326"/>
          </a:xfrm>
          <a:prstGeom prst="rect">
            <a:avLst/>
          </a:prstGeom>
        </p:spPr>
        <p:txBody>
          <a:bodyPr>
            <a:spAutoFit/>
          </a:bodyPr>
          <a:lstStyle/>
          <a:p>
            <a:pPr algn="just"/>
            <a:r>
              <a:rPr lang="en-US" dirty="0">
                <a:solidFill>
                  <a:schemeClr val="bg1"/>
                </a:solidFill>
              </a:rPr>
              <a:t>“Correlation is that system of church administration in which we take all the programs of the Church, bring them to one focal point, wrap them in one package, operate them as one program, involve all members of the Church in the operation—and do it all under priesthood direction” (Let Every Man Learn His Duty[booklet, 1976],2).</a:t>
            </a:r>
          </a:p>
        </p:txBody>
      </p:sp>
      <p:pic>
        <p:nvPicPr>
          <p:cNvPr id="9" name="Picture 8">
            <a:extLst>
              <a:ext uri="{FF2B5EF4-FFF2-40B4-BE49-F238E27FC236}">
                <a16:creationId xmlns:a16="http://schemas.microsoft.com/office/drawing/2014/main" id="{31229A4D-1E0E-49B4-8055-C45E482EC8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71667" y="2185875"/>
            <a:ext cx="1035359" cy="1238250"/>
          </a:xfrm>
          <a:prstGeom prst="rect">
            <a:avLst/>
          </a:prstGeom>
        </p:spPr>
      </p:pic>
      <p:sp>
        <p:nvSpPr>
          <p:cNvPr id="10" name="TextBox 9">
            <a:extLst>
              <a:ext uri="{FF2B5EF4-FFF2-40B4-BE49-F238E27FC236}">
                <a16:creationId xmlns:a16="http://schemas.microsoft.com/office/drawing/2014/main" id="{9CC7B418-0E00-457A-88AC-CB565E009A61}"/>
              </a:ext>
            </a:extLst>
          </p:cNvPr>
          <p:cNvSpPr txBox="1"/>
          <p:nvPr/>
        </p:nvSpPr>
        <p:spPr>
          <a:xfrm>
            <a:off x="2101642" y="3415052"/>
            <a:ext cx="1212190" cy="400110"/>
          </a:xfrm>
          <a:prstGeom prst="rect">
            <a:avLst/>
          </a:prstGeom>
          <a:noFill/>
        </p:spPr>
        <p:txBody>
          <a:bodyPr wrap="none" rtlCol="0">
            <a:spAutoFit/>
          </a:bodyPr>
          <a:lstStyle/>
          <a:p>
            <a:pPr algn="ctr"/>
            <a:r>
              <a:rPr lang="en-US" sz="1000" b="1" dirty="0">
                <a:solidFill>
                  <a:schemeClr val="bg1"/>
                </a:solidFill>
              </a:rPr>
              <a:t>Elder</a:t>
            </a:r>
          </a:p>
          <a:p>
            <a:pPr algn="ctr"/>
            <a:r>
              <a:rPr lang="en-US" sz="1000" b="1" dirty="0">
                <a:solidFill>
                  <a:schemeClr val="bg1"/>
                </a:solidFill>
              </a:rPr>
              <a:t>Bruce R. McConkie</a:t>
            </a:r>
          </a:p>
        </p:txBody>
      </p:sp>
      <p:sp>
        <p:nvSpPr>
          <p:cNvPr id="11" name="Rectangle 10">
            <a:extLst>
              <a:ext uri="{FF2B5EF4-FFF2-40B4-BE49-F238E27FC236}">
                <a16:creationId xmlns:a16="http://schemas.microsoft.com/office/drawing/2014/main" id="{0A259046-BF1F-4879-A92E-AD87642BF8F4}"/>
              </a:ext>
            </a:extLst>
          </p:cNvPr>
          <p:cNvSpPr/>
          <p:nvPr/>
        </p:nvSpPr>
        <p:spPr>
          <a:xfrm>
            <a:off x="1394302" y="4006971"/>
            <a:ext cx="8664097" cy="646331"/>
          </a:xfrm>
          <a:prstGeom prst="rect">
            <a:avLst/>
          </a:prstGeom>
        </p:spPr>
        <p:txBody>
          <a:bodyPr wrap="square">
            <a:spAutoFit/>
          </a:bodyPr>
          <a:lstStyle/>
          <a:p>
            <a:pPr algn="just"/>
            <a:r>
              <a:rPr lang="en-US" i="1" dirty="0">
                <a:solidFill>
                  <a:schemeClr val="tx1">
                    <a:lumMod val="75000"/>
                  </a:schemeClr>
                </a:solidFill>
                <a:latin typeface="Palatino"/>
              </a:rPr>
              <a:t>As we participate in Church organizations and programs, we receive the blessings available through them.</a:t>
            </a:r>
          </a:p>
        </p:txBody>
      </p:sp>
    </p:spTree>
    <p:extLst>
      <p:ext uri="{BB962C8B-B14F-4D97-AF65-F5344CB8AC3E}">
        <p14:creationId xmlns:p14="http://schemas.microsoft.com/office/powerpoint/2010/main" val="504499089"/>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vertical)">
                                      <p:cBhvr>
                                        <p:cTn id="12" dur="500"/>
                                        <p:tgtEl>
                                          <p:spTgt spid="7"/>
                                        </p:tgtEl>
                                      </p:cBhvr>
                                    </p:animEffect>
                                  </p:childTnLst>
                                </p:cTn>
                              </p:par>
                              <p:par>
                                <p:cTn id="13" presetID="14" presetClass="entr" presetSubtype="5"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randombar(vertical)">
                                      <p:cBhvr>
                                        <p:cTn id="15" dur="500"/>
                                        <p:tgtEl>
                                          <p:spTgt spid="9"/>
                                        </p:tgtEl>
                                      </p:cBhvr>
                                    </p:animEffect>
                                  </p:childTnLst>
                                </p:cTn>
                              </p:par>
                              <p:par>
                                <p:cTn id="16" presetID="14" presetClass="entr" presetSubtype="5"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randombar(vertical)">
                                      <p:cBhvr>
                                        <p:cTn id="18" dur="500"/>
                                        <p:tgtEl>
                                          <p:spTgt spid="10"/>
                                        </p:tgtEl>
                                      </p:cBhvr>
                                    </p:animEffect>
                                  </p:childTnLst>
                                </p:cTn>
                              </p:par>
                              <p:par>
                                <p:cTn id="19" presetID="14" presetClass="entr" presetSubtype="5"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randombar(vertical)">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41" presetClass="entr" presetSubtype="0" fill="hold" grpId="0" nodeType="clickEffect">
                                  <p:stCondLst>
                                    <p:cond delay="0"/>
                                  </p:stCondLst>
                                  <p:iterate type="lt">
                                    <p:tmPct val="10000"/>
                                  </p:iterate>
                                  <p:childTnLst>
                                    <p:set>
                                      <p:cBhvr>
                                        <p:cTn id="25" dur="1" fill="hold">
                                          <p:stCondLst>
                                            <p:cond delay="0"/>
                                          </p:stCondLst>
                                        </p:cTn>
                                        <p:tgtEl>
                                          <p:spTgt spid="11"/>
                                        </p:tgtEl>
                                        <p:attrNameLst>
                                          <p:attrName>style.visibility</p:attrName>
                                        </p:attrNameLst>
                                      </p:cBhvr>
                                      <p:to>
                                        <p:strVal val="visible"/>
                                      </p:to>
                                    </p:set>
                                    <p:anim calcmode="lin" valueType="num">
                                      <p:cBhvr>
                                        <p:cTn id="26" dur="2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27" dur="200" fill="hold"/>
                                        <p:tgtEl>
                                          <p:spTgt spid="11"/>
                                        </p:tgtEl>
                                        <p:attrNameLst>
                                          <p:attrName>ppt_y</p:attrName>
                                        </p:attrNameLst>
                                      </p:cBhvr>
                                      <p:tavLst>
                                        <p:tav tm="0">
                                          <p:val>
                                            <p:strVal val="#ppt_y"/>
                                          </p:val>
                                        </p:tav>
                                        <p:tav tm="100000">
                                          <p:val>
                                            <p:strVal val="#ppt_y"/>
                                          </p:val>
                                        </p:tav>
                                      </p:tavLst>
                                    </p:anim>
                                    <p:anim calcmode="lin" valueType="num">
                                      <p:cBhvr>
                                        <p:cTn id="28" dur="2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29" dur="2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30" dur="200" tmFilter="0,0; .5, 1; 1, 1"/>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p:bldP spid="10"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2400" b="1" dirty="0">
                <a:solidFill>
                  <a:srgbClr val="FF6600"/>
                </a:solidFill>
                <a:effectLst>
                  <a:outerShdw blurRad="38100" dist="38100" dir="2700000" algn="tl">
                    <a:srgbClr val="000000">
                      <a:alpha val="43137"/>
                    </a:srgbClr>
                  </a:outerShdw>
                </a:effectLst>
                <a:latin typeface="Microsoft Yi Baiti" panose="03000500000000000000" pitchFamily="66" charset="0"/>
                <a:ea typeface="Microsoft Yi Baiti" panose="03000500000000000000" pitchFamily="66" charset="0"/>
                <a:cs typeface="Times New Roman" panose="02020603050405020304" pitchFamily="18" charset="0"/>
              </a:rPr>
              <a:t>LESSON</a:t>
            </a:r>
            <a:r>
              <a:rPr lang="en-US" sz="1800" b="1" dirty="0">
                <a:solidFill>
                  <a:srgbClr val="FF6600"/>
                </a:solidFill>
                <a:effectLst>
                  <a:outerShdw blurRad="38100" dist="38100" dir="2700000" algn="tl">
                    <a:srgbClr val="000000">
                      <a:alpha val="43137"/>
                    </a:srgbClr>
                  </a:outerShdw>
                </a:effectLst>
                <a:latin typeface="Microsoft Yi Baiti" panose="03000500000000000000" pitchFamily="66" charset="0"/>
                <a:ea typeface="Microsoft Yi Baiti" panose="03000500000000000000" pitchFamily="66" charset="0"/>
                <a:cs typeface="Times New Roman" panose="02020603050405020304" pitchFamily="18" charset="0"/>
              </a:rPr>
              <a:t> </a:t>
            </a:r>
            <a:r>
              <a:rPr lang="en-US" sz="2400" b="1" dirty="0">
                <a:solidFill>
                  <a:srgbClr val="FF6600"/>
                </a:solidFill>
                <a:effectLst>
                  <a:outerShdw blurRad="38100" dist="38100" dir="2700000" algn="tl">
                    <a:srgbClr val="000000">
                      <a:alpha val="43137"/>
                    </a:srgbClr>
                  </a:outerShdw>
                </a:effectLst>
                <a:latin typeface="Microsoft Yi Baiti" panose="03000500000000000000" pitchFamily="66" charset="0"/>
                <a:ea typeface="Microsoft Yi Baiti" panose="03000500000000000000" pitchFamily="66" charset="0"/>
                <a:cs typeface="Times New Roman" panose="02020603050405020304" pitchFamily="18" charset="0"/>
              </a:rPr>
              <a:t>156</a:t>
            </a:r>
            <a:endParaRPr lang="en-US" sz="1800" b="1" dirty="0">
              <a:solidFill>
                <a:srgbClr val="FF6600"/>
              </a:solidFill>
              <a:effectLst>
                <a:outerShdw blurRad="38100" dist="38100" dir="2700000" algn="tl">
                  <a:srgbClr val="000000">
                    <a:alpha val="43137"/>
                  </a:srgbClr>
                </a:outerShdw>
              </a:effectLst>
              <a:latin typeface="Microsoft Yi Baiti" panose="03000500000000000000" pitchFamily="66" charset="0"/>
              <a:ea typeface="Microsoft Yi Baiti" panose="03000500000000000000" pitchFamily="66" charset="0"/>
              <a:cs typeface="Times New Roman" panose="02020603050405020304" pitchFamily="18" charset="0"/>
            </a:endParaRPr>
          </a:p>
        </p:txBody>
      </p:sp>
      <p:sp>
        <p:nvSpPr>
          <p:cNvPr id="2" name="Rectangle 1">
            <a:extLst>
              <a:ext uri="{FF2B5EF4-FFF2-40B4-BE49-F238E27FC236}">
                <a16:creationId xmlns:a16="http://schemas.microsoft.com/office/drawing/2014/main" id="{619C8475-033F-4D6F-8F1D-88CB43CB7E82}"/>
              </a:ext>
            </a:extLst>
          </p:cNvPr>
          <p:cNvSpPr/>
          <p:nvPr/>
        </p:nvSpPr>
        <p:spPr>
          <a:xfrm>
            <a:off x="1338470" y="1032517"/>
            <a:ext cx="8892208" cy="646331"/>
          </a:xfrm>
          <a:prstGeom prst="rect">
            <a:avLst/>
          </a:prstGeom>
        </p:spPr>
        <p:txBody>
          <a:bodyPr wrap="square">
            <a:spAutoFit/>
          </a:bodyPr>
          <a:lstStyle/>
          <a:p>
            <a:pPr algn="just"/>
            <a:r>
              <a:rPr lang="en-US" b="1" dirty="0">
                <a:solidFill>
                  <a:srgbClr val="FF6600"/>
                </a:solidFill>
              </a:rPr>
              <a:t>How have Church organizations and programs blessed your life? How has Duty to God or Personal Progress blessed your life?</a:t>
            </a:r>
          </a:p>
        </p:txBody>
      </p:sp>
      <p:sp>
        <p:nvSpPr>
          <p:cNvPr id="4" name="Rectangle 3">
            <a:extLst>
              <a:ext uri="{FF2B5EF4-FFF2-40B4-BE49-F238E27FC236}">
                <a16:creationId xmlns:a16="http://schemas.microsoft.com/office/drawing/2014/main" id="{EEE54F1A-6241-4DCC-973B-63083A4660CB}"/>
              </a:ext>
            </a:extLst>
          </p:cNvPr>
          <p:cNvSpPr/>
          <p:nvPr/>
        </p:nvSpPr>
        <p:spPr>
          <a:xfrm>
            <a:off x="1338469" y="1960170"/>
            <a:ext cx="8892207" cy="646331"/>
          </a:xfrm>
          <a:prstGeom prst="rect">
            <a:avLst/>
          </a:prstGeom>
        </p:spPr>
        <p:txBody>
          <a:bodyPr wrap="square">
            <a:spAutoFit/>
          </a:bodyPr>
          <a:lstStyle/>
          <a:p>
            <a:pPr algn="just"/>
            <a:r>
              <a:rPr lang="en-US" b="1" dirty="0">
                <a:solidFill>
                  <a:srgbClr val="FF6600"/>
                </a:solidFill>
              </a:rPr>
              <a:t>How will you participate more fully in Young Men or Young Women? In Sunday School? </a:t>
            </a:r>
          </a:p>
          <a:p>
            <a:pPr algn="just"/>
            <a:r>
              <a:rPr lang="en-US" b="1" dirty="0">
                <a:solidFill>
                  <a:srgbClr val="FF6600"/>
                </a:solidFill>
              </a:rPr>
              <a:t>In family home evening? In seminary?</a:t>
            </a:r>
          </a:p>
        </p:txBody>
      </p:sp>
    </p:spTree>
    <p:extLst>
      <p:ext uri="{BB962C8B-B14F-4D97-AF65-F5344CB8AC3E}">
        <p14:creationId xmlns:p14="http://schemas.microsoft.com/office/powerpoint/2010/main" val="2105397824"/>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2400" b="1" dirty="0">
                <a:solidFill>
                  <a:srgbClr val="FF6600"/>
                </a:solidFill>
                <a:effectLst>
                  <a:outerShdw blurRad="38100" dist="38100" dir="2700000" algn="tl">
                    <a:srgbClr val="000000">
                      <a:alpha val="43137"/>
                    </a:srgbClr>
                  </a:outerShdw>
                </a:effectLst>
                <a:latin typeface="Microsoft Yi Baiti" panose="03000500000000000000" pitchFamily="66" charset="0"/>
                <a:ea typeface="Microsoft Yi Baiti" panose="03000500000000000000" pitchFamily="66" charset="0"/>
                <a:cs typeface="Times New Roman" panose="02020603050405020304" pitchFamily="18" charset="0"/>
              </a:rPr>
              <a:t>LESSON</a:t>
            </a:r>
            <a:r>
              <a:rPr lang="en-US" sz="1800" b="1" dirty="0">
                <a:solidFill>
                  <a:srgbClr val="FF6600"/>
                </a:solidFill>
                <a:effectLst>
                  <a:outerShdw blurRad="38100" dist="38100" dir="2700000" algn="tl">
                    <a:srgbClr val="000000">
                      <a:alpha val="43137"/>
                    </a:srgbClr>
                  </a:outerShdw>
                </a:effectLst>
                <a:latin typeface="Microsoft Yi Baiti" panose="03000500000000000000" pitchFamily="66" charset="0"/>
                <a:ea typeface="Microsoft Yi Baiti" panose="03000500000000000000" pitchFamily="66" charset="0"/>
                <a:cs typeface="Times New Roman" panose="02020603050405020304" pitchFamily="18" charset="0"/>
              </a:rPr>
              <a:t> </a:t>
            </a:r>
            <a:r>
              <a:rPr lang="en-US" sz="2400" b="1" dirty="0">
                <a:solidFill>
                  <a:srgbClr val="FF6600"/>
                </a:solidFill>
                <a:effectLst>
                  <a:outerShdw blurRad="38100" dist="38100" dir="2700000" algn="tl">
                    <a:srgbClr val="000000">
                      <a:alpha val="43137"/>
                    </a:srgbClr>
                  </a:outerShdw>
                </a:effectLst>
                <a:latin typeface="Microsoft Yi Baiti" panose="03000500000000000000" pitchFamily="66" charset="0"/>
                <a:ea typeface="Microsoft Yi Baiti" panose="03000500000000000000" pitchFamily="66" charset="0"/>
                <a:cs typeface="Times New Roman" panose="02020603050405020304" pitchFamily="18" charset="0"/>
              </a:rPr>
              <a:t>156</a:t>
            </a:r>
            <a:endParaRPr lang="en-US" sz="1800" b="1" dirty="0">
              <a:solidFill>
                <a:srgbClr val="FF6600"/>
              </a:solidFill>
              <a:effectLst>
                <a:outerShdw blurRad="38100" dist="38100" dir="2700000" algn="tl">
                  <a:srgbClr val="000000">
                    <a:alpha val="43137"/>
                  </a:srgbClr>
                </a:outerShdw>
              </a:effectLst>
              <a:latin typeface="Microsoft Yi Baiti" panose="03000500000000000000" pitchFamily="66" charset="0"/>
              <a:ea typeface="Microsoft Yi Baiti" panose="03000500000000000000" pitchFamily="66" charset="0"/>
              <a:cs typeface="Times New Roman" panose="02020603050405020304" pitchFamily="18" charset="0"/>
            </a:endParaRPr>
          </a:p>
        </p:txBody>
      </p:sp>
      <p:sp>
        <p:nvSpPr>
          <p:cNvPr id="2" name="Rectangle 1">
            <a:extLst>
              <a:ext uri="{FF2B5EF4-FFF2-40B4-BE49-F238E27FC236}">
                <a16:creationId xmlns:a16="http://schemas.microsoft.com/office/drawing/2014/main" id="{D19B8269-5F36-452F-811F-D23BAE715DCA}"/>
              </a:ext>
            </a:extLst>
          </p:cNvPr>
          <p:cNvSpPr/>
          <p:nvPr/>
        </p:nvSpPr>
        <p:spPr>
          <a:xfrm>
            <a:off x="1774143" y="3105834"/>
            <a:ext cx="8643713" cy="646331"/>
          </a:xfrm>
          <a:prstGeom prst="rect">
            <a:avLst/>
          </a:prstGeom>
        </p:spPr>
        <p:txBody>
          <a:bodyPr wrap="none">
            <a:spAutoFit/>
          </a:bodyPr>
          <a:lstStyle/>
          <a:p>
            <a:r>
              <a:rPr lang="en-US" sz="3600" dirty="0">
                <a:solidFill>
                  <a:srgbClr val="FF6600"/>
                </a:solidFill>
                <a:latin typeface="Sitka Small" panose="02000505000000020004" pitchFamily="2" charset="0"/>
              </a:rPr>
              <a:t>Church Organizations and Programs</a:t>
            </a:r>
          </a:p>
        </p:txBody>
      </p:sp>
    </p:spTree>
    <p:extLst>
      <p:ext uri="{BB962C8B-B14F-4D97-AF65-F5344CB8AC3E}">
        <p14:creationId xmlns:p14="http://schemas.microsoft.com/office/powerpoint/2010/main" val="1659083417"/>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2400" b="1" dirty="0">
                <a:solidFill>
                  <a:srgbClr val="FF6600"/>
                </a:solidFill>
                <a:effectLst>
                  <a:outerShdw blurRad="38100" dist="38100" dir="2700000" algn="tl">
                    <a:srgbClr val="000000">
                      <a:alpha val="43137"/>
                    </a:srgbClr>
                  </a:outerShdw>
                </a:effectLst>
                <a:latin typeface="Microsoft Yi Baiti" panose="03000500000000000000" pitchFamily="66" charset="0"/>
                <a:ea typeface="Microsoft Yi Baiti" panose="03000500000000000000" pitchFamily="66" charset="0"/>
                <a:cs typeface="Times New Roman" panose="02020603050405020304" pitchFamily="18" charset="0"/>
              </a:rPr>
              <a:t>LESSON</a:t>
            </a:r>
            <a:r>
              <a:rPr lang="en-US" sz="1800" b="1" dirty="0">
                <a:solidFill>
                  <a:srgbClr val="FF6600"/>
                </a:solidFill>
                <a:effectLst>
                  <a:outerShdw blurRad="38100" dist="38100" dir="2700000" algn="tl">
                    <a:srgbClr val="000000">
                      <a:alpha val="43137"/>
                    </a:srgbClr>
                  </a:outerShdw>
                </a:effectLst>
                <a:latin typeface="Microsoft Yi Baiti" panose="03000500000000000000" pitchFamily="66" charset="0"/>
                <a:ea typeface="Microsoft Yi Baiti" panose="03000500000000000000" pitchFamily="66" charset="0"/>
                <a:cs typeface="Times New Roman" panose="02020603050405020304" pitchFamily="18" charset="0"/>
              </a:rPr>
              <a:t> </a:t>
            </a:r>
            <a:r>
              <a:rPr lang="en-US" sz="2400" b="1" dirty="0">
                <a:solidFill>
                  <a:srgbClr val="FF6600"/>
                </a:solidFill>
                <a:effectLst>
                  <a:outerShdw blurRad="38100" dist="38100" dir="2700000" algn="tl">
                    <a:srgbClr val="000000">
                      <a:alpha val="43137"/>
                    </a:srgbClr>
                  </a:outerShdw>
                </a:effectLst>
                <a:latin typeface="Microsoft Yi Baiti" panose="03000500000000000000" pitchFamily="66" charset="0"/>
                <a:ea typeface="Microsoft Yi Baiti" panose="03000500000000000000" pitchFamily="66" charset="0"/>
                <a:cs typeface="Times New Roman" panose="02020603050405020304" pitchFamily="18" charset="0"/>
              </a:rPr>
              <a:t>156</a:t>
            </a:r>
            <a:endParaRPr lang="en-US" sz="1800" b="1" dirty="0">
              <a:solidFill>
                <a:srgbClr val="FF6600"/>
              </a:solidFill>
              <a:effectLst>
                <a:outerShdw blurRad="38100" dist="38100" dir="2700000" algn="tl">
                  <a:srgbClr val="000000">
                    <a:alpha val="43137"/>
                  </a:srgbClr>
                </a:outerShdw>
              </a:effectLst>
              <a:latin typeface="Microsoft Yi Baiti" panose="03000500000000000000" pitchFamily="66" charset="0"/>
              <a:ea typeface="Microsoft Yi Baiti" panose="03000500000000000000" pitchFamily="66" charset="0"/>
              <a:cs typeface="Times New Roman" panose="02020603050405020304" pitchFamily="18" charset="0"/>
            </a:endParaRPr>
          </a:p>
        </p:txBody>
      </p:sp>
      <p:sp>
        <p:nvSpPr>
          <p:cNvPr id="2" name="Rectangle 1">
            <a:extLst>
              <a:ext uri="{FF2B5EF4-FFF2-40B4-BE49-F238E27FC236}">
                <a16:creationId xmlns:a16="http://schemas.microsoft.com/office/drawing/2014/main" id="{F3514AA4-56C8-43A8-9041-BA37AE1202C8}"/>
              </a:ext>
            </a:extLst>
          </p:cNvPr>
          <p:cNvSpPr/>
          <p:nvPr/>
        </p:nvSpPr>
        <p:spPr>
          <a:xfrm>
            <a:off x="1205947" y="985487"/>
            <a:ext cx="8918713" cy="369332"/>
          </a:xfrm>
          <a:prstGeom prst="rect">
            <a:avLst/>
          </a:prstGeom>
        </p:spPr>
        <p:txBody>
          <a:bodyPr wrap="square">
            <a:spAutoFit/>
          </a:bodyPr>
          <a:lstStyle/>
          <a:p>
            <a:pPr algn="just"/>
            <a:r>
              <a:rPr lang="en-US" b="1" dirty="0">
                <a:solidFill>
                  <a:srgbClr val="FF6600"/>
                </a:solidFill>
              </a:rPr>
              <a:t>What would you say is the purpose of the Young Men and Young Women organizations?</a:t>
            </a:r>
          </a:p>
        </p:txBody>
      </p:sp>
      <p:sp>
        <p:nvSpPr>
          <p:cNvPr id="5" name="Rectangle 4">
            <a:extLst>
              <a:ext uri="{FF2B5EF4-FFF2-40B4-BE49-F238E27FC236}">
                <a16:creationId xmlns:a16="http://schemas.microsoft.com/office/drawing/2014/main" id="{3CC9BEA3-BED8-4CB0-820E-4AABEC4C0417}"/>
              </a:ext>
            </a:extLst>
          </p:cNvPr>
          <p:cNvSpPr/>
          <p:nvPr/>
        </p:nvSpPr>
        <p:spPr>
          <a:xfrm>
            <a:off x="1205946" y="1451685"/>
            <a:ext cx="8189845" cy="369332"/>
          </a:xfrm>
          <a:prstGeom prst="rect">
            <a:avLst/>
          </a:prstGeom>
        </p:spPr>
        <p:txBody>
          <a:bodyPr wrap="square">
            <a:spAutoFit/>
          </a:bodyPr>
          <a:lstStyle/>
          <a:p>
            <a:r>
              <a:rPr lang="en-US" b="1" dirty="0">
                <a:solidFill>
                  <a:srgbClr val="FF6600"/>
                </a:solidFill>
              </a:rPr>
              <a:t>How can knowing the purpose of an organization help those who are part of it? </a:t>
            </a:r>
          </a:p>
        </p:txBody>
      </p:sp>
      <p:sp>
        <p:nvSpPr>
          <p:cNvPr id="6" name="Rectangle 5">
            <a:extLst>
              <a:ext uri="{FF2B5EF4-FFF2-40B4-BE49-F238E27FC236}">
                <a16:creationId xmlns:a16="http://schemas.microsoft.com/office/drawing/2014/main" id="{03557AD5-2104-4727-9A0B-C1F707BC9D69}"/>
              </a:ext>
            </a:extLst>
          </p:cNvPr>
          <p:cNvSpPr/>
          <p:nvPr/>
        </p:nvSpPr>
        <p:spPr>
          <a:xfrm>
            <a:off x="1205946" y="1933878"/>
            <a:ext cx="1285929" cy="369332"/>
          </a:xfrm>
          <a:prstGeom prst="rect">
            <a:avLst/>
          </a:prstGeom>
        </p:spPr>
        <p:txBody>
          <a:bodyPr wrap="none">
            <a:spAutoFit/>
          </a:bodyPr>
          <a:lstStyle/>
          <a:p>
            <a:r>
              <a:rPr lang="en-US" b="1" dirty="0">
                <a:solidFill>
                  <a:srgbClr val="FF6600"/>
                </a:solidFill>
              </a:rPr>
              <a:t>Moses 1:39</a:t>
            </a:r>
          </a:p>
        </p:txBody>
      </p:sp>
      <p:sp>
        <p:nvSpPr>
          <p:cNvPr id="7" name="Rectangle 6">
            <a:extLst>
              <a:ext uri="{FF2B5EF4-FFF2-40B4-BE49-F238E27FC236}">
                <a16:creationId xmlns:a16="http://schemas.microsoft.com/office/drawing/2014/main" id="{20F91F81-455A-468F-8BCE-FF606BAB01A8}"/>
              </a:ext>
            </a:extLst>
          </p:cNvPr>
          <p:cNvSpPr/>
          <p:nvPr/>
        </p:nvSpPr>
        <p:spPr>
          <a:xfrm>
            <a:off x="1205945" y="2209801"/>
            <a:ext cx="8746437" cy="646331"/>
          </a:xfrm>
          <a:prstGeom prst="rect">
            <a:avLst/>
          </a:prstGeom>
        </p:spPr>
        <p:txBody>
          <a:bodyPr wrap="square">
            <a:spAutoFit/>
          </a:bodyPr>
          <a:lstStyle/>
          <a:p>
            <a:pPr algn="just"/>
            <a:r>
              <a:rPr lang="en-US" dirty="0">
                <a:solidFill>
                  <a:schemeClr val="tx1">
                    <a:lumMod val="75000"/>
                  </a:schemeClr>
                </a:solidFill>
                <a:latin typeface="Palatino"/>
              </a:rPr>
              <a:t>For behold, this is my work and my glory—to bring to pass the immortality and Eternal life of man.</a:t>
            </a:r>
            <a:endParaRPr lang="en-US" dirty="0">
              <a:solidFill>
                <a:schemeClr val="tx1">
                  <a:lumMod val="75000"/>
                </a:schemeClr>
              </a:solidFill>
            </a:endParaRPr>
          </a:p>
        </p:txBody>
      </p:sp>
      <p:sp>
        <p:nvSpPr>
          <p:cNvPr id="8" name="Rectangle 7">
            <a:extLst>
              <a:ext uri="{FF2B5EF4-FFF2-40B4-BE49-F238E27FC236}">
                <a16:creationId xmlns:a16="http://schemas.microsoft.com/office/drawing/2014/main" id="{DD8E7AAB-A670-4D55-8264-80898F3DC855}"/>
              </a:ext>
            </a:extLst>
          </p:cNvPr>
          <p:cNvSpPr/>
          <p:nvPr/>
        </p:nvSpPr>
        <p:spPr>
          <a:xfrm>
            <a:off x="1181901" y="2875584"/>
            <a:ext cx="7190238" cy="369332"/>
          </a:xfrm>
          <a:prstGeom prst="rect">
            <a:avLst/>
          </a:prstGeom>
        </p:spPr>
        <p:txBody>
          <a:bodyPr wrap="none">
            <a:spAutoFit/>
          </a:bodyPr>
          <a:lstStyle/>
          <a:p>
            <a:r>
              <a:rPr lang="en-US" b="1" dirty="0">
                <a:solidFill>
                  <a:srgbClr val="FFD757"/>
                </a:solidFill>
                <a:effectLst>
                  <a:outerShdw blurRad="38100" dist="38100" dir="2700000" algn="tl">
                    <a:srgbClr val="000000">
                      <a:alpha val="43137"/>
                    </a:srgbClr>
                  </a:outerShdw>
                </a:effectLst>
              </a:rPr>
              <a:t>Immortality </a:t>
            </a:r>
            <a:r>
              <a:rPr lang="en-US" dirty="0"/>
              <a:t>refers to the condition of living forever in a resurrected state.</a:t>
            </a:r>
          </a:p>
        </p:txBody>
      </p:sp>
      <p:sp>
        <p:nvSpPr>
          <p:cNvPr id="9" name="Rectangle 8">
            <a:extLst>
              <a:ext uri="{FF2B5EF4-FFF2-40B4-BE49-F238E27FC236}">
                <a16:creationId xmlns:a16="http://schemas.microsoft.com/office/drawing/2014/main" id="{B0EAF78D-4F75-4AA6-A490-7A074B634542}"/>
              </a:ext>
            </a:extLst>
          </p:cNvPr>
          <p:cNvSpPr/>
          <p:nvPr/>
        </p:nvSpPr>
        <p:spPr>
          <a:xfrm>
            <a:off x="1205945" y="2208067"/>
            <a:ext cx="8746437" cy="646331"/>
          </a:xfrm>
          <a:prstGeom prst="rect">
            <a:avLst/>
          </a:prstGeom>
        </p:spPr>
        <p:txBody>
          <a:bodyPr wrap="square">
            <a:spAutoFit/>
          </a:bodyPr>
          <a:lstStyle/>
          <a:p>
            <a:pPr algn="just"/>
            <a:r>
              <a:rPr lang="en-US" dirty="0">
                <a:solidFill>
                  <a:schemeClr val="tx1">
                    <a:lumMod val="75000"/>
                  </a:schemeClr>
                </a:solidFill>
                <a:latin typeface="Palatino"/>
              </a:rPr>
              <a:t>For behold, this is my work and my glory—to bring to pass the </a:t>
            </a:r>
            <a:r>
              <a:rPr lang="en-US" u="sng" dirty="0">
                <a:solidFill>
                  <a:srgbClr val="FFC000"/>
                </a:solidFill>
                <a:latin typeface="Palatino"/>
              </a:rPr>
              <a:t>immortality</a:t>
            </a:r>
            <a:r>
              <a:rPr lang="en-US" dirty="0">
                <a:solidFill>
                  <a:schemeClr val="tx1">
                    <a:lumMod val="75000"/>
                  </a:schemeClr>
                </a:solidFill>
                <a:latin typeface="Palatino"/>
              </a:rPr>
              <a:t> and Eternal life of man.</a:t>
            </a:r>
            <a:endParaRPr lang="en-US" dirty="0">
              <a:solidFill>
                <a:schemeClr val="tx1">
                  <a:lumMod val="75000"/>
                </a:schemeClr>
              </a:solidFill>
            </a:endParaRPr>
          </a:p>
        </p:txBody>
      </p:sp>
      <p:sp>
        <p:nvSpPr>
          <p:cNvPr id="11" name="Rectangle 10">
            <a:extLst>
              <a:ext uri="{FF2B5EF4-FFF2-40B4-BE49-F238E27FC236}">
                <a16:creationId xmlns:a16="http://schemas.microsoft.com/office/drawing/2014/main" id="{64D257CE-64E5-4AF2-AC4A-A796CA94B89C}"/>
              </a:ext>
            </a:extLst>
          </p:cNvPr>
          <p:cNvSpPr/>
          <p:nvPr/>
        </p:nvSpPr>
        <p:spPr>
          <a:xfrm>
            <a:off x="1205944" y="3303272"/>
            <a:ext cx="8522671" cy="369332"/>
          </a:xfrm>
          <a:prstGeom prst="rect">
            <a:avLst/>
          </a:prstGeom>
        </p:spPr>
        <p:txBody>
          <a:bodyPr wrap="square">
            <a:spAutoFit/>
          </a:bodyPr>
          <a:lstStyle/>
          <a:p>
            <a:pPr algn="just"/>
            <a:r>
              <a:rPr lang="en-US" b="1" dirty="0">
                <a:solidFill>
                  <a:srgbClr val="FFFF00"/>
                </a:solidFill>
              </a:rPr>
              <a:t>Eternal life </a:t>
            </a:r>
            <a:r>
              <a:rPr lang="en-US" dirty="0"/>
              <a:t>refers to living forever as families in God’s presence and becoming like Him</a:t>
            </a:r>
          </a:p>
        </p:txBody>
      </p:sp>
      <p:sp>
        <p:nvSpPr>
          <p:cNvPr id="12" name="Rectangle 11">
            <a:extLst>
              <a:ext uri="{FF2B5EF4-FFF2-40B4-BE49-F238E27FC236}">
                <a16:creationId xmlns:a16="http://schemas.microsoft.com/office/drawing/2014/main" id="{DFCD9E5B-FA5A-46AA-B2E8-4E8EB5567687}"/>
              </a:ext>
            </a:extLst>
          </p:cNvPr>
          <p:cNvSpPr/>
          <p:nvPr/>
        </p:nvSpPr>
        <p:spPr>
          <a:xfrm>
            <a:off x="1205945" y="2212192"/>
            <a:ext cx="8746437" cy="646331"/>
          </a:xfrm>
          <a:prstGeom prst="rect">
            <a:avLst/>
          </a:prstGeom>
        </p:spPr>
        <p:txBody>
          <a:bodyPr wrap="square">
            <a:spAutoFit/>
          </a:bodyPr>
          <a:lstStyle/>
          <a:p>
            <a:pPr algn="just"/>
            <a:r>
              <a:rPr lang="en-US" dirty="0">
                <a:solidFill>
                  <a:schemeClr val="tx1">
                    <a:lumMod val="75000"/>
                  </a:schemeClr>
                </a:solidFill>
                <a:latin typeface="Palatino"/>
              </a:rPr>
              <a:t>For behold, this is my work and my glory—to bring to pass the </a:t>
            </a:r>
            <a:r>
              <a:rPr lang="en-US" u="sng" dirty="0">
                <a:solidFill>
                  <a:srgbClr val="FFC000"/>
                </a:solidFill>
                <a:latin typeface="Palatino"/>
              </a:rPr>
              <a:t>immortality</a:t>
            </a:r>
            <a:r>
              <a:rPr lang="en-US" dirty="0">
                <a:solidFill>
                  <a:schemeClr val="tx1">
                    <a:lumMod val="75000"/>
                  </a:schemeClr>
                </a:solidFill>
                <a:latin typeface="Palatino"/>
              </a:rPr>
              <a:t> and </a:t>
            </a:r>
            <a:r>
              <a:rPr lang="en-US" u="sng" dirty="0">
                <a:solidFill>
                  <a:srgbClr val="FFFF00"/>
                </a:solidFill>
                <a:latin typeface="Palatino"/>
              </a:rPr>
              <a:t>Eternal life</a:t>
            </a:r>
            <a:r>
              <a:rPr lang="en-US" dirty="0">
                <a:solidFill>
                  <a:schemeClr val="tx1">
                    <a:lumMod val="75000"/>
                  </a:schemeClr>
                </a:solidFill>
                <a:latin typeface="Palatino"/>
              </a:rPr>
              <a:t> of man.</a:t>
            </a:r>
            <a:endParaRPr lang="en-US" dirty="0">
              <a:solidFill>
                <a:schemeClr val="tx1">
                  <a:lumMod val="75000"/>
                </a:schemeClr>
              </a:solidFill>
            </a:endParaRPr>
          </a:p>
        </p:txBody>
      </p:sp>
      <p:sp>
        <p:nvSpPr>
          <p:cNvPr id="13" name="Rectangle 12">
            <a:extLst>
              <a:ext uri="{FF2B5EF4-FFF2-40B4-BE49-F238E27FC236}">
                <a16:creationId xmlns:a16="http://schemas.microsoft.com/office/drawing/2014/main" id="{4E1F1845-4EFC-4A75-877D-78A1469293E8}"/>
              </a:ext>
            </a:extLst>
          </p:cNvPr>
          <p:cNvSpPr/>
          <p:nvPr/>
        </p:nvSpPr>
        <p:spPr>
          <a:xfrm>
            <a:off x="1181901" y="3742340"/>
            <a:ext cx="3650936" cy="369332"/>
          </a:xfrm>
          <a:prstGeom prst="rect">
            <a:avLst/>
          </a:prstGeom>
        </p:spPr>
        <p:txBody>
          <a:bodyPr wrap="none">
            <a:spAutoFit/>
          </a:bodyPr>
          <a:lstStyle/>
          <a:p>
            <a:r>
              <a:rPr lang="en-US" b="1" dirty="0">
                <a:solidFill>
                  <a:srgbClr val="FF6600"/>
                </a:solidFill>
              </a:rPr>
              <a:t>What is the purpose of the Church?</a:t>
            </a:r>
          </a:p>
        </p:txBody>
      </p:sp>
      <p:sp>
        <p:nvSpPr>
          <p:cNvPr id="14" name="Rectangle 13">
            <a:extLst>
              <a:ext uri="{FF2B5EF4-FFF2-40B4-BE49-F238E27FC236}">
                <a16:creationId xmlns:a16="http://schemas.microsoft.com/office/drawing/2014/main" id="{7054CDF8-B483-4507-A9AE-BC067D4573CF}"/>
              </a:ext>
            </a:extLst>
          </p:cNvPr>
          <p:cNvSpPr/>
          <p:nvPr/>
        </p:nvSpPr>
        <p:spPr>
          <a:xfrm>
            <a:off x="1181901" y="4086058"/>
            <a:ext cx="9071371" cy="646331"/>
          </a:xfrm>
          <a:prstGeom prst="rect">
            <a:avLst/>
          </a:prstGeom>
        </p:spPr>
        <p:txBody>
          <a:bodyPr wrap="square">
            <a:spAutoFit/>
          </a:bodyPr>
          <a:lstStyle/>
          <a:p>
            <a:pPr algn="just"/>
            <a:r>
              <a:rPr lang="en-US" i="1" dirty="0">
                <a:solidFill>
                  <a:schemeClr val="tx1">
                    <a:lumMod val="85000"/>
                  </a:schemeClr>
                </a:solidFill>
                <a:effectLst>
                  <a:outerShdw blurRad="38100" dist="38100" dir="2700000" algn="tl">
                    <a:srgbClr val="000000">
                      <a:alpha val="43137"/>
                    </a:srgbClr>
                  </a:outerShdw>
                </a:effectLst>
                <a:latin typeface="Palatino"/>
              </a:rPr>
              <a:t>The Church of Jesus Christ of Latter-day Saints assists Heavenly Father in bringing to pass the eternal life of His children.</a:t>
            </a:r>
          </a:p>
        </p:txBody>
      </p:sp>
    </p:spTree>
    <p:extLst>
      <p:ext uri="{BB962C8B-B14F-4D97-AF65-F5344CB8AC3E}">
        <p14:creationId xmlns:p14="http://schemas.microsoft.com/office/powerpoint/2010/main" val="3184602615"/>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5"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randombar(vertical)">
                                      <p:cBhvr>
                                        <p:cTn id="14" dur="500"/>
                                        <p:tgtEl>
                                          <p:spTgt spid="7"/>
                                        </p:tgtEl>
                                      </p:cBhvr>
                                    </p:animEffect>
                                  </p:childTnLst>
                                </p:cTn>
                              </p:par>
                              <p:par>
                                <p:cTn id="15" presetID="14" presetClass="entr" presetSubtype="5"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randombar(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dissolve">
                                      <p:cBhvr>
                                        <p:cTn id="22" dur="500"/>
                                        <p:tgtEl>
                                          <p:spTgt spid="9"/>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dissolve">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randombar(horizontal)">
                                      <p:cBhvr>
                                        <p:cTn id="30" dur="500"/>
                                        <p:tgtEl>
                                          <p:spTgt spid="12"/>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randombar(horizontal)">
                                      <p:cBhvr>
                                        <p:cTn id="33" dur="5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checkerboard(across)">
                                      <p:cBhvr>
                                        <p:cTn id="38" dur="500"/>
                                        <p:tgtEl>
                                          <p:spTgt spid="13"/>
                                        </p:tgtEl>
                                      </p:cBhvr>
                                    </p:animEffect>
                                  </p:childTnLst>
                                </p:cTn>
                              </p:par>
                            </p:childTnLst>
                          </p:cTn>
                        </p:par>
                      </p:childTnLst>
                    </p:cTn>
                  </p:par>
                  <p:par>
                    <p:cTn id="39" fill="hold">
                      <p:stCondLst>
                        <p:cond delay="indefinite"/>
                      </p:stCondLst>
                      <p:childTnLst>
                        <p:par>
                          <p:cTn id="40" fill="hold">
                            <p:stCondLst>
                              <p:cond delay="0"/>
                            </p:stCondLst>
                            <p:childTnLst>
                              <p:par>
                                <p:cTn id="41" presetID="41" presetClass="entr" presetSubtype="0" fill="hold" grpId="0" nodeType="clickEffect">
                                  <p:stCondLst>
                                    <p:cond delay="0"/>
                                  </p:stCondLst>
                                  <p:iterate type="lt">
                                    <p:tmPct val="10000"/>
                                  </p:iterate>
                                  <p:childTnLst>
                                    <p:set>
                                      <p:cBhvr>
                                        <p:cTn id="42" dur="1" fill="hold">
                                          <p:stCondLst>
                                            <p:cond delay="0"/>
                                          </p:stCondLst>
                                        </p:cTn>
                                        <p:tgtEl>
                                          <p:spTgt spid="14"/>
                                        </p:tgtEl>
                                        <p:attrNameLst>
                                          <p:attrName>style.visibility</p:attrName>
                                        </p:attrNameLst>
                                      </p:cBhvr>
                                      <p:to>
                                        <p:strVal val="visible"/>
                                      </p:to>
                                    </p:set>
                                    <p:anim calcmode="lin" valueType="num">
                                      <p:cBhvr>
                                        <p:cTn id="43" dur="2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44" dur="200" fill="hold"/>
                                        <p:tgtEl>
                                          <p:spTgt spid="14"/>
                                        </p:tgtEl>
                                        <p:attrNameLst>
                                          <p:attrName>ppt_y</p:attrName>
                                        </p:attrNameLst>
                                      </p:cBhvr>
                                      <p:tavLst>
                                        <p:tav tm="0">
                                          <p:val>
                                            <p:strVal val="#ppt_y"/>
                                          </p:val>
                                        </p:tav>
                                        <p:tav tm="100000">
                                          <p:val>
                                            <p:strVal val="#ppt_y"/>
                                          </p:val>
                                        </p:tav>
                                      </p:tavLst>
                                    </p:anim>
                                    <p:anim calcmode="lin" valueType="num">
                                      <p:cBhvr>
                                        <p:cTn id="45" dur="2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46" dur="2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47" dur="200" tmFilter="0,0; .5, 1; 1, 1"/>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1" grpId="0"/>
      <p:bldP spid="12" grpId="0"/>
      <p:bldP spid="13"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2400" b="1" dirty="0">
                <a:solidFill>
                  <a:srgbClr val="FF6600"/>
                </a:solidFill>
                <a:effectLst>
                  <a:outerShdw blurRad="38100" dist="38100" dir="2700000" algn="tl">
                    <a:srgbClr val="000000">
                      <a:alpha val="43137"/>
                    </a:srgbClr>
                  </a:outerShdw>
                </a:effectLst>
                <a:latin typeface="Microsoft Yi Baiti" panose="03000500000000000000" pitchFamily="66" charset="0"/>
                <a:ea typeface="Microsoft Yi Baiti" panose="03000500000000000000" pitchFamily="66" charset="0"/>
                <a:cs typeface="Times New Roman" panose="02020603050405020304" pitchFamily="18" charset="0"/>
              </a:rPr>
              <a:t>LESSON</a:t>
            </a:r>
            <a:r>
              <a:rPr lang="en-US" sz="1800" b="1" dirty="0">
                <a:solidFill>
                  <a:srgbClr val="FF6600"/>
                </a:solidFill>
                <a:effectLst>
                  <a:outerShdw blurRad="38100" dist="38100" dir="2700000" algn="tl">
                    <a:srgbClr val="000000">
                      <a:alpha val="43137"/>
                    </a:srgbClr>
                  </a:outerShdw>
                </a:effectLst>
                <a:latin typeface="Microsoft Yi Baiti" panose="03000500000000000000" pitchFamily="66" charset="0"/>
                <a:ea typeface="Microsoft Yi Baiti" panose="03000500000000000000" pitchFamily="66" charset="0"/>
                <a:cs typeface="Times New Roman" panose="02020603050405020304" pitchFamily="18" charset="0"/>
              </a:rPr>
              <a:t> </a:t>
            </a:r>
            <a:r>
              <a:rPr lang="en-US" sz="2400" b="1" dirty="0">
                <a:solidFill>
                  <a:srgbClr val="FF6600"/>
                </a:solidFill>
                <a:effectLst>
                  <a:outerShdw blurRad="38100" dist="38100" dir="2700000" algn="tl">
                    <a:srgbClr val="000000">
                      <a:alpha val="43137"/>
                    </a:srgbClr>
                  </a:outerShdw>
                </a:effectLst>
                <a:latin typeface="Microsoft Yi Baiti" panose="03000500000000000000" pitchFamily="66" charset="0"/>
                <a:ea typeface="Microsoft Yi Baiti" panose="03000500000000000000" pitchFamily="66" charset="0"/>
                <a:cs typeface="Times New Roman" panose="02020603050405020304" pitchFamily="18" charset="0"/>
              </a:rPr>
              <a:t>156</a:t>
            </a:r>
            <a:endParaRPr lang="en-US" sz="1800" b="1" dirty="0">
              <a:solidFill>
                <a:srgbClr val="FF6600"/>
              </a:solidFill>
              <a:effectLst>
                <a:outerShdw blurRad="38100" dist="38100" dir="2700000" algn="tl">
                  <a:srgbClr val="000000">
                    <a:alpha val="43137"/>
                  </a:srgbClr>
                </a:outerShdw>
              </a:effectLst>
              <a:latin typeface="Microsoft Yi Baiti" panose="03000500000000000000" pitchFamily="66" charset="0"/>
              <a:ea typeface="Microsoft Yi Baiti" panose="03000500000000000000" pitchFamily="66" charset="0"/>
              <a:cs typeface="Times New Roman" panose="02020603050405020304" pitchFamily="18" charset="0"/>
            </a:endParaRPr>
          </a:p>
        </p:txBody>
      </p:sp>
      <p:sp>
        <p:nvSpPr>
          <p:cNvPr id="2" name="Rectangle 1">
            <a:extLst>
              <a:ext uri="{FF2B5EF4-FFF2-40B4-BE49-F238E27FC236}">
                <a16:creationId xmlns:a16="http://schemas.microsoft.com/office/drawing/2014/main" id="{F6AD97C2-B35E-4B0A-9C08-978A2643AA62}"/>
              </a:ext>
            </a:extLst>
          </p:cNvPr>
          <p:cNvSpPr/>
          <p:nvPr/>
        </p:nvSpPr>
        <p:spPr>
          <a:xfrm>
            <a:off x="1054309" y="1024645"/>
            <a:ext cx="9438806" cy="646331"/>
          </a:xfrm>
          <a:prstGeom prst="rect">
            <a:avLst/>
          </a:prstGeom>
        </p:spPr>
        <p:txBody>
          <a:bodyPr wrap="square">
            <a:spAutoFit/>
          </a:bodyPr>
          <a:lstStyle/>
          <a:p>
            <a:pPr algn="just"/>
            <a:r>
              <a:rPr lang="en-US" b="1" dirty="0">
                <a:solidFill>
                  <a:srgbClr val="FF6600"/>
                </a:solidFill>
              </a:rPr>
              <a:t>What are some ways the Church assists in bringing to pass the immortality and eternal life of Heavenly Father’s children?</a:t>
            </a:r>
          </a:p>
        </p:txBody>
      </p:sp>
      <p:sp>
        <p:nvSpPr>
          <p:cNvPr id="5" name="Rectangle 4">
            <a:extLst>
              <a:ext uri="{FF2B5EF4-FFF2-40B4-BE49-F238E27FC236}">
                <a16:creationId xmlns:a16="http://schemas.microsoft.com/office/drawing/2014/main" id="{8581C0E5-A5BE-4953-96E8-FEB7FEC4AE84}"/>
              </a:ext>
            </a:extLst>
          </p:cNvPr>
          <p:cNvSpPr/>
          <p:nvPr/>
        </p:nvSpPr>
        <p:spPr>
          <a:xfrm>
            <a:off x="2278505" y="2629816"/>
            <a:ext cx="7117287" cy="17543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C883C317-8679-4B78-8793-C062C4EAC8A1}"/>
              </a:ext>
            </a:extLst>
          </p:cNvPr>
          <p:cNvSpPr/>
          <p:nvPr/>
        </p:nvSpPr>
        <p:spPr>
          <a:xfrm>
            <a:off x="3537678" y="2618811"/>
            <a:ext cx="5858113" cy="1754326"/>
          </a:xfrm>
          <a:prstGeom prst="rect">
            <a:avLst/>
          </a:prstGeom>
        </p:spPr>
        <p:txBody>
          <a:bodyPr wrap="square">
            <a:spAutoFit/>
          </a:bodyPr>
          <a:lstStyle/>
          <a:p>
            <a:pPr algn="just"/>
            <a:r>
              <a:rPr lang="en-US" dirty="0">
                <a:solidFill>
                  <a:schemeClr val="bg1"/>
                </a:solidFill>
              </a:rPr>
              <a:t>“These programs were started when they were nice but were not critically needed. They were granted a season to flourish and to grow into a bulwark for the Church. They now become a godsend for the salvation of modern Israel in a most challenging hour” (“Teach the Scriptures” [address to CES religious educators, Oct. 14, 1977], 3,LDS.org).</a:t>
            </a:r>
          </a:p>
        </p:txBody>
      </p:sp>
      <p:pic>
        <p:nvPicPr>
          <p:cNvPr id="8" name="Picture 7">
            <a:extLst>
              <a:ext uri="{FF2B5EF4-FFF2-40B4-BE49-F238E27FC236}">
                <a16:creationId xmlns:a16="http://schemas.microsoft.com/office/drawing/2014/main" id="{DEE2207F-9374-4935-B792-98B2A3D41B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4028" y="2838395"/>
            <a:ext cx="1068128" cy="1337168"/>
          </a:xfrm>
          <a:prstGeom prst="rect">
            <a:avLst/>
          </a:prstGeom>
        </p:spPr>
      </p:pic>
      <p:sp>
        <p:nvSpPr>
          <p:cNvPr id="9" name="TextBox 8">
            <a:extLst>
              <a:ext uri="{FF2B5EF4-FFF2-40B4-BE49-F238E27FC236}">
                <a16:creationId xmlns:a16="http://schemas.microsoft.com/office/drawing/2014/main" id="{9AE87C25-8D02-484F-9E46-67305248E0E9}"/>
              </a:ext>
            </a:extLst>
          </p:cNvPr>
          <p:cNvSpPr txBox="1"/>
          <p:nvPr/>
        </p:nvSpPr>
        <p:spPr>
          <a:xfrm>
            <a:off x="1054309" y="2104527"/>
            <a:ext cx="3234668" cy="369332"/>
          </a:xfrm>
          <a:prstGeom prst="rect">
            <a:avLst/>
          </a:prstGeom>
          <a:noFill/>
        </p:spPr>
        <p:txBody>
          <a:bodyPr wrap="none" rtlCol="0">
            <a:spAutoFit/>
          </a:bodyPr>
          <a:lstStyle/>
          <a:p>
            <a:r>
              <a:rPr lang="en-US" b="1" dirty="0">
                <a:solidFill>
                  <a:schemeClr val="tx1">
                    <a:lumMod val="65000"/>
                  </a:schemeClr>
                </a:solidFill>
              </a:rPr>
              <a:t>President Boyd K. Packer Said:</a:t>
            </a:r>
          </a:p>
        </p:txBody>
      </p:sp>
      <p:sp>
        <p:nvSpPr>
          <p:cNvPr id="10" name="Rectangle 9">
            <a:extLst>
              <a:ext uri="{FF2B5EF4-FFF2-40B4-BE49-F238E27FC236}">
                <a16:creationId xmlns:a16="http://schemas.microsoft.com/office/drawing/2014/main" id="{1BDBD596-1722-4598-976C-71F331216C34}"/>
              </a:ext>
            </a:extLst>
          </p:cNvPr>
          <p:cNvSpPr/>
          <p:nvPr/>
        </p:nvSpPr>
        <p:spPr>
          <a:xfrm>
            <a:off x="1240977" y="4518089"/>
            <a:ext cx="6928662" cy="369332"/>
          </a:xfrm>
          <a:prstGeom prst="rect">
            <a:avLst/>
          </a:prstGeom>
        </p:spPr>
        <p:txBody>
          <a:bodyPr wrap="square">
            <a:spAutoFit/>
          </a:bodyPr>
          <a:lstStyle/>
          <a:p>
            <a:pPr algn="just"/>
            <a:r>
              <a:rPr lang="en-US" b="1" dirty="0">
                <a:solidFill>
                  <a:srgbClr val="FF6600"/>
                </a:solidFill>
              </a:rPr>
              <a:t>How has seminary helped you prepare for some of life’s challenges?</a:t>
            </a:r>
          </a:p>
        </p:txBody>
      </p:sp>
    </p:spTree>
    <p:extLst>
      <p:ext uri="{BB962C8B-B14F-4D97-AF65-F5344CB8AC3E}">
        <p14:creationId xmlns:p14="http://schemas.microsoft.com/office/powerpoint/2010/main" val="2339624029"/>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barn(inVertical)">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2400" b="1" dirty="0">
                <a:solidFill>
                  <a:srgbClr val="FF6600"/>
                </a:solidFill>
                <a:effectLst>
                  <a:outerShdw blurRad="38100" dist="38100" dir="2700000" algn="tl">
                    <a:srgbClr val="000000">
                      <a:alpha val="43137"/>
                    </a:srgbClr>
                  </a:outerShdw>
                </a:effectLst>
                <a:latin typeface="Microsoft Yi Baiti" panose="03000500000000000000" pitchFamily="66" charset="0"/>
                <a:ea typeface="Microsoft Yi Baiti" panose="03000500000000000000" pitchFamily="66" charset="0"/>
                <a:cs typeface="Times New Roman" panose="02020603050405020304" pitchFamily="18" charset="0"/>
              </a:rPr>
              <a:t>LESSON</a:t>
            </a:r>
            <a:r>
              <a:rPr lang="en-US" sz="1800" b="1" dirty="0">
                <a:solidFill>
                  <a:srgbClr val="FF6600"/>
                </a:solidFill>
                <a:effectLst>
                  <a:outerShdw blurRad="38100" dist="38100" dir="2700000" algn="tl">
                    <a:srgbClr val="000000">
                      <a:alpha val="43137"/>
                    </a:srgbClr>
                  </a:outerShdw>
                </a:effectLst>
                <a:latin typeface="Microsoft Yi Baiti" panose="03000500000000000000" pitchFamily="66" charset="0"/>
                <a:ea typeface="Microsoft Yi Baiti" panose="03000500000000000000" pitchFamily="66" charset="0"/>
                <a:cs typeface="Times New Roman" panose="02020603050405020304" pitchFamily="18" charset="0"/>
              </a:rPr>
              <a:t> </a:t>
            </a:r>
            <a:r>
              <a:rPr lang="en-US" sz="2400" b="1" dirty="0">
                <a:solidFill>
                  <a:srgbClr val="FF6600"/>
                </a:solidFill>
                <a:effectLst>
                  <a:outerShdw blurRad="38100" dist="38100" dir="2700000" algn="tl">
                    <a:srgbClr val="000000">
                      <a:alpha val="43137"/>
                    </a:srgbClr>
                  </a:outerShdw>
                </a:effectLst>
                <a:latin typeface="Microsoft Yi Baiti" panose="03000500000000000000" pitchFamily="66" charset="0"/>
                <a:ea typeface="Microsoft Yi Baiti" panose="03000500000000000000" pitchFamily="66" charset="0"/>
                <a:cs typeface="Times New Roman" panose="02020603050405020304" pitchFamily="18" charset="0"/>
              </a:rPr>
              <a:t>156</a:t>
            </a:r>
            <a:endParaRPr lang="en-US" sz="1800" b="1" dirty="0">
              <a:solidFill>
                <a:srgbClr val="FF6600"/>
              </a:solidFill>
              <a:effectLst>
                <a:outerShdw blurRad="38100" dist="38100" dir="2700000" algn="tl">
                  <a:srgbClr val="000000">
                    <a:alpha val="43137"/>
                  </a:srgbClr>
                </a:outerShdw>
              </a:effectLst>
              <a:latin typeface="Microsoft Yi Baiti" panose="03000500000000000000" pitchFamily="66" charset="0"/>
              <a:ea typeface="Microsoft Yi Baiti" panose="03000500000000000000" pitchFamily="66" charset="0"/>
              <a:cs typeface="Times New Roman" panose="02020603050405020304" pitchFamily="18" charset="0"/>
            </a:endParaRPr>
          </a:p>
        </p:txBody>
      </p:sp>
      <p:sp>
        <p:nvSpPr>
          <p:cNvPr id="2" name="Rectangle 1">
            <a:extLst>
              <a:ext uri="{FF2B5EF4-FFF2-40B4-BE49-F238E27FC236}">
                <a16:creationId xmlns:a16="http://schemas.microsoft.com/office/drawing/2014/main" id="{A016CAB1-42AC-4BCD-90A8-3723DA01B8E9}"/>
              </a:ext>
            </a:extLst>
          </p:cNvPr>
          <p:cNvSpPr/>
          <p:nvPr/>
        </p:nvSpPr>
        <p:spPr>
          <a:xfrm>
            <a:off x="2286978" y="1189109"/>
            <a:ext cx="7345180" cy="95937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just"/>
            <a:r>
              <a:rPr lang="en-US" dirty="0"/>
              <a:t>How did this organization or program begin? </a:t>
            </a:r>
          </a:p>
          <a:p>
            <a:pPr algn="just"/>
            <a:r>
              <a:rPr lang="en-US" dirty="0"/>
              <a:t>How do you think it prepares us to face the tests and challenges of our day? </a:t>
            </a:r>
          </a:p>
          <a:p>
            <a:pPr algn="just"/>
            <a:r>
              <a:rPr lang="en-US" dirty="0"/>
              <a:t>How do you think it helps us progress toward eternal life?</a:t>
            </a:r>
          </a:p>
        </p:txBody>
      </p:sp>
      <p:sp>
        <p:nvSpPr>
          <p:cNvPr id="4" name="Rectangle 3">
            <a:extLst>
              <a:ext uri="{FF2B5EF4-FFF2-40B4-BE49-F238E27FC236}">
                <a16:creationId xmlns:a16="http://schemas.microsoft.com/office/drawing/2014/main" id="{7DFEE972-AEFF-4D5B-989A-F7CF642BB80E}"/>
              </a:ext>
            </a:extLst>
          </p:cNvPr>
          <p:cNvSpPr/>
          <p:nvPr/>
        </p:nvSpPr>
        <p:spPr>
          <a:xfrm>
            <a:off x="2291975" y="1182919"/>
            <a:ext cx="7345180" cy="95937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just"/>
            <a:r>
              <a:rPr lang="en-US" sz="1600" b="1" dirty="0"/>
              <a:t>How did this organization or program begin? </a:t>
            </a:r>
          </a:p>
          <a:p>
            <a:pPr algn="just"/>
            <a:r>
              <a:rPr lang="en-US" sz="1600" b="1" dirty="0"/>
              <a:t>How do you think it prepares us to face the tests and </a:t>
            </a:r>
            <a:r>
              <a:rPr lang="en-US" sz="1400" b="1" dirty="0"/>
              <a:t>challenges</a:t>
            </a:r>
            <a:r>
              <a:rPr lang="en-US" sz="1600" b="1" dirty="0"/>
              <a:t> of our day? </a:t>
            </a:r>
          </a:p>
          <a:p>
            <a:pPr algn="just"/>
            <a:r>
              <a:rPr lang="en-US" sz="1600" b="1" dirty="0"/>
              <a:t>How do you think it helps us progress toward eternal life?</a:t>
            </a:r>
          </a:p>
        </p:txBody>
      </p:sp>
      <p:sp>
        <p:nvSpPr>
          <p:cNvPr id="5" name="Rectangle 4">
            <a:extLst>
              <a:ext uri="{FF2B5EF4-FFF2-40B4-BE49-F238E27FC236}">
                <a16:creationId xmlns:a16="http://schemas.microsoft.com/office/drawing/2014/main" id="{C48046D5-B996-4ED6-9072-4E9CAD023BC7}"/>
              </a:ext>
            </a:extLst>
          </p:cNvPr>
          <p:cNvSpPr/>
          <p:nvPr/>
        </p:nvSpPr>
        <p:spPr>
          <a:xfrm>
            <a:off x="1768839" y="2729515"/>
            <a:ext cx="8229600" cy="2548328"/>
          </a:xfrm>
          <a:prstGeom prst="rect">
            <a:avLst/>
          </a:prstGeom>
          <a:solidFill>
            <a:schemeClr val="accent6">
              <a:lumMod val="75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000" b="1" i="1" dirty="0">
                <a:solidFill>
                  <a:schemeClr val="bg1"/>
                </a:solidFill>
              </a:rPr>
              <a:t>Sunday School </a:t>
            </a:r>
          </a:p>
          <a:p>
            <a:pPr algn="just"/>
            <a:r>
              <a:rPr lang="en-US" i="1" dirty="0">
                <a:solidFill>
                  <a:schemeClr val="bg1"/>
                </a:solidFill>
              </a:rPr>
              <a:t>In 1849 a Church member named Richard Ballantyne felt that children needed a place to learn the gospel on the Sabbath day. Saints in Great Britain were already holding Sunday School classes, and Brother Ballantyne started the first Sunday School class in Utah in his Salt Lake City ward in December 1849. Soon after that, other wards began to adopt the same practice, each using its own curriculum. In 1867, Church leaders formed the Deseret Sunday School Union, which fostered uniformity in curriculum. By 1870, more than 200 Sunday School classes had been formed. Today, wards and branches have multiple Sunday School classes.</a:t>
            </a:r>
          </a:p>
        </p:txBody>
      </p:sp>
    </p:spTree>
    <p:extLst>
      <p:ext uri="{BB962C8B-B14F-4D97-AF65-F5344CB8AC3E}">
        <p14:creationId xmlns:p14="http://schemas.microsoft.com/office/powerpoint/2010/main" val="4240746740"/>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2400" b="1" dirty="0">
                <a:solidFill>
                  <a:srgbClr val="FF6600"/>
                </a:solidFill>
                <a:effectLst>
                  <a:outerShdw blurRad="38100" dist="38100" dir="2700000" algn="tl">
                    <a:srgbClr val="000000">
                      <a:alpha val="43137"/>
                    </a:srgbClr>
                  </a:outerShdw>
                </a:effectLst>
                <a:latin typeface="Microsoft Yi Baiti" panose="03000500000000000000" pitchFamily="66" charset="0"/>
                <a:ea typeface="Microsoft Yi Baiti" panose="03000500000000000000" pitchFamily="66" charset="0"/>
                <a:cs typeface="Times New Roman" panose="02020603050405020304" pitchFamily="18" charset="0"/>
              </a:rPr>
              <a:t>LESSON</a:t>
            </a:r>
            <a:r>
              <a:rPr lang="en-US" sz="1800" b="1" dirty="0">
                <a:solidFill>
                  <a:srgbClr val="FF6600"/>
                </a:solidFill>
                <a:effectLst>
                  <a:outerShdw blurRad="38100" dist="38100" dir="2700000" algn="tl">
                    <a:srgbClr val="000000">
                      <a:alpha val="43137"/>
                    </a:srgbClr>
                  </a:outerShdw>
                </a:effectLst>
                <a:latin typeface="Microsoft Yi Baiti" panose="03000500000000000000" pitchFamily="66" charset="0"/>
                <a:ea typeface="Microsoft Yi Baiti" panose="03000500000000000000" pitchFamily="66" charset="0"/>
                <a:cs typeface="Times New Roman" panose="02020603050405020304" pitchFamily="18" charset="0"/>
              </a:rPr>
              <a:t> </a:t>
            </a:r>
            <a:r>
              <a:rPr lang="en-US" sz="2400" b="1" dirty="0">
                <a:solidFill>
                  <a:srgbClr val="FF6600"/>
                </a:solidFill>
                <a:effectLst>
                  <a:outerShdw blurRad="38100" dist="38100" dir="2700000" algn="tl">
                    <a:srgbClr val="000000">
                      <a:alpha val="43137"/>
                    </a:srgbClr>
                  </a:outerShdw>
                </a:effectLst>
                <a:latin typeface="Microsoft Yi Baiti" panose="03000500000000000000" pitchFamily="66" charset="0"/>
                <a:ea typeface="Microsoft Yi Baiti" panose="03000500000000000000" pitchFamily="66" charset="0"/>
                <a:cs typeface="Times New Roman" panose="02020603050405020304" pitchFamily="18" charset="0"/>
              </a:rPr>
              <a:t>156</a:t>
            </a:r>
            <a:endParaRPr lang="en-US" sz="1800" b="1" dirty="0">
              <a:solidFill>
                <a:srgbClr val="FF6600"/>
              </a:solidFill>
              <a:effectLst>
                <a:outerShdw blurRad="38100" dist="38100" dir="2700000" algn="tl">
                  <a:srgbClr val="000000">
                    <a:alpha val="43137"/>
                  </a:srgbClr>
                </a:outerShdw>
              </a:effectLst>
              <a:latin typeface="Microsoft Yi Baiti" panose="03000500000000000000" pitchFamily="66" charset="0"/>
              <a:ea typeface="Microsoft Yi Baiti" panose="03000500000000000000" pitchFamily="66" charset="0"/>
              <a:cs typeface="Times New Roman" panose="02020603050405020304" pitchFamily="18" charset="0"/>
            </a:endParaRPr>
          </a:p>
        </p:txBody>
      </p:sp>
      <p:sp>
        <p:nvSpPr>
          <p:cNvPr id="2" name="Rectangle 1">
            <a:extLst>
              <a:ext uri="{FF2B5EF4-FFF2-40B4-BE49-F238E27FC236}">
                <a16:creationId xmlns:a16="http://schemas.microsoft.com/office/drawing/2014/main" id="{CD3AC183-CDD9-445C-95D8-E0860555C97F}"/>
              </a:ext>
            </a:extLst>
          </p:cNvPr>
          <p:cNvSpPr/>
          <p:nvPr/>
        </p:nvSpPr>
        <p:spPr>
          <a:xfrm>
            <a:off x="1993691" y="1918741"/>
            <a:ext cx="7929797" cy="26232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Young Women </a:t>
            </a:r>
          </a:p>
          <a:p>
            <a:pPr algn="just"/>
            <a:r>
              <a:rPr lang="en-US" i="1" dirty="0">
                <a:solidFill>
                  <a:schemeClr val="bg1"/>
                </a:solidFill>
              </a:rPr>
              <a:t>President Brigham Young met with his daughters in his home on November 28, 1869, and asked them to be leaders to help their peers gain testimonies of the gospel, be modest in their dress and their actions, and avoid trends and behaviors of the world. In 1870 a formal organization of young women was organized to promote these objectives. This organization eventually became known as the Young Women’s Mutual Improvement Association (YWMIA), which later changed to Young Women. In the early 1970s, leaders introduced the Personal Progress program. In 1985 they introduced the Young Women values and theme.</a:t>
            </a:r>
          </a:p>
        </p:txBody>
      </p:sp>
    </p:spTree>
    <p:extLst>
      <p:ext uri="{BB962C8B-B14F-4D97-AF65-F5344CB8AC3E}">
        <p14:creationId xmlns:p14="http://schemas.microsoft.com/office/powerpoint/2010/main" val="280415362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2400" b="1" dirty="0">
                <a:solidFill>
                  <a:srgbClr val="FF6600"/>
                </a:solidFill>
                <a:effectLst>
                  <a:outerShdw blurRad="38100" dist="38100" dir="2700000" algn="tl">
                    <a:srgbClr val="000000">
                      <a:alpha val="43137"/>
                    </a:srgbClr>
                  </a:outerShdw>
                </a:effectLst>
                <a:latin typeface="Microsoft Yi Baiti" panose="03000500000000000000" pitchFamily="66" charset="0"/>
                <a:ea typeface="Microsoft Yi Baiti" panose="03000500000000000000" pitchFamily="66" charset="0"/>
                <a:cs typeface="Times New Roman" panose="02020603050405020304" pitchFamily="18" charset="0"/>
              </a:rPr>
              <a:t>LESSON</a:t>
            </a:r>
            <a:r>
              <a:rPr lang="en-US" sz="1800" b="1" dirty="0">
                <a:solidFill>
                  <a:srgbClr val="FF6600"/>
                </a:solidFill>
                <a:effectLst>
                  <a:outerShdw blurRad="38100" dist="38100" dir="2700000" algn="tl">
                    <a:srgbClr val="000000">
                      <a:alpha val="43137"/>
                    </a:srgbClr>
                  </a:outerShdw>
                </a:effectLst>
                <a:latin typeface="Microsoft Yi Baiti" panose="03000500000000000000" pitchFamily="66" charset="0"/>
                <a:ea typeface="Microsoft Yi Baiti" panose="03000500000000000000" pitchFamily="66" charset="0"/>
                <a:cs typeface="Times New Roman" panose="02020603050405020304" pitchFamily="18" charset="0"/>
              </a:rPr>
              <a:t> </a:t>
            </a:r>
            <a:r>
              <a:rPr lang="en-US" sz="2400" b="1" dirty="0">
                <a:solidFill>
                  <a:srgbClr val="FF6600"/>
                </a:solidFill>
                <a:effectLst>
                  <a:outerShdw blurRad="38100" dist="38100" dir="2700000" algn="tl">
                    <a:srgbClr val="000000">
                      <a:alpha val="43137"/>
                    </a:srgbClr>
                  </a:outerShdw>
                </a:effectLst>
                <a:latin typeface="Microsoft Yi Baiti" panose="03000500000000000000" pitchFamily="66" charset="0"/>
                <a:ea typeface="Microsoft Yi Baiti" panose="03000500000000000000" pitchFamily="66" charset="0"/>
                <a:cs typeface="Times New Roman" panose="02020603050405020304" pitchFamily="18" charset="0"/>
              </a:rPr>
              <a:t>156</a:t>
            </a:r>
            <a:endParaRPr lang="en-US" sz="1800" b="1" dirty="0">
              <a:solidFill>
                <a:srgbClr val="FF6600"/>
              </a:solidFill>
              <a:effectLst>
                <a:outerShdw blurRad="38100" dist="38100" dir="2700000" algn="tl">
                  <a:srgbClr val="000000">
                    <a:alpha val="43137"/>
                  </a:srgbClr>
                </a:outerShdw>
              </a:effectLst>
              <a:latin typeface="Microsoft Yi Baiti" panose="03000500000000000000" pitchFamily="66" charset="0"/>
              <a:ea typeface="Microsoft Yi Baiti" panose="03000500000000000000" pitchFamily="66" charset="0"/>
              <a:cs typeface="Times New Roman" panose="02020603050405020304" pitchFamily="18" charset="0"/>
            </a:endParaRPr>
          </a:p>
        </p:txBody>
      </p:sp>
      <p:sp>
        <p:nvSpPr>
          <p:cNvPr id="4" name="Rectangle 3">
            <a:extLst>
              <a:ext uri="{FF2B5EF4-FFF2-40B4-BE49-F238E27FC236}">
                <a16:creationId xmlns:a16="http://schemas.microsoft.com/office/drawing/2014/main" id="{1E530E41-0FEA-437D-87EE-3BB57B073A4F}"/>
              </a:ext>
            </a:extLst>
          </p:cNvPr>
          <p:cNvSpPr/>
          <p:nvPr/>
        </p:nvSpPr>
        <p:spPr>
          <a:xfrm>
            <a:off x="1993691" y="1918741"/>
            <a:ext cx="7929797" cy="262327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dirty="0">
                <a:solidFill>
                  <a:schemeClr val="bg1"/>
                </a:solidFill>
              </a:rPr>
              <a:t>Young Men </a:t>
            </a:r>
          </a:p>
          <a:p>
            <a:pPr algn="just"/>
            <a:r>
              <a:rPr lang="en-US" i="1" dirty="0">
                <a:solidFill>
                  <a:schemeClr val="bg1"/>
                </a:solidFill>
              </a:rPr>
              <a:t>The Young Men’s Mutual Improvement Association (YMMIA) was organized on June 10, 1875, under the direction of President Brigham Young. This organization was intended to help young men develop spiritually and intellectually as well as provide them with recreational activities. In 1913, the Church partnered with Boys Scouts of America in the United States. Internationally, partnerships with other Scouting programs have been formed where possible. The organization’s name evolved as well, first changing to Aaronic Priesthood–MIA, then Aaronic Priesthood, and then Young Men. In 2001, Church leaders introduced the Duty to God program.</a:t>
            </a:r>
          </a:p>
        </p:txBody>
      </p:sp>
    </p:spTree>
    <p:extLst>
      <p:ext uri="{BB962C8B-B14F-4D97-AF65-F5344CB8AC3E}">
        <p14:creationId xmlns:p14="http://schemas.microsoft.com/office/powerpoint/2010/main" val="80498814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2400" b="1" dirty="0">
                <a:solidFill>
                  <a:srgbClr val="FF6600"/>
                </a:solidFill>
                <a:effectLst>
                  <a:outerShdw blurRad="38100" dist="38100" dir="2700000" algn="tl">
                    <a:srgbClr val="000000">
                      <a:alpha val="43137"/>
                    </a:srgbClr>
                  </a:outerShdw>
                </a:effectLst>
                <a:latin typeface="Microsoft Yi Baiti" panose="03000500000000000000" pitchFamily="66" charset="0"/>
                <a:ea typeface="Microsoft Yi Baiti" panose="03000500000000000000" pitchFamily="66" charset="0"/>
                <a:cs typeface="Times New Roman" panose="02020603050405020304" pitchFamily="18" charset="0"/>
              </a:rPr>
              <a:t>LESSON</a:t>
            </a:r>
            <a:r>
              <a:rPr lang="en-US" sz="1800" b="1" dirty="0">
                <a:solidFill>
                  <a:srgbClr val="FF6600"/>
                </a:solidFill>
                <a:effectLst>
                  <a:outerShdw blurRad="38100" dist="38100" dir="2700000" algn="tl">
                    <a:srgbClr val="000000">
                      <a:alpha val="43137"/>
                    </a:srgbClr>
                  </a:outerShdw>
                </a:effectLst>
                <a:latin typeface="Microsoft Yi Baiti" panose="03000500000000000000" pitchFamily="66" charset="0"/>
                <a:ea typeface="Microsoft Yi Baiti" panose="03000500000000000000" pitchFamily="66" charset="0"/>
                <a:cs typeface="Times New Roman" panose="02020603050405020304" pitchFamily="18" charset="0"/>
              </a:rPr>
              <a:t> </a:t>
            </a:r>
            <a:r>
              <a:rPr lang="en-US" sz="2400" b="1" dirty="0">
                <a:solidFill>
                  <a:srgbClr val="FF6600"/>
                </a:solidFill>
                <a:effectLst>
                  <a:outerShdw blurRad="38100" dist="38100" dir="2700000" algn="tl">
                    <a:srgbClr val="000000">
                      <a:alpha val="43137"/>
                    </a:srgbClr>
                  </a:outerShdw>
                </a:effectLst>
                <a:latin typeface="Microsoft Yi Baiti" panose="03000500000000000000" pitchFamily="66" charset="0"/>
                <a:ea typeface="Microsoft Yi Baiti" panose="03000500000000000000" pitchFamily="66" charset="0"/>
                <a:cs typeface="Times New Roman" panose="02020603050405020304" pitchFamily="18" charset="0"/>
              </a:rPr>
              <a:t>156</a:t>
            </a:r>
            <a:endParaRPr lang="en-US" sz="1800" b="1" dirty="0">
              <a:solidFill>
                <a:srgbClr val="FF6600"/>
              </a:solidFill>
              <a:effectLst>
                <a:outerShdw blurRad="38100" dist="38100" dir="2700000" algn="tl">
                  <a:srgbClr val="000000">
                    <a:alpha val="43137"/>
                  </a:srgbClr>
                </a:outerShdw>
              </a:effectLst>
              <a:latin typeface="Microsoft Yi Baiti" panose="03000500000000000000" pitchFamily="66" charset="0"/>
              <a:ea typeface="Microsoft Yi Baiti" panose="03000500000000000000" pitchFamily="66" charset="0"/>
              <a:cs typeface="Times New Roman" panose="02020603050405020304" pitchFamily="18" charset="0"/>
            </a:endParaRPr>
          </a:p>
        </p:txBody>
      </p:sp>
      <p:sp>
        <p:nvSpPr>
          <p:cNvPr id="4" name="Rectangle 3">
            <a:extLst>
              <a:ext uri="{FF2B5EF4-FFF2-40B4-BE49-F238E27FC236}">
                <a16:creationId xmlns:a16="http://schemas.microsoft.com/office/drawing/2014/main" id="{70DF568B-4BE6-41A6-8415-44E686279E56}"/>
              </a:ext>
            </a:extLst>
          </p:cNvPr>
          <p:cNvSpPr/>
          <p:nvPr/>
        </p:nvSpPr>
        <p:spPr>
          <a:xfrm>
            <a:off x="1993691" y="1918741"/>
            <a:ext cx="7929797" cy="3492708"/>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2400" b="1" dirty="0">
                <a:solidFill>
                  <a:schemeClr val="bg1"/>
                </a:solidFill>
              </a:rPr>
              <a:t>Primary </a:t>
            </a:r>
          </a:p>
          <a:p>
            <a:pPr algn="just"/>
            <a:r>
              <a:rPr lang="en-US" i="1" dirty="0">
                <a:solidFill>
                  <a:schemeClr val="bg1"/>
                </a:solidFill>
              </a:rPr>
              <a:t>In 1877, Aurelia Spencer Rogers “felt strongly that something should be done about the behavior of the neighborhood boys who ran freely through the town day and night. She felt many of these children were not being taught basic principles and values [to prepare them] in either knowledge or behavior to carry the gospel forward, or even to be good parents or citizens” (“History of Primary,” lds.org/callings/primary/getting-started/history-of-primary). She met with Eliza R. Snow, who at the time was serving as the Relief Society general president, and they obtained permission from President John Taylor to organize a Primary in Farmington, Utah, under the direction of Bishop John Hess. The first Primary meeting, held on August 25, 1878, consisted of 224 boys and girls. In 1880, a Primary general president was called, and Primary classes began to be organized in many wards.</a:t>
            </a:r>
          </a:p>
        </p:txBody>
      </p:sp>
    </p:spTree>
    <p:extLst>
      <p:ext uri="{BB962C8B-B14F-4D97-AF65-F5344CB8AC3E}">
        <p14:creationId xmlns:p14="http://schemas.microsoft.com/office/powerpoint/2010/main" val="25337297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2400" b="1" dirty="0">
                <a:solidFill>
                  <a:srgbClr val="FF6600"/>
                </a:solidFill>
                <a:effectLst>
                  <a:outerShdw blurRad="38100" dist="38100" dir="2700000" algn="tl">
                    <a:srgbClr val="000000">
                      <a:alpha val="43137"/>
                    </a:srgbClr>
                  </a:outerShdw>
                </a:effectLst>
                <a:latin typeface="Microsoft Yi Baiti" panose="03000500000000000000" pitchFamily="66" charset="0"/>
                <a:ea typeface="Microsoft Yi Baiti" panose="03000500000000000000" pitchFamily="66" charset="0"/>
                <a:cs typeface="Times New Roman" panose="02020603050405020304" pitchFamily="18" charset="0"/>
              </a:rPr>
              <a:t>LESSON</a:t>
            </a:r>
            <a:r>
              <a:rPr lang="en-US" sz="1800" b="1" dirty="0">
                <a:solidFill>
                  <a:srgbClr val="FF6600"/>
                </a:solidFill>
                <a:effectLst>
                  <a:outerShdw blurRad="38100" dist="38100" dir="2700000" algn="tl">
                    <a:srgbClr val="000000">
                      <a:alpha val="43137"/>
                    </a:srgbClr>
                  </a:outerShdw>
                </a:effectLst>
                <a:latin typeface="Microsoft Yi Baiti" panose="03000500000000000000" pitchFamily="66" charset="0"/>
                <a:ea typeface="Microsoft Yi Baiti" panose="03000500000000000000" pitchFamily="66" charset="0"/>
                <a:cs typeface="Times New Roman" panose="02020603050405020304" pitchFamily="18" charset="0"/>
              </a:rPr>
              <a:t> </a:t>
            </a:r>
            <a:r>
              <a:rPr lang="en-US" sz="2400" b="1" dirty="0">
                <a:solidFill>
                  <a:srgbClr val="FF6600"/>
                </a:solidFill>
                <a:effectLst>
                  <a:outerShdw blurRad="38100" dist="38100" dir="2700000" algn="tl">
                    <a:srgbClr val="000000">
                      <a:alpha val="43137"/>
                    </a:srgbClr>
                  </a:outerShdw>
                </a:effectLst>
                <a:latin typeface="Microsoft Yi Baiti" panose="03000500000000000000" pitchFamily="66" charset="0"/>
                <a:ea typeface="Microsoft Yi Baiti" panose="03000500000000000000" pitchFamily="66" charset="0"/>
                <a:cs typeface="Times New Roman" panose="02020603050405020304" pitchFamily="18" charset="0"/>
              </a:rPr>
              <a:t>156</a:t>
            </a:r>
            <a:endParaRPr lang="en-US" sz="1800" b="1" dirty="0">
              <a:solidFill>
                <a:srgbClr val="FF6600"/>
              </a:solidFill>
              <a:effectLst>
                <a:outerShdw blurRad="38100" dist="38100" dir="2700000" algn="tl">
                  <a:srgbClr val="000000">
                    <a:alpha val="43137"/>
                  </a:srgbClr>
                </a:outerShdw>
              </a:effectLst>
              <a:latin typeface="Microsoft Yi Baiti" panose="03000500000000000000" pitchFamily="66" charset="0"/>
              <a:ea typeface="Microsoft Yi Baiti" panose="03000500000000000000" pitchFamily="66" charset="0"/>
              <a:cs typeface="Times New Roman" panose="02020603050405020304" pitchFamily="18" charset="0"/>
            </a:endParaRPr>
          </a:p>
        </p:txBody>
      </p:sp>
      <p:sp>
        <p:nvSpPr>
          <p:cNvPr id="4" name="Rectangle 3">
            <a:extLst>
              <a:ext uri="{FF2B5EF4-FFF2-40B4-BE49-F238E27FC236}">
                <a16:creationId xmlns:a16="http://schemas.microsoft.com/office/drawing/2014/main" id="{81086038-6CC3-4E81-9D4B-CA230428B95A}"/>
              </a:ext>
            </a:extLst>
          </p:cNvPr>
          <p:cNvSpPr/>
          <p:nvPr/>
        </p:nvSpPr>
        <p:spPr>
          <a:xfrm>
            <a:off x="1993691" y="1918741"/>
            <a:ext cx="7929797" cy="4002374"/>
          </a:xfrm>
          <a:prstGeom prst="rect">
            <a:avLst/>
          </a:prstGeom>
          <a:solidFill>
            <a:schemeClr val="tx1">
              <a:lumMod val="75000"/>
            </a:schemeClr>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n-US" sz="2000" b="1" dirty="0">
                <a:solidFill>
                  <a:schemeClr val="bg1"/>
                </a:solidFill>
              </a:rPr>
              <a:t>Seminaries and Institutes of Religion </a:t>
            </a:r>
          </a:p>
          <a:p>
            <a:pPr algn="just"/>
            <a:r>
              <a:rPr lang="en-US" i="1" dirty="0">
                <a:solidFill>
                  <a:schemeClr val="bg1"/>
                </a:solidFill>
              </a:rPr>
              <a:t>In 1888 the Church established a general Board of Education and Church academies and created religion classes to provide a spiritual foundation for secular learning for those who did not attend Church academies. In 1912 Joseph F. Merrill, a professor and Church member, proposed a plan to allow students in public schools to attend religious classes as part of their school day. It was called seminary, and the first classes were held near Granite High School in Salt Lake City, Utah, with 70 students enrolled. As the seminary program spread, a similar program was established for college-age youth. It was named the Latter-day Saint Institute of Religion, and institute classes began in 1926 in Moscow, Idaho. In the early 1950s an early-morning seminary program began in California, the home-study seminary program began in the 1960s, and seminaries and institutes of religion have continued to expand throughout the world.</a:t>
            </a:r>
          </a:p>
        </p:txBody>
      </p:sp>
    </p:spTree>
    <p:extLst>
      <p:ext uri="{BB962C8B-B14F-4D97-AF65-F5344CB8AC3E}">
        <p14:creationId xmlns:p14="http://schemas.microsoft.com/office/powerpoint/2010/main" val="1404061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Depth</Template>
  <TotalTime>0</TotalTime>
  <Words>1437</Words>
  <Application>Microsoft Office PowerPoint</Application>
  <PresentationFormat>Widescreen</PresentationFormat>
  <Paragraphs>57</Paragraphs>
  <Slides>12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Arial</vt:lpstr>
      <vt:lpstr>Calibri</vt:lpstr>
      <vt:lpstr>Corbel</vt:lpstr>
      <vt:lpstr>Ebrima</vt:lpstr>
      <vt:lpstr>Microsoft Yi Baiti</vt:lpstr>
      <vt:lpstr>Palatino</vt:lpstr>
      <vt:lpstr>Sitka Small</vt:lpstr>
      <vt:lpstr>Times New Roman</vt:lpstr>
      <vt:lpstr>Wingdings 3</vt:lpstr>
      <vt:lpstr>Depth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3553</cp:revision>
  <dcterms:created xsi:type="dcterms:W3CDTF">2018-08-29T04:26:39Z</dcterms:created>
  <dcterms:modified xsi:type="dcterms:W3CDTF">2018-11-29T03:50:48Z</dcterms:modified>
</cp:coreProperties>
</file>