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798" r:id="rId1"/>
  </p:sldMasterIdLst>
  <p:notesMasterIdLst>
    <p:notesMasterId r:id="rId18"/>
  </p:notesMasterIdLst>
  <p:sldIdLst>
    <p:sldId id="296" r:id="rId2"/>
    <p:sldId id="378" r:id="rId3"/>
    <p:sldId id="379" r:id="rId4"/>
    <p:sldId id="380" r:id="rId5"/>
    <p:sldId id="381" r:id="rId6"/>
    <p:sldId id="382" r:id="rId7"/>
    <p:sldId id="383" r:id="rId8"/>
    <p:sldId id="384" r:id="rId9"/>
    <p:sldId id="385" r:id="rId10"/>
    <p:sldId id="386" r:id="rId11"/>
    <p:sldId id="387" r:id="rId12"/>
    <p:sldId id="388" r:id="rId13"/>
    <p:sldId id="389" r:id="rId14"/>
    <p:sldId id="390" r:id="rId15"/>
    <p:sldId id="391" r:id="rId16"/>
    <p:sldId id="392"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nald Esquerra" initials="RE" lastIdx="2" clrIdx="0">
    <p:extLst>
      <p:ext uri="{19B8F6BF-5375-455C-9EA6-DF929625EA0E}">
        <p15:presenceInfo xmlns:p15="http://schemas.microsoft.com/office/powerpoint/2012/main" userId="cdeda1aeaf90b9f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D757"/>
    <a:srgbClr val="333399"/>
    <a:srgbClr val="E6E6E6"/>
    <a:srgbClr val="CC0000"/>
    <a:srgbClr val="D88028"/>
    <a:srgbClr val="D6E513"/>
    <a:srgbClr val="13BD23"/>
    <a:srgbClr val="B9B93A"/>
    <a:srgbClr val="FF6600"/>
    <a:srgbClr val="A7897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26" autoAdjust="0"/>
    <p:restoredTop sz="94660"/>
  </p:normalViewPr>
  <p:slideViewPr>
    <p:cSldViewPr snapToGrid="0">
      <p:cViewPr varScale="1">
        <p:scale>
          <a:sx n="68" d="100"/>
          <a:sy n="68" d="100"/>
        </p:scale>
        <p:origin x="96" y="168"/>
      </p:cViewPr>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18E6F4-4A24-4637-903E-B0B1742766B0}" type="datetimeFigureOut">
              <a:rPr lang="en-US" smtClean="0"/>
              <a:t>11/28/2018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2F80BE-C61D-4FF6-A9D6-85F634C9F475}" type="slidenum">
              <a:rPr lang="en-US" smtClean="0"/>
              <a:t>‹#›</a:t>
            </a:fld>
            <a:endParaRPr lang="en-US" dirty="0"/>
          </a:p>
        </p:txBody>
      </p:sp>
    </p:spTree>
    <p:extLst>
      <p:ext uri="{BB962C8B-B14F-4D97-AF65-F5344CB8AC3E}">
        <p14:creationId xmlns:p14="http://schemas.microsoft.com/office/powerpoint/2010/main" val="3785177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75640873-EF0B-4AC7-AF11-57FEBA4985EA}" type="datetimeFigureOut">
              <a:rPr lang="en-US" smtClean="0"/>
              <a:t>11/28/2018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415514939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11/28/2018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42057920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11/28/2018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34576678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11/28/2018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18521552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11/28/2018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48518600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75640873-EF0B-4AC7-AF11-57FEBA4985EA}" type="datetimeFigureOut">
              <a:rPr lang="en-US" smtClean="0"/>
              <a:t>11/28/2018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67432703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75640873-EF0B-4AC7-AF11-57FEBA4985EA}" type="datetimeFigureOut">
              <a:rPr lang="en-US" smtClean="0"/>
              <a:t>11/28/2018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38409116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11/28/2018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54901173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11/28/2018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86171585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11/28/2018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47502448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11/28/2018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40665230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640873-EF0B-4AC7-AF11-57FEBA4985EA}" type="datetimeFigureOut">
              <a:rPr lang="en-US" smtClean="0"/>
              <a:t>11/28/2018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66449594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640873-EF0B-4AC7-AF11-57FEBA4985EA}" type="datetimeFigureOut">
              <a:rPr lang="en-US" smtClean="0"/>
              <a:t>11/28/2018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403076245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640873-EF0B-4AC7-AF11-57FEBA4985EA}" type="datetimeFigureOut">
              <a:rPr lang="en-US" smtClean="0"/>
              <a:t>11/28/2018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99882670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640873-EF0B-4AC7-AF11-57FEBA4985EA}" type="datetimeFigureOut">
              <a:rPr lang="en-US" smtClean="0"/>
              <a:t>11/28/2018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58315206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11/28/2018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425686370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11/28/2018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99082486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40000"/>
                <a:lumOff val="60000"/>
              </a:schemeClr>
            </a:gs>
            <a:gs pos="46000">
              <a:schemeClr val="accent1">
                <a:lumMod val="95000"/>
                <a:lumOff val="5000"/>
              </a:schemeClr>
            </a:gs>
            <a:gs pos="100000">
              <a:schemeClr val="accent1">
                <a:lumMod val="60000"/>
              </a:schemeClr>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75640873-EF0B-4AC7-AF11-57FEBA4985EA}" type="datetimeFigureOut">
              <a:rPr lang="en-US" smtClean="0"/>
              <a:t>11/28/2018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2B93B05A-D8BA-4E04-8927-7D3B765C5B2D}" type="slidenum">
              <a:rPr lang="en-US" smtClean="0"/>
              <a:t>‹#›</a:t>
            </a:fld>
            <a:endParaRPr lang="en-US" dirty="0"/>
          </a:p>
        </p:txBody>
      </p:sp>
    </p:spTree>
    <p:extLst>
      <p:ext uri="{BB962C8B-B14F-4D97-AF65-F5344CB8AC3E}">
        <p14:creationId xmlns:p14="http://schemas.microsoft.com/office/powerpoint/2010/main" val="1083494133"/>
      </p:ext>
    </p:extLst>
  </p:cSld>
  <p:clrMap bg1="dk1" tx1="lt1" bg2="dk2" tx2="lt2" accent1="accent1" accent2="accent2" accent3="accent3" accent4="accent4" accent5="accent5" accent6="accent6" hlink="hlink" folHlink="folHlink"/>
  <p:sldLayoutIdLst>
    <p:sldLayoutId id="2147485799" r:id="rId1"/>
    <p:sldLayoutId id="2147485800" r:id="rId2"/>
    <p:sldLayoutId id="2147485801" r:id="rId3"/>
    <p:sldLayoutId id="2147485802" r:id="rId4"/>
    <p:sldLayoutId id="2147485803" r:id="rId5"/>
    <p:sldLayoutId id="2147485804" r:id="rId6"/>
    <p:sldLayoutId id="2147485805" r:id="rId7"/>
    <p:sldLayoutId id="2147485806" r:id="rId8"/>
    <p:sldLayoutId id="2147485807" r:id="rId9"/>
    <p:sldLayoutId id="2147485808" r:id="rId10"/>
    <p:sldLayoutId id="2147485809" r:id="rId11"/>
    <p:sldLayoutId id="2147485810" r:id="rId12"/>
    <p:sldLayoutId id="2147485811" r:id="rId13"/>
    <p:sldLayoutId id="2147485812" r:id="rId14"/>
    <p:sldLayoutId id="2147485813" r:id="rId15"/>
    <p:sldLayoutId id="2147485814" r:id="rId16"/>
    <p:sldLayoutId id="2147485815" r:id="rId17"/>
  </p:sldLayoutIdLst>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8" y="420495"/>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6600"/>
                </a:solidFill>
              </a:rPr>
              <a:t>LESSON 15</a:t>
            </a:r>
          </a:p>
        </p:txBody>
      </p:sp>
      <p:pic>
        <p:nvPicPr>
          <p:cNvPr id="8" name="Picture 2" descr="https://html1-f.scribdassets.com/8wio8d6utc4g5ese/images/1-6d60390e3c.jpg">
            <a:extLst>
              <a:ext uri="{FF2B5EF4-FFF2-40B4-BE49-F238E27FC236}">
                <a16:creationId xmlns:a16="http://schemas.microsoft.com/office/drawing/2014/main" id="{55FDD61B-D499-4BC6-9AF2-1907B4AFF6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6058" y="0"/>
            <a:ext cx="6545942" cy="6858000"/>
          </a:xfrm>
          <a:prstGeom prst="rect">
            <a:avLst/>
          </a:prstGeom>
          <a:noFill/>
          <a:ln>
            <a:gradFill flip="none" rotWithShape="1">
              <a:gsLst>
                <a:gs pos="0">
                  <a:schemeClr val="accent1">
                    <a:lumMod val="5000"/>
                    <a:lumOff val="95000"/>
                  </a:schemeClr>
                </a:gs>
                <a:gs pos="25000">
                  <a:schemeClr val="accent1">
                    <a:lumMod val="45000"/>
                    <a:lumOff val="55000"/>
                  </a:schemeClr>
                </a:gs>
                <a:gs pos="83000">
                  <a:schemeClr val="accent1">
                    <a:lumMod val="45000"/>
                    <a:lumOff val="55000"/>
                  </a:schemeClr>
                </a:gs>
                <a:gs pos="100000">
                  <a:schemeClr val="accent1">
                    <a:lumMod val="30000"/>
                    <a:lumOff val="70000"/>
                  </a:schemeClr>
                </a:gs>
              </a:gsLst>
              <a:path path="rect">
                <a:fillToRect l="100000" t="100000"/>
              </a:path>
              <a:tileRect r="-100000" b="-100000"/>
            </a:gradFill>
          </a:ln>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40453D80-1807-47DD-9F91-3E3FDD322FB6}"/>
              </a:ext>
            </a:extLst>
          </p:cNvPr>
          <p:cNvSpPr txBox="1"/>
          <p:nvPr/>
        </p:nvSpPr>
        <p:spPr>
          <a:xfrm>
            <a:off x="6268280" y="5247864"/>
            <a:ext cx="4969565" cy="830997"/>
          </a:xfrm>
          <a:prstGeom prst="rect">
            <a:avLst/>
          </a:prstGeom>
          <a:noFill/>
        </p:spPr>
        <p:txBody>
          <a:bodyPr wrap="square" rtlCol="0">
            <a:spAutoFit/>
          </a:bodyPr>
          <a:lstStyle/>
          <a:p>
            <a:r>
              <a:rPr lang="en-US" sz="2400" b="1" dirty="0">
                <a:solidFill>
                  <a:schemeClr val="bg2">
                    <a:lumMod val="10000"/>
                  </a:schemeClr>
                </a:solidFill>
              </a:rPr>
              <a:t>Doctrine and Covenants </a:t>
            </a:r>
          </a:p>
          <a:p>
            <a:r>
              <a:rPr lang="en-US" sz="2400" b="1" dirty="0">
                <a:solidFill>
                  <a:schemeClr val="bg2">
                    <a:lumMod val="10000"/>
                  </a:schemeClr>
                </a:solidFill>
              </a:rPr>
              <a:t>and Church History</a:t>
            </a:r>
          </a:p>
        </p:txBody>
      </p:sp>
      <p:sp>
        <p:nvSpPr>
          <p:cNvPr id="10" name="TextBox 9">
            <a:extLst>
              <a:ext uri="{FF2B5EF4-FFF2-40B4-BE49-F238E27FC236}">
                <a16:creationId xmlns:a16="http://schemas.microsoft.com/office/drawing/2014/main" id="{0561AD48-C1FF-4315-91C1-654541E58BDD}"/>
              </a:ext>
            </a:extLst>
          </p:cNvPr>
          <p:cNvSpPr txBox="1"/>
          <p:nvPr/>
        </p:nvSpPr>
        <p:spPr>
          <a:xfrm>
            <a:off x="1550505" y="2875002"/>
            <a:ext cx="3657600" cy="830997"/>
          </a:xfrm>
          <a:prstGeom prst="rect">
            <a:avLst/>
          </a:prstGeom>
          <a:noFill/>
        </p:spPr>
        <p:txBody>
          <a:bodyPr wrap="square" rtlCol="0">
            <a:spAutoFit/>
          </a:bodyPr>
          <a:lstStyle/>
          <a:p>
            <a:pPr algn="ctr"/>
            <a:r>
              <a:rPr lang="en-US" sz="4800" b="1" dirty="0">
                <a:solidFill>
                  <a:schemeClr val="bg1"/>
                </a:solidFill>
                <a:effectLst>
                  <a:outerShdw blurRad="38100" dist="38100" dir="2700000" algn="tl">
                    <a:srgbClr val="000000">
                      <a:alpha val="43137"/>
                    </a:srgbClr>
                  </a:outerShdw>
                </a:effectLst>
                <a:latin typeface="Ebrima" panose="02000000000000000000" pitchFamily="2" charset="0"/>
                <a:ea typeface="Ebrima" panose="02000000000000000000" pitchFamily="2" charset="0"/>
                <a:cs typeface="Ebrima" panose="02000000000000000000" pitchFamily="2" charset="0"/>
              </a:rPr>
              <a:t>SEMINARY</a:t>
            </a:r>
          </a:p>
        </p:txBody>
      </p:sp>
    </p:spTree>
    <p:extLst>
      <p:ext uri="{BB962C8B-B14F-4D97-AF65-F5344CB8AC3E}">
        <p14:creationId xmlns:p14="http://schemas.microsoft.com/office/powerpoint/2010/main" val="1366171026"/>
      </p:ext>
    </p:extLst>
  </p:cSld>
  <p:clrMapOvr>
    <a:masterClrMapping/>
  </p:clrMapOvr>
  <p:transition spd="slow">
    <p:randomBar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Palatino Linotype" panose="02040502050505030304" pitchFamily="18" charset="0"/>
                <a:ea typeface="MS PMincho" panose="02020600040205080304" pitchFamily="18" charset="-128"/>
                <a:cs typeface="Times New Roman" panose="02020603050405020304" pitchFamily="18" charset="0"/>
              </a:rPr>
              <a:t>LESSON 154</a:t>
            </a:r>
          </a:p>
        </p:txBody>
      </p:sp>
      <p:sp>
        <p:nvSpPr>
          <p:cNvPr id="2" name="Rectangle 1">
            <a:extLst>
              <a:ext uri="{FF2B5EF4-FFF2-40B4-BE49-F238E27FC236}">
                <a16:creationId xmlns:a16="http://schemas.microsoft.com/office/drawing/2014/main" id="{FB87BB33-434D-42D7-BA7C-417E3A615A68}"/>
              </a:ext>
            </a:extLst>
          </p:cNvPr>
          <p:cNvSpPr/>
          <p:nvPr/>
        </p:nvSpPr>
        <p:spPr>
          <a:xfrm>
            <a:off x="1265023" y="968273"/>
            <a:ext cx="3696589" cy="369332"/>
          </a:xfrm>
          <a:prstGeom prst="rect">
            <a:avLst/>
          </a:prstGeom>
        </p:spPr>
        <p:txBody>
          <a:bodyPr wrap="none">
            <a:spAutoFit/>
          </a:bodyPr>
          <a:lstStyle/>
          <a:p>
            <a:r>
              <a:rPr lang="en-US" b="1" dirty="0">
                <a:solidFill>
                  <a:srgbClr val="C00000"/>
                </a:solidFill>
              </a:rPr>
              <a:t>Doctrine and Covenants 138:38–44.</a:t>
            </a:r>
          </a:p>
        </p:txBody>
      </p:sp>
      <p:sp>
        <p:nvSpPr>
          <p:cNvPr id="4" name="Rectangle 3">
            <a:extLst>
              <a:ext uri="{FF2B5EF4-FFF2-40B4-BE49-F238E27FC236}">
                <a16:creationId xmlns:a16="http://schemas.microsoft.com/office/drawing/2014/main" id="{207CABFD-FA14-48D9-B317-D26191399493}"/>
              </a:ext>
            </a:extLst>
          </p:cNvPr>
          <p:cNvSpPr/>
          <p:nvPr/>
        </p:nvSpPr>
        <p:spPr>
          <a:xfrm>
            <a:off x="1265023" y="1337605"/>
            <a:ext cx="9661954" cy="3108543"/>
          </a:xfrm>
          <a:prstGeom prst="rect">
            <a:avLst/>
          </a:prstGeom>
        </p:spPr>
        <p:txBody>
          <a:bodyPr wrap="square">
            <a:spAutoFit/>
          </a:bodyPr>
          <a:lstStyle/>
          <a:p>
            <a:pPr algn="just" fontAlgn="base"/>
            <a:r>
              <a:rPr lang="en-US" sz="1400" b="1" dirty="0">
                <a:solidFill>
                  <a:schemeClr val="bg1"/>
                </a:solidFill>
                <a:latin typeface="Palatino"/>
              </a:rPr>
              <a:t>38 </a:t>
            </a:r>
            <a:r>
              <a:rPr lang="en-US" sz="1400" dirty="0">
                <a:solidFill>
                  <a:schemeClr val="bg1"/>
                </a:solidFill>
                <a:latin typeface="Palatino"/>
              </a:rPr>
              <a:t>Among the great and mighty ones who were assembled in this vast congregation of the righteous were Father Adam, the Ancient of Days and father of all,</a:t>
            </a:r>
          </a:p>
          <a:p>
            <a:pPr algn="just" fontAlgn="base"/>
            <a:r>
              <a:rPr lang="en-US" sz="1400" b="1" dirty="0">
                <a:solidFill>
                  <a:schemeClr val="bg1"/>
                </a:solidFill>
                <a:latin typeface="Palatino"/>
              </a:rPr>
              <a:t>39 </a:t>
            </a:r>
            <a:r>
              <a:rPr lang="en-US" sz="1400" dirty="0">
                <a:solidFill>
                  <a:schemeClr val="bg1"/>
                </a:solidFill>
                <a:latin typeface="Palatino"/>
              </a:rPr>
              <a:t>And our glorious Mother Eve, with many of her faithful daughters who had lived through the ages and worshiped the true and living God.</a:t>
            </a:r>
          </a:p>
          <a:p>
            <a:pPr algn="just" fontAlgn="base"/>
            <a:r>
              <a:rPr lang="en-US" sz="1400" b="1" dirty="0">
                <a:solidFill>
                  <a:schemeClr val="bg1"/>
                </a:solidFill>
                <a:latin typeface="Palatino"/>
              </a:rPr>
              <a:t>40 </a:t>
            </a:r>
            <a:r>
              <a:rPr lang="en-US" sz="1400" dirty="0">
                <a:solidFill>
                  <a:schemeClr val="bg1"/>
                </a:solidFill>
                <a:latin typeface="Palatino"/>
              </a:rPr>
              <a:t>Abel, the first martyr, was there, and his brother Seth, one of the mighty ones, who was in the express image of his father, Adam.</a:t>
            </a:r>
          </a:p>
          <a:p>
            <a:pPr algn="just" fontAlgn="base"/>
            <a:r>
              <a:rPr lang="en-US" sz="1400" b="1" dirty="0">
                <a:solidFill>
                  <a:schemeClr val="bg1"/>
                </a:solidFill>
                <a:latin typeface="Palatino"/>
              </a:rPr>
              <a:t>41 </a:t>
            </a:r>
            <a:r>
              <a:rPr lang="en-US" sz="1400" dirty="0">
                <a:solidFill>
                  <a:schemeClr val="bg1"/>
                </a:solidFill>
                <a:latin typeface="Palatino"/>
              </a:rPr>
              <a:t>Noah, who gave warning of the flood; Shem, the great high priest; Abraham, the father of the faithful; Isaac, Jacob, and Moses, the great law-giver of Israel;</a:t>
            </a:r>
          </a:p>
          <a:p>
            <a:pPr algn="just" fontAlgn="base"/>
            <a:r>
              <a:rPr lang="en-US" sz="1400" b="1" dirty="0">
                <a:solidFill>
                  <a:schemeClr val="bg1"/>
                </a:solidFill>
                <a:latin typeface="Palatino"/>
              </a:rPr>
              <a:t>42 </a:t>
            </a:r>
            <a:r>
              <a:rPr lang="en-US" sz="1400" dirty="0">
                <a:solidFill>
                  <a:schemeClr val="bg1"/>
                </a:solidFill>
                <a:latin typeface="Palatino"/>
              </a:rPr>
              <a:t>And Isaiah, who declared by prophecy that the Redeemer was anointed to bind up the broken-hearted, to proclaim liberty to the captives, and the opening of the prison to them that were bound, were also there.</a:t>
            </a:r>
          </a:p>
          <a:p>
            <a:pPr algn="just" fontAlgn="base"/>
            <a:r>
              <a:rPr lang="en-US" sz="1400" b="1" dirty="0">
                <a:solidFill>
                  <a:schemeClr val="bg1"/>
                </a:solidFill>
                <a:latin typeface="Palatino"/>
              </a:rPr>
              <a:t>43 </a:t>
            </a:r>
            <a:r>
              <a:rPr lang="en-US" sz="1400" dirty="0">
                <a:solidFill>
                  <a:schemeClr val="bg1"/>
                </a:solidFill>
                <a:latin typeface="Palatino"/>
              </a:rPr>
              <a:t>Moreover, Ezekiel, who was shown in vision the great valley of dry bones, which were to be clothed upon with flesh, to come forth again in the resurrection of the dead, living souls;</a:t>
            </a:r>
          </a:p>
          <a:p>
            <a:pPr algn="just" fontAlgn="base"/>
            <a:r>
              <a:rPr lang="en-US" sz="1400" b="1" dirty="0">
                <a:solidFill>
                  <a:schemeClr val="bg1"/>
                </a:solidFill>
                <a:latin typeface="Palatino"/>
              </a:rPr>
              <a:t>44 </a:t>
            </a:r>
            <a:r>
              <a:rPr lang="en-US" sz="1400" dirty="0">
                <a:solidFill>
                  <a:schemeClr val="bg1"/>
                </a:solidFill>
                <a:latin typeface="Palatino"/>
              </a:rPr>
              <a:t>Daniel, who foresaw and foretold the establishment of the kingdom of God in the latter days, never again to be destroyed nor given to other people;</a:t>
            </a:r>
          </a:p>
        </p:txBody>
      </p:sp>
    </p:spTree>
    <p:extLst>
      <p:ext uri="{BB962C8B-B14F-4D97-AF65-F5344CB8AC3E}">
        <p14:creationId xmlns:p14="http://schemas.microsoft.com/office/powerpoint/2010/main" val="2023421178"/>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Palatino Linotype" panose="02040502050505030304" pitchFamily="18" charset="0"/>
                <a:ea typeface="MS PMincho" panose="02020600040205080304" pitchFamily="18" charset="-128"/>
                <a:cs typeface="Times New Roman" panose="02020603050405020304" pitchFamily="18" charset="0"/>
              </a:rPr>
              <a:t>LESSON 154</a:t>
            </a:r>
          </a:p>
        </p:txBody>
      </p:sp>
      <p:sp>
        <p:nvSpPr>
          <p:cNvPr id="2" name="Rectangle 1">
            <a:extLst>
              <a:ext uri="{FF2B5EF4-FFF2-40B4-BE49-F238E27FC236}">
                <a16:creationId xmlns:a16="http://schemas.microsoft.com/office/drawing/2014/main" id="{481970CD-BD58-4954-AE4E-27C781C1DD3E}"/>
              </a:ext>
            </a:extLst>
          </p:cNvPr>
          <p:cNvSpPr/>
          <p:nvPr/>
        </p:nvSpPr>
        <p:spPr>
          <a:xfrm>
            <a:off x="1197487" y="3955375"/>
            <a:ext cx="3759362" cy="369332"/>
          </a:xfrm>
          <a:prstGeom prst="rect">
            <a:avLst/>
          </a:prstGeom>
        </p:spPr>
        <p:txBody>
          <a:bodyPr wrap="none">
            <a:spAutoFit/>
          </a:bodyPr>
          <a:lstStyle/>
          <a:p>
            <a:r>
              <a:rPr lang="en-US" b="1" dirty="0">
                <a:solidFill>
                  <a:srgbClr val="C00000"/>
                </a:solidFill>
              </a:rPr>
              <a:t>What were these spirits waiting for?</a:t>
            </a:r>
          </a:p>
        </p:txBody>
      </p:sp>
      <p:sp>
        <p:nvSpPr>
          <p:cNvPr id="4" name="Rectangle 3">
            <a:extLst>
              <a:ext uri="{FF2B5EF4-FFF2-40B4-BE49-F238E27FC236}">
                <a16:creationId xmlns:a16="http://schemas.microsoft.com/office/drawing/2014/main" id="{6A0E1D8C-D2FE-4A3E-BA7E-A20D38758708}"/>
              </a:ext>
            </a:extLst>
          </p:cNvPr>
          <p:cNvSpPr/>
          <p:nvPr/>
        </p:nvSpPr>
        <p:spPr>
          <a:xfrm>
            <a:off x="1197487" y="1337605"/>
            <a:ext cx="8993945" cy="2554545"/>
          </a:xfrm>
          <a:prstGeom prst="rect">
            <a:avLst/>
          </a:prstGeom>
        </p:spPr>
        <p:txBody>
          <a:bodyPr wrap="square">
            <a:spAutoFit/>
          </a:bodyPr>
          <a:lstStyle/>
          <a:p>
            <a:pPr algn="just" fontAlgn="base"/>
            <a:r>
              <a:rPr lang="en-US" sz="1600" b="1" dirty="0">
                <a:solidFill>
                  <a:schemeClr val="bg1"/>
                </a:solidFill>
                <a:latin typeface="Palatino"/>
              </a:rPr>
              <a:t>45 </a:t>
            </a:r>
            <a:r>
              <a:rPr lang="en-US" sz="1600" dirty="0">
                <a:solidFill>
                  <a:schemeClr val="bg1"/>
                </a:solidFill>
                <a:latin typeface="Palatino"/>
              </a:rPr>
              <a:t>Elias, who was with Moses on the Mount of Transfiguration;</a:t>
            </a:r>
          </a:p>
          <a:p>
            <a:pPr algn="just" fontAlgn="base"/>
            <a:r>
              <a:rPr lang="en-US" sz="1600" b="1" dirty="0">
                <a:solidFill>
                  <a:schemeClr val="bg1"/>
                </a:solidFill>
                <a:latin typeface="Palatino"/>
              </a:rPr>
              <a:t>46 </a:t>
            </a:r>
            <a:r>
              <a:rPr lang="en-US" sz="1600" dirty="0">
                <a:solidFill>
                  <a:schemeClr val="bg1"/>
                </a:solidFill>
                <a:latin typeface="Palatino"/>
              </a:rPr>
              <a:t>And Malachi, the prophet who testified of the coming of Elijah—of whom also Moroni spake to the Prophet Joseph Smith, declaring that he should come before the ushering in of the great and dreadful day of the Lord—were also there.</a:t>
            </a:r>
          </a:p>
          <a:p>
            <a:pPr algn="just" fontAlgn="base"/>
            <a:r>
              <a:rPr lang="en-US" sz="1600" b="1" dirty="0">
                <a:solidFill>
                  <a:schemeClr val="bg1"/>
                </a:solidFill>
                <a:latin typeface="Palatino"/>
              </a:rPr>
              <a:t>47 </a:t>
            </a:r>
            <a:r>
              <a:rPr lang="en-US" sz="1600" dirty="0">
                <a:solidFill>
                  <a:schemeClr val="bg1"/>
                </a:solidFill>
                <a:latin typeface="Palatino"/>
              </a:rPr>
              <a:t>The Prophet Elijah was to plant in the hearts of the children the promises made to their fathers,</a:t>
            </a:r>
          </a:p>
          <a:p>
            <a:pPr algn="just" fontAlgn="base"/>
            <a:r>
              <a:rPr lang="en-US" sz="1600" b="1" dirty="0">
                <a:solidFill>
                  <a:schemeClr val="bg1"/>
                </a:solidFill>
                <a:latin typeface="Palatino"/>
              </a:rPr>
              <a:t>48 </a:t>
            </a:r>
            <a:r>
              <a:rPr lang="en-US" sz="1600" dirty="0">
                <a:solidFill>
                  <a:schemeClr val="bg1"/>
                </a:solidFill>
                <a:latin typeface="Palatino"/>
              </a:rPr>
              <a:t>Foreshadowing the great work to be done in the temples of the Lord in the dispensation of the fulness of times, for the redemption of the dead, and the sealing of the children to their parents, lest the whole earth be smitten with a curse and utterly wasted at his coming.</a:t>
            </a:r>
          </a:p>
          <a:p>
            <a:pPr algn="just" fontAlgn="base"/>
            <a:r>
              <a:rPr lang="en-US" sz="1600" b="1" dirty="0">
                <a:solidFill>
                  <a:schemeClr val="bg1"/>
                </a:solidFill>
                <a:latin typeface="Palatino"/>
              </a:rPr>
              <a:t>49 </a:t>
            </a:r>
            <a:r>
              <a:rPr lang="en-US" sz="1600" dirty="0">
                <a:solidFill>
                  <a:schemeClr val="bg1"/>
                </a:solidFill>
                <a:latin typeface="Palatino"/>
              </a:rPr>
              <a:t>All these and many more, even the prophets who dwelt among the Nephites and testified of the coming of the Son of God, mingled in the vast assembly and waited for their deliverance,</a:t>
            </a:r>
          </a:p>
        </p:txBody>
      </p:sp>
      <p:sp>
        <p:nvSpPr>
          <p:cNvPr id="5" name="Rectangle 4">
            <a:extLst>
              <a:ext uri="{FF2B5EF4-FFF2-40B4-BE49-F238E27FC236}">
                <a16:creationId xmlns:a16="http://schemas.microsoft.com/office/drawing/2014/main" id="{865C4D81-E8C9-456E-84C5-17A696DB54BB}"/>
              </a:ext>
            </a:extLst>
          </p:cNvPr>
          <p:cNvSpPr/>
          <p:nvPr/>
        </p:nvSpPr>
        <p:spPr>
          <a:xfrm>
            <a:off x="1197487" y="968273"/>
            <a:ext cx="3685368" cy="369332"/>
          </a:xfrm>
          <a:prstGeom prst="rect">
            <a:avLst/>
          </a:prstGeom>
        </p:spPr>
        <p:txBody>
          <a:bodyPr wrap="none">
            <a:spAutoFit/>
          </a:bodyPr>
          <a:lstStyle/>
          <a:p>
            <a:r>
              <a:rPr lang="en-US" b="1" dirty="0">
                <a:solidFill>
                  <a:srgbClr val="C00000"/>
                </a:solidFill>
              </a:rPr>
              <a:t>Doctrine and Covenants 138:45–49.</a:t>
            </a:r>
          </a:p>
        </p:txBody>
      </p:sp>
      <p:sp>
        <p:nvSpPr>
          <p:cNvPr id="6" name="Rectangle 5">
            <a:extLst>
              <a:ext uri="{FF2B5EF4-FFF2-40B4-BE49-F238E27FC236}">
                <a16:creationId xmlns:a16="http://schemas.microsoft.com/office/drawing/2014/main" id="{794C194E-1E82-4E61-9083-69BBF0FD6343}"/>
              </a:ext>
            </a:extLst>
          </p:cNvPr>
          <p:cNvSpPr/>
          <p:nvPr/>
        </p:nvSpPr>
        <p:spPr>
          <a:xfrm>
            <a:off x="1197487" y="4324707"/>
            <a:ext cx="1475084" cy="400110"/>
          </a:xfrm>
          <a:prstGeom prst="rect">
            <a:avLst/>
          </a:prstGeom>
        </p:spPr>
        <p:txBody>
          <a:bodyPr wrap="none">
            <a:spAutoFit/>
          </a:bodyPr>
          <a:lstStyle/>
          <a:p>
            <a:r>
              <a:rPr lang="en-US" sz="2000" i="1" dirty="0">
                <a:solidFill>
                  <a:schemeClr val="bg1"/>
                </a:solidFill>
                <a:effectLst>
                  <a:outerShdw blurRad="38100" dist="38100" dir="2700000" algn="tl">
                    <a:srgbClr val="000000">
                      <a:alpha val="43137"/>
                    </a:srgbClr>
                  </a:outerShdw>
                </a:effectLst>
                <a:latin typeface="Palatino Linotype" panose="02040502050505030304" pitchFamily="18" charset="0"/>
              </a:rPr>
              <a:t>Deliverance.</a:t>
            </a:r>
          </a:p>
        </p:txBody>
      </p:sp>
    </p:spTree>
    <p:extLst>
      <p:ext uri="{BB962C8B-B14F-4D97-AF65-F5344CB8AC3E}">
        <p14:creationId xmlns:p14="http://schemas.microsoft.com/office/powerpoint/2010/main" val="400218529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grpId="0" nodeType="clickEffect">
                                  <p:stCondLst>
                                    <p:cond delay="0"/>
                                  </p:stCondLst>
                                  <p:iterate type="lt">
                                    <p:tmPct val="10000"/>
                                  </p:iterate>
                                  <p:childTnLst>
                                    <p:set>
                                      <p:cBhvr>
                                        <p:cTn id="24" dur="1" fill="hold">
                                          <p:stCondLst>
                                            <p:cond delay="0"/>
                                          </p:stCondLst>
                                        </p:cTn>
                                        <p:tgtEl>
                                          <p:spTgt spid="6"/>
                                        </p:tgtEl>
                                        <p:attrNameLst>
                                          <p:attrName>style.visibility</p:attrName>
                                        </p:attrNameLst>
                                      </p:cBhvr>
                                      <p:to>
                                        <p:strVal val="visible"/>
                                      </p:to>
                                    </p:set>
                                    <p:anim calcmode="lin" valueType="num">
                                      <p:cBhvr>
                                        <p:cTn id="25" dur="2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26" dur="200" fill="hold"/>
                                        <p:tgtEl>
                                          <p:spTgt spid="6"/>
                                        </p:tgtEl>
                                        <p:attrNameLst>
                                          <p:attrName>ppt_y</p:attrName>
                                        </p:attrNameLst>
                                      </p:cBhvr>
                                      <p:tavLst>
                                        <p:tav tm="0">
                                          <p:val>
                                            <p:strVal val="#ppt_y"/>
                                          </p:val>
                                        </p:tav>
                                        <p:tav tm="100000">
                                          <p:val>
                                            <p:strVal val="#ppt_y"/>
                                          </p:val>
                                        </p:tav>
                                      </p:tavLst>
                                    </p:anim>
                                    <p:anim calcmode="lin" valueType="num">
                                      <p:cBhvr>
                                        <p:cTn id="27" dur="2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28" dur="2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29" dur="200" tmFilter="0,0; .5, 1; 1, 1"/>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Palatino Linotype" panose="02040502050505030304" pitchFamily="18" charset="0"/>
                <a:ea typeface="MS PMincho" panose="02020600040205080304" pitchFamily="18" charset="-128"/>
                <a:cs typeface="Times New Roman" panose="02020603050405020304" pitchFamily="18" charset="0"/>
              </a:rPr>
              <a:t>LESSON 154</a:t>
            </a:r>
          </a:p>
        </p:txBody>
      </p:sp>
      <p:sp>
        <p:nvSpPr>
          <p:cNvPr id="4" name="Rectangle 3">
            <a:extLst>
              <a:ext uri="{FF2B5EF4-FFF2-40B4-BE49-F238E27FC236}">
                <a16:creationId xmlns:a16="http://schemas.microsoft.com/office/drawing/2014/main" id="{312EC119-769C-44FD-8893-4D5DF1B63AEE}"/>
              </a:ext>
            </a:extLst>
          </p:cNvPr>
          <p:cNvSpPr/>
          <p:nvPr/>
        </p:nvSpPr>
        <p:spPr>
          <a:xfrm>
            <a:off x="1048177" y="968273"/>
            <a:ext cx="3964611" cy="369332"/>
          </a:xfrm>
          <a:prstGeom prst="rect">
            <a:avLst/>
          </a:prstGeom>
        </p:spPr>
        <p:txBody>
          <a:bodyPr wrap="none">
            <a:spAutoFit/>
          </a:bodyPr>
          <a:lstStyle/>
          <a:p>
            <a:r>
              <a:rPr lang="en-US" b="1" dirty="0">
                <a:solidFill>
                  <a:srgbClr val="C00000"/>
                </a:solidFill>
              </a:rPr>
              <a:t>Doctrine and Covenants 138:14–16, 50</a:t>
            </a:r>
          </a:p>
        </p:txBody>
      </p:sp>
      <p:sp>
        <p:nvSpPr>
          <p:cNvPr id="2" name="Rectangle 1">
            <a:extLst>
              <a:ext uri="{FF2B5EF4-FFF2-40B4-BE49-F238E27FC236}">
                <a16:creationId xmlns:a16="http://schemas.microsoft.com/office/drawing/2014/main" id="{77DFED18-8825-475A-89CB-D9013A499DDD}"/>
              </a:ext>
            </a:extLst>
          </p:cNvPr>
          <p:cNvSpPr/>
          <p:nvPr/>
        </p:nvSpPr>
        <p:spPr>
          <a:xfrm>
            <a:off x="1048176" y="1337605"/>
            <a:ext cx="9361915" cy="2185214"/>
          </a:xfrm>
          <a:prstGeom prst="rect">
            <a:avLst/>
          </a:prstGeom>
        </p:spPr>
        <p:txBody>
          <a:bodyPr wrap="square">
            <a:spAutoFit/>
          </a:bodyPr>
          <a:lstStyle/>
          <a:p>
            <a:pPr algn="just" fontAlgn="base"/>
            <a:r>
              <a:rPr lang="en-US" sz="1700" b="1" dirty="0">
                <a:solidFill>
                  <a:schemeClr val="bg1"/>
                </a:solidFill>
                <a:latin typeface="Palatino Linotype" panose="02040502050505030304" pitchFamily="18" charset="0"/>
              </a:rPr>
              <a:t>14 </a:t>
            </a:r>
            <a:r>
              <a:rPr lang="en-US" sz="1700" dirty="0">
                <a:solidFill>
                  <a:schemeClr val="bg1"/>
                </a:solidFill>
                <a:latin typeface="Palatino Linotype" panose="02040502050505030304" pitchFamily="18" charset="0"/>
              </a:rPr>
              <a:t>All these had departed the mortal life, firm in the hope of a glorious resurrection, through the grace of God the Father and his Only Begotten Son, Jesus Christ.</a:t>
            </a:r>
          </a:p>
          <a:p>
            <a:pPr algn="just" fontAlgn="base"/>
            <a:r>
              <a:rPr lang="en-US" sz="1700" b="1" dirty="0">
                <a:solidFill>
                  <a:schemeClr val="bg1"/>
                </a:solidFill>
                <a:latin typeface="Palatino Linotype" panose="02040502050505030304" pitchFamily="18" charset="0"/>
              </a:rPr>
              <a:t>15 </a:t>
            </a:r>
            <a:r>
              <a:rPr lang="en-US" sz="1700" dirty="0">
                <a:solidFill>
                  <a:schemeClr val="bg1"/>
                </a:solidFill>
                <a:latin typeface="Palatino Linotype" panose="02040502050505030304" pitchFamily="18" charset="0"/>
              </a:rPr>
              <a:t>I beheld that they were filled with joy and gladness, and were rejoicing together because the day of their deliverance was at hand.</a:t>
            </a:r>
          </a:p>
          <a:p>
            <a:pPr algn="just" fontAlgn="base"/>
            <a:r>
              <a:rPr lang="en-US" sz="1700" b="1" dirty="0">
                <a:solidFill>
                  <a:schemeClr val="bg1"/>
                </a:solidFill>
                <a:latin typeface="Palatino Linotype" panose="02040502050505030304" pitchFamily="18" charset="0"/>
              </a:rPr>
              <a:t>16 </a:t>
            </a:r>
            <a:r>
              <a:rPr lang="en-US" sz="1700" dirty="0">
                <a:solidFill>
                  <a:schemeClr val="bg1"/>
                </a:solidFill>
                <a:latin typeface="Palatino Linotype" panose="02040502050505030304" pitchFamily="18" charset="0"/>
              </a:rPr>
              <a:t>They were assembled awaiting the advent of the Son of God into the spirit world, to declare their redemption from the bands of death.</a:t>
            </a:r>
          </a:p>
          <a:p>
            <a:pPr algn="just" fontAlgn="base"/>
            <a:r>
              <a:rPr lang="en-US" sz="1700" b="1" dirty="0">
                <a:solidFill>
                  <a:schemeClr val="bg1"/>
                </a:solidFill>
                <a:latin typeface="Palatino Linotype" panose="02040502050505030304" pitchFamily="18" charset="0"/>
              </a:rPr>
              <a:t>50 </a:t>
            </a:r>
            <a:r>
              <a:rPr lang="en-US" sz="1700" dirty="0">
                <a:solidFill>
                  <a:schemeClr val="bg1"/>
                </a:solidFill>
                <a:latin typeface="Palatino Linotype" panose="02040502050505030304" pitchFamily="18" charset="0"/>
              </a:rPr>
              <a:t>For the dead had looked upon the long absence of their spirits from their bodies as a bondage.</a:t>
            </a:r>
            <a:endParaRPr lang="en-US" sz="1700" b="0" i="0" dirty="0">
              <a:solidFill>
                <a:schemeClr val="bg1"/>
              </a:solidFill>
              <a:effectLst/>
              <a:latin typeface="Palatino Linotype" panose="02040502050505030304" pitchFamily="18" charset="0"/>
            </a:endParaRPr>
          </a:p>
        </p:txBody>
      </p:sp>
      <p:sp>
        <p:nvSpPr>
          <p:cNvPr id="5" name="Rectangle 4">
            <a:extLst>
              <a:ext uri="{FF2B5EF4-FFF2-40B4-BE49-F238E27FC236}">
                <a16:creationId xmlns:a16="http://schemas.microsoft.com/office/drawing/2014/main" id="{47E7DF78-A9E1-4A1E-9333-89F3890047E3}"/>
              </a:ext>
            </a:extLst>
          </p:cNvPr>
          <p:cNvSpPr/>
          <p:nvPr/>
        </p:nvSpPr>
        <p:spPr>
          <a:xfrm>
            <a:off x="1048175" y="3522819"/>
            <a:ext cx="6282489" cy="369332"/>
          </a:xfrm>
          <a:prstGeom prst="rect">
            <a:avLst/>
          </a:prstGeom>
        </p:spPr>
        <p:txBody>
          <a:bodyPr wrap="none">
            <a:spAutoFit/>
          </a:bodyPr>
          <a:lstStyle/>
          <a:p>
            <a:r>
              <a:rPr lang="en-US" b="1" dirty="0">
                <a:solidFill>
                  <a:srgbClr val="C00000"/>
                </a:solidFill>
              </a:rPr>
              <a:t>Why were these righteous spirits filled with joy and gladness?</a:t>
            </a:r>
          </a:p>
        </p:txBody>
      </p:sp>
      <p:sp>
        <p:nvSpPr>
          <p:cNvPr id="6" name="Rectangle 5">
            <a:extLst>
              <a:ext uri="{FF2B5EF4-FFF2-40B4-BE49-F238E27FC236}">
                <a16:creationId xmlns:a16="http://schemas.microsoft.com/office/drawing/2014/main" id="{C2E24217-291B-4DFC-A081-358A72AB7B90}"/>
              </a:ext>
            </a:extLst>
          </p:cNvPr>
          <p:cNvSpPr/>
          <p:nvPr/>
        </p:nvSpPr>
        <p:spPr>
          <a:xfrm>
            <a:off x="1048174" y="3892151"/>
            <a:ext cx="4992072" cy="369332"/>
          </a:xfrm>
          <a:prstGeom prst="rect">
            <a:avLst/>
          </a:prstGeom>
        </p:spPr>
        <p:txBody>
          <a:bodyPr wrap="none">
            <a:spAutoFit/>
          </a:bodyPr>
          <a:lstStyle/>
          <a:p>
            <a:r>
              <a:rPr lang="en-US" i="1" dirty="0">
                <a:solidFill>
                  <a:schemeClr val="bg1"/>
                </a:solidFill>
                <a:effectLst>
                  <a:outerShdw blurRad="38100" dist="38100" dir="2700000" algn="tl">
                    <a:srgbClr val="000000">
                      <a:alpha val="43137"/>
                    </a:srgbClr>
                  </a:outerShdw>
                </a:effectLst>
                <a:latin typeface="Palatino Linotype" panose="02040502050505030304" pitchFamily="18" charset="0"/>
              </a:rPr>
              <a:t>“Because the day of their deliverance was at hand”</a:t>
            </a:r>
          </a:p>
        </p:txBody>
      </p:sp>
      <p:sp>
        <p:nvSpPr>
          <p:cNvPr id="7" name="Rectangle 6">
            <a:extLst>
              <a:ext uri="{FF2B5EF4-FFF2-40B4-BE49-F238E27FC236}">
                <a16:creationId xmlns:a16="http://schemas.microsoft.com/office/drawing/2014/main" id="{48E1AE2A-D5A3-4262-BCC9-4AEBBF7B9D45}"/>
              </a:ext>
            </a:extLst>
          </p:cNvPr>
          <p:cNvSpPr/>
          <p:nvPr/>
        </p:nvSpPr>
        <p:spPr>
          <a:xfrm>
            <a:off x="1048174" y="4251377"/>
            <a:ext cx="9361914" cy="646331"/>
          </a:xfrm>
          <a:prstGeom prst="rect">
            <a:avLst/>
          </a:prstGeom>
        </p:spPr>
        <p:txBody>
          <a:bodyPr wrap="square">
            <a:spAutoFit/>
          </a:bodyPr>
          <a:lstStyle/>
          <a:p>
            <a:pPr algn="just"/>
            <a:r>
              <a:rPr lang="en-US" b="1" dirty="0">
                <a:solidFill>
                  <a:srgbClr val="C00000"/>
                </a:solidFill>
              </a:rPr>
              <a:t>Why do you think the reunion of their spirits and bodies would be a deliverance for these righteous spirits?</a:t>
            </a:r>
          </a:p>
        </p:txBody>
      </p:sp>
    </p:spTree>
    <p:extLst>
      <p:ext uri="{BB962C8B-B14F-4D97-AF65-F5344CB8AC3E}">
        <p14:creationId xmlns:p14="http://schemas.microsoft.com/office/powerpoint/2010/main" val="1365304827"/>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
                                        <p:tgtEl>
                                          <p:spTgt spid="5"/>
                                        </p:tgtEl>
                                      </p:cBhvr>
                                    </p:animEffect>
                                    <p:anim calcmode="lin" valueType="num">
                                      <p:cBhvr>
                                        <p:cTn id="8" dur="400" fill="hold"/>
                                        <p:tgtEl>
                                          <p:spTgt spid="5"/>
                                        </p:tgtEl>
                                        <p:attrNameLst>
                                          <p:attrName>ppt_x</p:attrName>
                                        </p:attrNameLst>
                                      </p:cBhvr>
                                      <p:tavLst>
                                        <p:tav tm="0">
                                          <p:val>
                                            <p:strVal val="#ppt_x"/>
                                          </p:val>
                                        </p:tav>
                                        <p:tav tm="100000">
                                          <p:val>
                                            <p:strVal val="#ppt_x"/>
                                          </p:val>
                                        </p:tav>
                                      </p:tavLst>
                                    </p:anim>
                                    <p:anim calcmode="lin" valueType="num">
                                      <p:cBhvr>
                                        <p:cTn id="9" dur="400" fill="hold"/>
                                        <p:tgtEl>
                                          <p:spTgt spid="5"/>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5"/>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5"/>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6"/>
                                        </p:tgtEl>
                                        <p:attrNameLst>
                                          <p:attrName>style.visibility</p:attrName>
                                        </p:attrNameLst>
                                      </p:cBhvr>
                                      <p:to>
                                        <p:strVal val="visible"/>
                                      </p:to>
                                    </p:set>
                                    <p:anim calcmode="lin" valueType="num">
                                      <p:cBhvr>
                                        <p:cTn id="16" dur="25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17" dur="250" fill="hold"/>
                                        <p:tgtEl>
                                          <p:spTgt spid="6"/>
                                        </p:tgtEl>
                                        <p:attrNameLst>
                                          <p:attrName>ppt_y</p:attrName>
                                        </p:attrNameLst>
                                      </p:cBhvr>
                                      <p:tavLst>
                                        <p:tav tm="0">
                                          <p:val>
                                            <p:strVal val="#ppt_y"/>
                                          </p:val>
                                        </p:tav>
                                        <p:tav tm="100000">
                                          <p:val>
                                            <p:strVal val="#ppt_y"/>
                                          </p:val>
                                        </p:tav>
                                      </p:tavLst>
                                    </p:anim>
                                    <p:anim calcmode="lin" valueType="num">
                                      <p:cBhvr>
                                        <p:cTn id="18" dur="25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19" dur="25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20" dur="250" tmFilter="0,0; .5, 1; 1, 1"/>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randombar(horizontal)">
                                      <p:cBhvr>
                                        <p:cTn id="2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Palatino Linotype" panose="02040502050505030304" pitchFamily="18" charset="0"/>
                <a:ea typeface="MS PMincho" panose="02020600040205080304" pitchFamily="18" charset="-128"/>
                <a:cs typeface="Times New Roman" panose="02020603050405020304" pitchFamily="18" charset="0"/>
              </a:rPr>
              <a:t>LESSON 154</a:t>
            </a:r>
          </a:p>
        </p:txBody>
      </p:sp>
      <p:sp>
        <p:nvSpPr>
          <p:cNvPr id="9" name="Rectangle 8">
            <a:extLst>
              <a:ext uri="{FF2B5EF4-FFF2-40B4-BE49-F238E27FC236}">
                <a16:creationId xmlns:a16="http://schemas.microsoft.com/office/drawing/2014/main" id="{D6266307-B823-48B7-B9C5-8A72B41627EE}"/>
              </a:ext>
            </a:extLst>
          </p:cNvPr>
          <p:cNvSpPr/>
          <p:nvPr/>
        </p:nvSpPr>
        <p:spPr>
          <a:xfrm>
            <a:off x="914400" y="783607"/>
            <a:ext cx="3249672" cy="369332"/>
          </a:xfrm>
          <a:prstGeom prst="rect">
            <a:avLst/>
          </a:prstGeom>
        </p:spPr>
        <p:txBody>
          <a:bodyPr wrap="none">
            <a:spAutoFit/>
          </a:bodyPr>
          <a:lstStyle/>
          <a:p>
            <a:r>
              <a:rPr lang="en-US" b="1" dirty="0">
                <a:solidFill>
                  <a:srgbClr val="C00000"/>
                </a:solidFill>
              </a:rPr>
              <a:t>Doctrine and Covenants 138:17</a:t>
            </a:r>
          </a:p>
        </p:txBody>
      </p:sp>
      <p:sp>
        <p:nvSpPr>
          <p:cNvPr id="10" name="Rectangle 9">
            <a:extLst>
              <a:ext uri="{FF2B5EF4-FFF2-40B4-BE49-F238E27FC236}">
                <a16:creationId xmlns:a16="http://schemas.microsoft.com/office/drawing/2014/main" id="{72ACBA15-FC48-411A-A7BC-754A953F904C}"/>
              </a:ext>
            </a:extLst>
          </p:cNvPr>
          <p:cNvSpPr/>
          <p:nvPr/>
        </p:nvSpPr>
        <p:spPr>
          <a:xfrm>
            <a:off x="914400" y="1082599"/>
            <a:ext cx="9397218" cy="923330"/>
          </a:xfrm>
          <a:prstGeom prst="rect">
            <a:avLst/>
          </a:prstGeom>
        </p:spPr>
        <p:txBody>
          <a:bodyPr wrap="square">
            <a:spAutoFit/>
          </a:bodyPr>
          <a:lstStyle/>
          <a:p>
            <a:pPr algn="just"/>
            <a:r>
              <a:rPr lang="en-US" dirty="0">
                <a:solidFill>
                  <a:schemeClr val="bg1"/>
                </a:solidFill>
                <a:latin typeface="Palatino"/>
              </a:rPr>
              <a:t>Their sleeping dust was to be restored unto its perfect frame, bone to his bone, and the sinews and the flesh upon them, the spirit and the body to be united never again to be divided, that they might receive a fulness of joy.</a:t>
            </a:r>
            <a:endParaRPr lang="en-US" dirty="0">
              <a:solidFill>
                <a:schemeClr val="bg1"/>
              </a:solidFill>
            </a:endParaRPr>
          </a:p>
        </p:txBody>
      </p:sp>
      <p:sp>
        <p:nvSpPr>
          <p:cNvPr id="11" name="Rectangle 10">
            <a:extLst>
              <a:ext uri="{FF2B5EF4-FFF2-40B4-BE49-F238E27FC236}">
                <a16:creationId xmlns:a16="http://schemas.microsoft.com/office/drawing/2014/main" id="{0D98B1A4-9D9C-4276-924D-51CA36FC69CE}"/>
              </a:ext>
            </a:extLst>
          </p:cNvPr>
          <p:cNvSpPr/>
          <p:nvPr/>
        </p:nvSpPr>
        <p:spPr>
          <a:xfrm>
            <a:off x="914400" y="2120255"/>
            <a:ext cx="4815742" cy="369332"/>
          </a:xfrm>
          <a:prstGeom prst="rect">
            <a:avLst/>
          </a:prstGeom>
        </p:spPr>
        <p:txBody>
          <a:bodyPr wrap="none">
            <a:spAutoFit/>
          </a:bodyPr>
          <a:lstStyle/>
          <a:p>
            <a:r>
              <a:rPr lang="en-US" b="1" dirty="0">
                <a:solidFill>
                  <a:srgbClr val="C00000"/>
                </a:solidFill>
              </a:rPr>
              <a:t>What can we receive when we are resurrected?</a:t>
            </a:r>
          </a:p>
        </p:txBody>
      </p:sp>
      <p:sp>
        <p:nvSpPr>
          <p:cNvPr id="12" name="Rectangle 11">
            <a:extLst>
              <a:ext uri="{FF2B5EF4-FFF2-40B4-BE49-F238E27FC236}">
                <a16:creationId xmlns:a16="http://schemas.microsoft.com/office/drawing/2014/main" id="{035E65E8-62F3-4442-BB86-C149279B6298}"/>
              </a:ext>
            </a:extLst>
          </p:cNvPr>
          <p:cNvSpPr/>
          <p:nvPr/>
        </p:nvSpPr>
        <p:spPr>
          <a:xfrm>
            <a:off x="920460" y="2497434"/>
            <a:ext cx="1667892" cy="369332"/>
          </a:xfrm>
          <a:prstGeom prst="rect">
            <a:avLst/>
          </a:prstGeom>
        </p:spPr>
        <p:txBody>
          <a:bodyPr wrap="none">
            <a:spAutoFit/>
          </a:bodyPr>
          <a:lstStyle/>
          <a:p>
            <a:r>
              <a:rPr lang="en-US" i="1" dirty="0">
                <a:solidFill>
                  <a:schemeClr val="bg1"/>
                </a:solidFill>
                <a:effectLst>
                  <a:outerShdw blurRad="38100" dist="38100" dir="2700000" algn="tl">
                    <a:srgbClr val="000000">
                      <a:alpha val="43137"/>
                    </a:srgbClr>
                  </a:outerShdw>
                </a:effectLst>
                <a:latin typeface="Palatino Linotype" panose="02040502050505030304" pitchFamily="18" charset="0"/>
              </a:rPr>
              <a:t>A fulness of joy.</a:t>
            </a:r>
          </a:p>
        </p:txBody>
      </p:sp>
      <p:sp>
        <p:nvSpPr>
          <p:cNvPr id="13" name="Rectangle 12">
            <a:extLst>
              <a:ext uri="{FF2B5EF4-FFF2-40B4-BE49-F238E27FC236}">
                <a16:creationId xmlns:a16="http://schemas.microsoft.com/office/drawing/2014/main" id="{41E426AF-823A-4D21-871C-6182D5A9BD75}"/>
              </a:ext>
            </a:extLst>
          </p:cNvPr>
          <p:cNvSpPr/>
          <p:nvPr/>
        </p:nvSpPr>
        <p:spPr>
          <a:xfrm>
            <a:off x="914399" y="2874613"/>
            <a:ext cx="9397217" cy="646331"/>
          </a:xfrm>
          <a:prstGeom prst="rect">
            <a:avLst/>
          </a:prstGeom>
        </p:spPr>
        <p:txBody>
          <a:bodyPr wrap="square">
            <a:spAutoFit/>
          </a:bodyPr>
          <a:lstStyle/>
          <a:p>
            <a:pPr algn="just"/>
            <a:r>
              <a:rPr lang="en-US" b="1" dirty="0">
                <a:solidFill>
                  <a:srgbClr val="C00000"/>
                </a:solidFill>
              </a:rPr>
              <a:t>What can we learn from Doctrine and Covenants 138:14–17, 50about deliverance from physical death?</a:t>
            </a:r>
          </a:p>
        </p:txBody>
      </p:sp>
      <p:sp>
        <p:nvSpPr>
          <p:cNvPr id="14" name="Rectangle 13">
            <a:extLst>
              <a:ext uri="{FF2B5EF4-FFF2-40B4-BE49-F238E27FC236}">
                <a16:creationId xmlns:a16="http://schemas.microsoft.com/office/drawing/2014/main" id="{F63A181E-1911-4A16-B176-BE1C90629B92}"/>
              </a:ext>
            </a:extLst>
          </p:cNvPr>
          <p:cNvSpPr/>
          <p:nvPr/>
        </p:nvSpPr>
        <p:spPr>
          <a:xfrm>
            <a:off x="914398" y="3528791"/>
            <a:ext cx="9397217" cy="646331"/>
          </a:xfrm>
          <a:prstGeom prst="rect">
            <a:avLst/>
          </a:prstGeom>
        </p:spPr>
        <p:txBody>
          <a:bodyPr wrap="square">
            <a:spAutoFit/>
          </a:bodyPr>
          <a:lstStyle/>
          <a:p>
            <a:pPr algn="just"/>
            <a:r>
              <a:rPr lang="en-US" i="1" dirty="0">
                <a:solidFill>
                  <a:schemeClr val="bg1"/>
                </a:solidFill>
                <a:effectLst>
                  <a:outerShdw blurRad="38100" dist="38100" dir="2700000" algn="tl">
                    <a:srgbClr val="000000">
                      <a:alpha val="43137"/>
                    </a:srgbClr>
                  </a:outerShdw>
                </a:effectLst>
                <a:latin typeface="Palatino Linotype" panose="02040502050505030304" pitchFamily="18" charset="0"/>
              </a:rPr>
              <a:t>Through the grace of God the Father and Jesus Christ, we will be delivered from the bands of death, and we can receive a fulness of joy through resurrection.</a:t>
            </a:r>
          </a:p>
        </p:txBody>
      </p:sp>
    </p:spTree>
    <p:extLst>
      <p:ext uri="{BB962C8B-B14F-4D97-AF65-F5344CB8AC3E}">
        <p14:creationId xmlns:p14="http://schemas.microsoft.com/office/powerpoint/2010/main" val="117700499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41" presetClass="entr" presetSubtype="0" fill="hold" grpId="0" nodeType="clickEffect">
                                  <p:stCondLst>
                                    <p:cond delay="0"/>
                                  </p:stCondLst>
                                  <p:iterate type="lt">
                                    <p:tmPct val="10000"/>
                                  </p:iterate>
                                  <p:childTnLst>
                                    <p:set>
                                      <p:cBhvr>
                                        <p:cTn id="11" dur="1" fill="hold">
                                          <p:stCondLst>
                                            <p:cond delay="0"/>
                                          </p:stCondLst>
                                        </p:cTn>
                                        <p:tgtEl>
                                          <p:spTgt spid="12"/>
                                        </p:tgtEl>
                                        <p:attrNameLst>
                                          <p:attrName>style.visibility</p:attrName>
                                        </p:attrNameLst>
                                      </p:cBhvr>
                                      <p:to>
                                        <p:strVal val="visible"/>
                                      </p:to>
                                    </p:set>
                                    <p:anim calcmode="lin" valueType="num">
                                      <p:cBhvr>
                                        <p:cTn id="12" dur="150" fill="hold"/>
                                        <p:tgtEl>
                                          <p:spTgt spid="12"/>
                                        </p:tgtEl>
                                        <p:attrNameLst>
                                          <p:attrName>ppt_x</p:attrName>
                                        </p:attrNameLst>
                                      </p:cBhvr>
                                      <p:tavLst>
                                        <p:tav tm="0">
                                          <p:val>
                                            <p:strVal val="#ppt_x"/>
                                          </p:val>
                                        </p:tav>
                                        <p:tav tm="50000">
                                          <p:val>
                                            <p:strVal val="#ppt_x+.1"/>
                                          </p:val>
                                        </p:tav>
                                        <p:tav tm="100000">
                                          <p:val>
                                            <p:strVal val="#ppt_x"/>
                                          </p:val>
                                        </p:tav>
                                      </p:tavLst>
                                    </p:anim>
                                    <p:anim calcmode="lin" valueType="num">
                                      <p:cBhvr>
                                        <p:cTn id="13" dur="150" fill="hold"/>
                                        <p:tgtEl>
                                          <p:spTgt spid="12"/>
                                        </p:tgtEl>
                                        <p:attrNameLst>
                                          <p:attrName>ppt_y</p:attrName>
                                        </p:attrNameLst>
                                      </p:cBhvr>
                                      <p:tavLst>
                                        <p:tav tm="0">
                                          <p:val>
                                            <p:strVal val="#ppt_y"/>
                                          </p:val>
                                        </p:tav>
                                        <p:tav tm="100000">
                                          <p:val>
                                            <p:strVal val="#ppt_y"/>
                                          </p:val>
                                        </p:tav>
                                      </p:tavLst>
                                    </p:anim>
                                    <p:anim calcmode="lin" valueType="num">
                                      <p:cBhvr>
                                        <p:cTn id="14" dur="150" fill="hold"/>
                                        <p:tgtEl>
                                          <p:spTgt spid="12"/>
                                        </p:tgtEl>
                                        <p:attrNameLst>
                                          <p:attrName>ppt_h</p:attrName>
                                        </p:attrNameLst>
                                      </p:cBhvr>
                                      <p:tavLst>
                                        <p:tav tm="0">
                                          <p:val>
                                            <p:strVal val="#ppt_h/10"/>
                                          </p:val>
                                        </p:tav>
                                        <p:tav tm="50000">
                                          <p:val>
                                            <p:strVal val="#ppt_h+.01"/>
                                          </p:val>
                                        </p:tav>
                                        <p:tav tm="100000">
                                          <p:val>
                                            <p:strVal val="#ppt_h"/>
                                          </p:val>
                                        </p:tav>
                                      </p:tavLst>
                                    </p:anim>
                                    <p:anim calcmode="lin" valueType="num">
                                      <p:cBhvr>
                                        <p:cTn id="15" dur="150" fill="hold"/>
                                        <p:tgtEl>
                                          <p:spTgt spid="12"/>
                                        </p:tgtEl>
                                        <p:attrNameLst>
                                          <p:attrName>ppt_w</p:attrName>
                                        </p:attrNameLst>
                                      </p:cBhvr>
                                      <p:tavLst>
                                        <p:tav tm="0">
                                          <p:val>
                                            <p:strVal val="#ppt_w/10"/>
                                          </p:val>
                                        </p:tav>
                                        <p:tav tm="50000">
                                          <p:val>
                                            <p:strVal val="#ppt_w+.01"/>
                                          </p:val>
                                        </p:tav>
                                        <p:tav tm="100000">
                                          <p:val>
                                            <p:strVal val="#ppt_w"/>
                                          </p:val>
                                        </p:tav>
                                      </p:tavLst>
                                    </p:anim>
                                    <p:animEffect transition="in" filter="fade">
                                      <p:cBhvr>
                                        <p:cTn id="16" dur="150" tmFilter="0,0; .5, 1; 1, 1"/>
                                        <p:tgtEl>
                                          <p:spTgt spid="12"/>
                                        </p:tgtEl>
                                      </p:cBhvr>
                                    </p:animEffect>
                                  </p:childTnLst>
                                </p:cTn>
                              </p:par>
                            </p:childTnLst>
                          </p:cTn>
                        </p:par>
                      </p:childTnLst>
                    </p:cTn>
                  </p:par>
                  <p:par>
                    <p:cTn id="17" fill="hold">
                      <p:stCondLst>
                        <p:cond delay="indefinite"/>
                      </p:stCondLst>
                      <p:childTnLst>
                        <p:par>
                          <p:cTn id="18" fill="hold">
                            <p:stCondLst>
                              <p:cond delay="0"/>
                            </p:stCondLst>
                            <p:childTnLst>
                              <p:par>
                                <p:cTn id="19" presetID="4" presetClass="entr" presetSubtype="16"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box(in)">
                                      <p:cBhvr>
                                        <p:cTn id="21" dur="2000"/>
                                        <p:tgtEl>
                                          <p:spTgt spid="13"/>
                                        </p:tgtEl>
                                      </p:cBhvr>
                                    </p:animEffect>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randombar(horizontal)">
                                      <p:cBhvr>
                                        <p:cTn id="2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Palatino Linotype" panose="02040502050505030304" pitchFamily="18" charset="0"/>
                <a:ea typeface="MS PMincho" panose="02020600040205080304" pitchFamily="18" charset="-128"/>
                <a:cs typeface="Times New Roman" panose="02020603050405020304" pitchFamily="18" charset="0"/>
              </a:rPr>
              <a:t>LESSON 154</a:t>
            </a:r>
          </a:p>
        </p:txBody>
      </p:sp>
      <p:sp>
        <p:nvSpPr>
          <p:cNvPr id="2" name="Rectangle 1">
            <a:extLst>
              <a:ext uri="{FF2B5EF4-FFF2-40B4-BE49-F238E27FC236}">
                <a16:creationId xmlns:a16="http://schemas.microsoft.com/office/drawing/2014/main" id="{49DF3B92-C47F-4112-B5A0-3AF865F8B0E2}"/>
              </a:ext>
            </a:extLst>
          </p:cNvPr>
          <p:cNvSpPr/>
          <p:nvPr/>
        </p:nvSpPr>
        <p:spPr>
          <a:xfrm>
            <a:off x="1871003" y="872197"/>
            <a:ext cx="7723163" cy="286232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4" name="Rectangle 3">
            <a:extLst>
              <a:ext uri="{FF2B5EF4-FFF2-40B4-BE49-F238E27FC236}">
                <a16:creationId xmlns:a16="http://schemas.microsoft.com/office/drawing/2014/main" id="{ADD10DEF-00C4-4456-A86F-F75447A7E043}"/>
              </a:ext>
            </a:extLst>
          </p:cNvPr>
          <p:cNvSpPr/>
          <p:nvPr/>
        </p:nvSpPr>
        <p:spPr>
          <a:xfrm>
            <a:off x="3277772" y="860534"/>
            <a:ext cx="6316394" cy="2862322"/>
          </a:xfrm>
          <a:prstGeom prst="rect">
            <a:avLst/>
          </a:prstGeom>
        </p:spPr>
        <p:txBody>
          <a:bodyPr wrap="square">
            <a:spAutoFit/>
          </a:bodyPr>
          <a:lstStyle/>
          <a:p>
            <a:pPr algn="just"/>
            <a:r>
              <a:rPr lang="en-US" dirty="0">
                <a:solidFill>
                  <a:schemeClr val="bg1"/>
                </a:solidFill>
              </a:rPr>
              <a:t>“Our physical bodies make possible a breadth, a depth, and an intensity of experience that simply could not be obtained in our premortal existence. Thus, our relationships with other people, our capacity to recognize and act in accordance with truth, and our ability to obey the principles and ordinances of the gospel of Jesus Christ are amplified through our physical bodies.… </a:t>
            </a:r>
          </a:p>
          <a:p>
            <a:pPr algn="just"/>
            <a:r>
              <a:rPr lang="en-US" dirty="0">
                <a:solidFill>
                  <a:schemeClr val="bg1"/>
                </a:solidFill>
              </a:rPr>
              <a:t>“The Father’s plan is designed to provide direction for His children, to help them become happy, and to bring them safely home to Him with resurrected, exalted bodies” (“We Believe in Being Chaste,” Ensign or Liahona, May 2013, 41,43).</a:t>
            </a:r>
          </a:p>
        </p:txBody>
      </p:sp>
      <p:pic>
        <p:nvPicPr>
          <p:cNvPr id="6" name="Picture 5">
            <a:extLst>
              <a:ext uri="{FF2B5EF4-FFF2-40B4-BE49-F238E27FC236}">
                <a16:creationId xmlns:a16="http://schemas.microsoft.com/office/drawing/2014/main" id="{A1CD7EC8-15B8-4FCF-AE5F-BF2076B542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01568" y="979241"/>
            <a:ext cx="1276204" cy="1597654"/>
          </a:xfrm>
          <a:prstGeom prst="rect">
            <a:avLst/>
          </a:prstGeom>
        </p:spPr>
      </p:pic>
      <p:sp>
        <p:nvSpPr>
          <p:cNvPr id="7" name="TextBox 6">
            <a:extLst>
              <a:ext uri="{FF2B5EF4-FFF2-40B4-BE49-F238E27FC236}">
                <a16:creationId xmlns:a16="http://schemas.microsoft.com/office/drawing/2014/main" id="{B5A87727-1682-42DB-A6F9-BFBCAA6DC59C}"/>
              </a:ext>
            </a:extLst>
          </p:cNvPr>
          <p:cNvSpPr txBox="1"/>
          <p:nvPr/>
        </p:nvSpPr>
        <p:spPr>
          <a:xfrm>
            <a:off x="2001568" y="2588557"/>
            <a:ext cx="1326132" cy="523220"/>
          </a:xfrm>
          <a:prstGeom prst="rect">
            <a:avLst/>
          </a:prstGeom>
          <a:noFill/>
        </p:spPr>
        <p:txBody>
          <a:bodyPr wrap="none" rtlCol="0">
            <a:spAutoFit/>
          </a:bodyPr>
          <a:lstStyle/>
          <a:p>
            <a:pPr algn="ctr"/>
            <a:r>
              <a:rPr lang="en-US" sz="1400" dirty="0">
                <a:solidFill>
                  <a:schemeClr val="bg1"/>
                </a:solidFill>
                <a:effectLst>
                  <a:outerShdw blurRad="38100" dist="38100" dir="2700000" algn="tl">
                    <a:srgbClr val="000000">
                      <a:alpha val="43137"/>
                    </a:srgbClr>
                  </a:outerShdw>
                </a:effectLst>
              </a:rPr>
              <a:t>Elder</a:t>
            </a:r>
          </a:p>
          <a:p>
            <a:pPr algn="ctr"/>
            <a:r>
              <a:rPr lang="en-US" sz="1400" dirty="0">
                <a:solidFill>
                  <a:schemeClr val="bg1"/>
                </a:solidFill>
                <a:effectLst>
                  <a:outerShdw blurRad="38100" dist="38100" dir="2700000" algn="tl">
                    <a:srgbClr val="000000">
                      <a:alpha val="43137"/>
                    </a:srgbClr>
                  </a:outerShdw>
                </a:effectLst>
              </a:rPr>
              <a:t>David A Bednar</a:t>
            </a:r>
          </a:p>
        </p:txBody>
      </p:sp>
      <p:sp>
        <p:nvSpPr>
          <p:cNvPr id="8" name="Rectangle 7">
            <a:extLst>
              <a:ext uri="{FF2B5EF4-FFF2-40B4-BE49-F238E27FC236}">
                <a16:creationId xmlns:a16="http://schemas.microsoft.com/office/drawing/2014/main" id="{3D765DAA-21BB-475E-A104-881D5046CA58}"/>
              </a:ext>
            </a:extLst>
          </p:cNvPr>
          <p:cNvSpPr/>
          <p:nvPr/>
        </p:nvSpPr>
        <p:spPr>
          <a:xfrm>
            <a:off x="1221478" y="4108589"/>
            <a:ext cx="5999078" cy="369332"/>
          </a:xfrm>
          <a:prstGeom prst="rect">
            <a:avLst/>
          </a:prstGeom>
        </p:spPr>
        <p:txBody>
          <a:bodyPr wrap="none">
            <a:spAutoFit/>
          </a:bodyPr>
          <a:lstStyle/>
          <a:p>
            <a:r>
              <a:rPr lang="en-US" b="1" dirty="0">
                <a:solidFill>
                  <a:srgbClr val="C00000"/>
                </a:solidFill>
              </a:rPr>
              <a:t>Why do we need a physical body to receive a fulness of joy?</a:t>
            </a:r>
          </a:p>
        </p:txBody>
      </p:sp>
    </p:spTree>
    <p:extLst>
      <p:ext uri="{BB962C8B-B14F-4D97-AF65-F5344CB8AC3E}">
        <p14:creationId xmlns:p14="http://schemas.microsoft.com/office/powerpoint/2010/main" val="3855139648"/>
      </p:ext>
    </p:extLst>
  </p:cSld>
  <p:clrMapOvr>
    <a:masterClrMapping/>
  </p:clrMapOvr>
  <p:transition spd="slow">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Palatino Linotype" panose="02040502050505030304" pitchFamily="18" charset="0"/>
                <a:ea typeface="MS PMincho" panose="02020600040205080304" pitchFamily="18" charset="-128"/>
                <a:cs typeface="Times New Roman" panose="02020603050405020304" pitchFamily="18" charset="0"/>
              </a:rPr>
              <a:t>LESSON 154</a:t>
            </a:r>
          </a:p>
        </p:txBody>
      </p:sp>
      <p:sp>
        <p:nvSpPr>
          <p:cNvPr id="2" name="Rectangle 1">
            <a:extLst>
              <a:ext uri="{FF2B5EF4-FFF2-40B4-BE49-F238E27FC236}">
                <a16:creationId xmlns:a16="http://schemas.microsoft.com/office/drawing/2014/main" id="{015AE974-3210-4442-9CE9-9F9D4DEE1FBC}"/>
              </a:ext>
            </a:extLst>
          </p:cNvPr>
          <p:cNvSpPr/>
          <p:nvPr/>
        </p:nvSpPr>
        <p:spPr>
          <a:xfrm>
            <a:off x="1258169" y="783607"/>
            <a:ext cx="3690177" cy="369332"/>
          </a:xfrm>
          <a:prstGeom prst="rect">
            <a:avLst/>
          </a:prstGeom>
        </p:spPr>
        <p:txBody>
          <a:bodyPr wrap="none">
            <a:spAutoFit/>
          </a:bodyPr>
          <a:lstStyle/>
          <a:p>
            <a:r>
              <a:rPr lang="en-US" b="1" dirty="0">
                <a:solidFill>
                  <a:srgbClr val="C00000"/>
                </a:solidFill>
              </a:rPr>
              <a:t>Doctrine and Covenants 138:18–19.</a:t>
            </a:r>
          </a:p>
        </p:txBody>
      </p:sp>
      <p:sp>
        <p:nvSpPr>
          <p:cNvPr id="4" name="Rectangle 3">
            <a:extLst>
              <a:ext uri="{FF2B5EF4-FFF2-40B4-BE49-F238E27FC236}">
                <a16:creationId xmlns:a16="http://schemas.microsoft.com/office/drawing/2014/main" id="{EC5B1DE1-3D50-4371-B52F-EC5FBE7ACF8F}"/>
              </a:ext>
            </a:extLst>
          </p:cNvPr>
          <p:cNvSpPr/>
          <p:nvPr/>
        </p:nvSpPr>
        <p:spPr>
          <a:xfrm>
            <a:off x="1258169" y="1068531"/>
            <a:ext cx="9123788" cy="1754326"/>
          </a:xfrm>
          <a:prstGeom prst="rect">
            <a:avLst/>
          </a:prstGeom>
        </p:spPr>
        <p:txBody>
          <a:bodyPr wrap="square">
            <a:spAutoFit/>
          </a:bodyPr>
          <a:lstStyle/>
          <a:p>
            <a:pPr algn="just" fontAlgn="base"/>
            <a:r>
              <a:rPr lang="en-US" b="1" dirty="0">
                <a:solidFill>
                  <a:schemeClr val="bg1"/>
                </a:solidFill>
                <a:latin typeface="Palatino"/>
              </a:rPr>
              <a:t>18 </a:t>
            </a:r>
            <a:r>
              <a:rPr lang="en-US" dirty="0">
                <a:solidFill>
                  <a:schemeClr val="bg1"/>
                </a:solidFill>
                <a:latin typeface="Palatino"/>
              </a:rPr>
              <a:t>While this vast multitude waited and conversed, rejoicing in the hour of their deliverance from the chains of death, the Son of God appeared, declaring liberty to the captives who had been faithful;</a:t>
            </a:r>
          </a:p>
          <a:p>
            <a:pPr algn="just" fontAlgn="base"/>
            <a:r>
              <a:rPr lang="en-US" b="1" dirty="0">
                <a:solidFill>
                  <a:schemeClr val="bg1"/>
                </a:solidFill>
                <a:latin typeface="Palatino"/>
              </a:rPr>
              <a:t>19 </a:t>
            </a:r>
            <a:r>
              <a:rPr lang="en-US" dirty="0">
                <a:solidFill>
                  <a:schemeClr val="bg1"/>
                </a:solidFill>
                <a:latin typeface="Palatino"/>
              </a:rPr>
              <a:t>And there he preached to them the everlasting gospel, the doctrine of the resurrection and the redemption of mankind from the fall, and from individual sins on conditions of repentance.</a:t>
            </a:r>
            <a:endParaRPr lang="en-US" b="0" i="0" dirty="0">
              <a:solidFill>
                <a:schemeClr val="bg1"/>
              </a:solidFill>
              <a:effectLst/>
              <a:latin typeface="Palatino"/>
            </a:endParaRPr>
          </a:p>
        </p:txBody>
      </p:sp>
      <p:sp>
        <p:nvSpPr>
          <p:cNvPr id="5" name="Rectangle 4">
            <a:extLst>
              <a:ext uri="{FF2B5EF4-FFF2-40B4-BE49-F238E27FC236}">
                <a16:creationId xmlns:a16="http://schemas.microsoft.com/office/drawing/2014/main" id="{E80437AB-C50E-4DA7-8165-996C26DB04B6}"/>
              </a:ext>
            </a:extLst>
          </p:cNvPr>
          <p:cNvSpPr/>
          <p:nvPr/>
        </p:nvSpPr>
        <p:spPr>
          <a:xfrm>
            <a:off x="1258169" y="2838629"/>
            <a:ext cx="9123788" cy="646331"/>
          </a:xfrm>
          <a:prstGeom prst="rect">
            <a:avLst/>
          </a:prstGeom>
        </p:spPr>
        <p:txBody>
          <a:bodyPr wrap="square">
            <a:spAutoFit/>
          </a:bodyPr>
          <a:lstStyle/>
          <a:p>
            <a:pPr algn="just"/>
            <a:r>
              <a:rPr lang="en-US" b="1" dirty="0">
                <a:solidFill>
                  <a:srgbClr val="C00000"/>
                </a:solidFill>
              </a:rPr>
              <a:t>What do you think the appearance of Jesus Christ in the spirit world might have been like for those He visited?</a:t>
            </a:r>
          </a:p>
        </p:txBody>
      </p:sp>
      <p:sp>
        <p:nvSpPr>
          <p:cNvPr id="6" name="Rectangle 5">
            <a:extLst>
              <a:ext uri="{FF2B5EF4-FFF2-40B4-BE49-F238E27FC236}">
                <a16:creationId xmlns:a16="http://schemas.microsoft.com/office/drawing/2014/main" id="{E7301C29-6407-4615-B350-C781BC2F772E}"/>
              </a:ext>
            </a:extLst>
          </p:cNvPr>
          <p:cNvSpPr/>
          <p:nvPr/>
        </p:nvSpPr>
        <p:spPr>
          <a:xfrm>
            <a:off x="1258169" y="3500732"/>
            <a:ext cx="4115999" cy="369332"/>
          </a:xfrm>
          <a:prstGeom prst="rect">
            <a:avLst/>
          </a:prstGeom>
        </p:spPr>
        <p:txBody>
          <a:bodyPr wrap="none">
            <a:spAutoFit/>
          </a:bodyPr>
          <a:lstStyle/>
          <a:p>
            <a:r>
              <a:rPr lang="en-US" b="1" dirty="0">
                <a:solidFill>
                  <a:srgbClr val="C00000"/>
                </a:solidFill>
              </a:rPr>
              <a:t>What did the Savior teach these spirits?</a:t>
            </a:r>
          </a:p>
        </p:txBody>
      </p:sp>
      <p:sp>
        <p:nvSpPr>
          <p:cNvPr id="7" name="Rectangle 6">
            <a:extLst>
              <a:ext uri="{FF2B5EF4-FFF2-40B4-BE49-F238E27FC236}">
                <a16:creationId xmlns:a16="http://schemas.microsoft.com/office/drawing/2014/main" id="{13C9DD85-523E-4CF8-850A-BAFF54CE3397}"/>
              </a:ext>
            </a:extLst>
          </p:cNvPr>
          <p:cNvSpPr/>
          <p:nvPr/>
        </p:nvSpPr>
        <p:spPr>
          <a:xfrm>
            <a:off x="1258169" y="3870064"/>
            <a:ext cx="9123788" cy="646331"/>
          </a:xfrm>
          <a:prstGeom prst="rect">
            <a:avLst/>
          </a:prstGeom>
        </p:spPr>
        <p:txBody>
          <a:bodyPr wrap="square">
            <a:spAutoFit/>
          </a:bodyPr>
          <a:lstStyle/>
          <a:p>
            <a:pPr algn="just"/>
            <a:r>
              <a:rPr lang="en-US" b="1" dirty="0">
                <a:solidFill>
                  <a:srgbClr val="C00000"/>
                </a:solidFill>
              </a:rPr>
              <a:t>How might you have responded to the Savior, who had just performed the Atonement for you, if you had been there to hear Him preach in the spirit world?</a:t>
            </a:r>
          </a:p>
        </p:txBody>
      </p:sp>
    </p:spTree>
    <p:extLst>
      <p:ext uri="{BB962C8B-B14F-4D97-AF65-F5344CB8AC3E}">
        <p14:creationId xmlns:p14="http://schemas.microsoft.com/office/powerpoint/2010/main" val="119183088"/>
      </p:ext>
    </p:extLst>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30"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800" decel="100000"/>
                                        <p:tgtEl>
                                          <p:spTgt spid="6"/>
                                        </p:tgtEl>
                                      </p:cBhvr>
                                    </p:animEffect>
                                    <p:anim calcmode="lin" valueType="num">
                                      <p:cBhvr>
                                        <p:cTn id="16" dur="800" decel="100000" fill="hold"/>
                                        <p:tgtEl>
                                          <p:spTgt spid="6"/>
                                        </p:tgtEl>
                                        <p:attrNameLst>
                                          <p:attrName>style.rotation</p:attrName>
                                        </p:attrNameLst>
                                      </p:cBhvr>
                                      <p:tavLst>
                                        <p:tav tm="0">
                                          <p:val>
                                            <p:fltVal val="-90"/>
                                          </p:val>
                                        </p:tav>
                                        <p:tav tm="100000">
                                          <p:val>
                                            <p:fltVal val="0"/>
                                          </p:val>
                                        </p:tav>
                                      </p:tavLst>
                                    </p:anim>
                                    <p:anim calcmode="lin" valueType="num">
                                      <p:cBhvr>
                                        <p:cTn id="17" dur="800" decel="100000" fill="hold"/>
                                        <p:tgtEl>
                                          <p:spTgt spid="6"/>
                                        </p:tgtEl>
                                        <p:attrNameLst>
                                          <p:attrName>ppt_x</p:attrName>
                                        </p:attrNameLst>
                                      </p:cBhvr>
                                      <p:tavLst>
                                        <p:tav tm="0">
                                          <p:val>
                                            <p:strVal val="#ppt_x+0.4"/>
                                          </p:val>
                                        </p:tav>
                                        <p:tav tm="100000">
                                          <p:val>
                                            <p:strVal val="#ppt_x-0.05"/>
                                          </p:val>
                                        </p:tav>
                                      </p:tavLst>
                                    </p:anim>
                                    <p:anim calcmode="lin" valueType="num">
                                      <p:cBhvr>
                                        <p:cTn id="18" dur="800" decel="100000" fill="hold"/>
                                        <p:tgtEl>
                                          <p:spTgt spid="6"/>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500"/>
                                        <p:tgtEl>
                                          <p:spTgt spid="7"/>
                                        </p:tgtEl>
                                      </p:cBhvr>
                                    </p:animEffect>
                                    <p:anim calcmode="lin" valueType="num">
                                      <p:cBhvr>
                                        <p:cTn id="26" dur="500" fill="hold"/>
                                        <p:tgtEl>
                                          <p:spTgt spid="7"/>
                                        </p:tgtEl>
                                        <p:attrNameLst>
                                          <p:attrName>ppt_x</p:attrName>
                                        </p:attrNameLst>
                                      </p:cBhvr>
                                      <p:tavLst>
                                        <p:tav tm="0">
                                          <p:val>
                                            <p:strVal val="#ppt_x"/>
                                          </p:val>
                                        </p:tav>
                                        <p:tav tm="100000">
                                          <p:val>
                                            <p:strVal val="#ppt_x"/>
                                          </p:val>
                                        </p:tav>
                                      </p:tavLst>
                                    </p:anim>
                                    <p:anim calcmode="lin" valueType="num">
                                      <p:cBhvr>
                                        <p:cTn id="27" dur="5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Palatino Linotype" panose="02040502050505030304" pitchFamily="18" charset="0"/>
                <a:ea typeface="MS PMincho" panose="02020600040205080304" pitchFamily="18" charset="-128"/>
                <a:cs typeface="Times New Roman" panose="02020603050405020304" pitchFamily="18" charset="0"/>
              </a:rPr>
              <a:t>LESSON 154</a:t>
            </a:r>
          </a:p>
        </p:txBody>
      </p:sp>
      <p:sp>
        <p:nvSpPr>
          <p:cNvPr id="2" name="Rectangle 1">
            <a:extLst>
              <a:ext uri="{FF2B5EF4-FFF2-40B4-BE49-F238E27FC236}">
                <a16:creationId xmlns:a16="http://schemas.microsoft.com/office/drawing/2014/main" id="{C4FDBF94-F8E1-4926-88FE-8BF4241510EE}"/>
              </a:ext>
            </a:extLst>
          </p:cNvPr>
          <p:cNvSpPr/>
          <p:nvPr/>
        </p:nvSpPr>
        <p:spPr>
          <a:xfrm>
            <a:off x="1368467" y="783607"/>
            <a:ext cx="3665812" cy="369332"/>
          </a:xfrm>
          <a:prstGeom prst="rect">
            <a:avLst/>
          </a:prstGeom>
        </p:spPr>
        <p:txBody>
          <a:bodyPr wrap="none">
            <a:spAutoFit/>
          </a:bodyPr>
          <a:lstStyle/>
          <a:p>
            <a:r>
              <a:rPr lang="en-US" b="1" dirty="0">
                <a:solidFill>
                  <a:srgbClr val="C00000"/>
                </a:solidFill>
              </a:rPr>
              <a:t>Doctrine and Covenants 138:23–24.</a:t>
            </a:r>
          </a:p>
        </p:txBody>
      </p:sp>
      <p:sp>
        <p:nvSpPr>
          <p:cNvPr id="4" name="Rectangle 3">
            <a:extLst>
              <a:ext uri="{FF2B5EF4-FFF2-40B4-BE49-F238E27FC236}">
                <a16:creationId xmlns:a16="http://schemas.microsoft.com/office/drawing/2014/main" id="{BC0057FF-455C-432B-A129-02DFE950B19B}"/>
              </a:ext>
            </a:extLst>
          </p:cNvPr>
          <p:cNvSpPr/>
          <p:nvPr/>
        </p:nvSpPr>
        <p:spPr>
          <a:xfrm>
            <a:off x="2093741" y="3429000"/>
            <a:ext cx="8004517" cy="830997"/>
          </a:xfrm>
          <a:prstGeom prst="rect">
            <a:avLst/>
          </a:prstGeom>
        </p:spPr>
        <p:txBody>
          <a:bodyPr wrap="square">
            <a:spAutoFit/>
          </a:bodyPr>
          <a:lstStyle/>
          <a:p>
            <a:pPr algn="ctr"/>
            <a:r>
              <a:rPr lang="en-US" sz="2400" i="1" dirty="0">
                <a:solidFill>
                  <a:schemeClr val="bg1"/>
                </a:solidFill>
                <a:effectLst>
                  <a:outerShdw blurRad="38100" dist="38100" dir="2700000" algn="tl">
                    <a:srgbClr val="000000">
                      <a:alpha val="43137"/>
                    </a:srgbClr>
                  </a:outerShdw>
                </a:effectLst>
              </a:rPr>
              <a:t>Through the Atonement of Jesus Christ and by obedience to the principles of the gospel, all mankind may be saved.</a:t>
            </a:r>
          </a:p>
        </p:txBody>
      </p:sp>
      <p:sp>
        <p:nvSpPr>
          <p:cNvPr id="5" name="Rectangle 4">
            <a:extLst>
              <a:ext uri="{FF2B5EF4-FFF2-40B4-BE49-F238E27FC236}">
                <a16:creationId xmlns:a16="http://schemas.microsoft.com/office/drawing/2014/main" id="{3A41C3D1-A7E4-4A57-A68A-66A21C9DAE7F}"/>
              </a:ext>
            </a:extLst>
          </p:cNvPr>
          <p:cNvSpPr/>
          <p:nvPr/>
        </p:nvSpPr>
        <p:spPr>
          <a:xfrm>
            <a:off x="1368467" y="1129997"/>
            <a:ext cx="8999422" cy="1200329"/>
          </a:xfrm>
          <a:prstGeom prst="rect">
            <a:avLst/>
          </a:prstGeom>
        </p:spPr>
        <p:txBody>
          <a:bodyPr wrap="square">
            <a:spAutoFit/>
          </a:bodyPr>
          <a:lstStyle/>
          <a:p>
            <a:pPr algn="just" fontAlgn="base"/>
            <a:r>
              <a:rPr lang="en-US" b="1" dirty="0">
                <a:solidFill>
                  <a:schemeClr val="bg1"/>
                </a:solidFill>
                <a:latin typeface="Palatino"/>
              </a:rPr>
              <a:t>23 </a:t>
            </a:r>
            <a:r>
              <a:rPr lang="en-US" dirty="0">
                <a:solidFill>
                  <a:schemeClr val="bg1"/>
                </a:solidFill>
                <a:latin typeface="Palatino"/>
              </a:rPr>
              <a:t>And the saints rejoiced in their redemption, and bowed the knee and acknowledged the Son of God as their Redeemer and Deliverer from death and the chains of hell.</a:t>
            </a:r>
          </a:p>
          <a:p>
            <a:pPr algn="just" fontAlgn="base"/>
            <a:r>
              <a:rPr lang="en-US" b="1" dirty="0">
                <a:solidFill>
                  <a:schemeClr val="bg1"/>
                </a:solidFill>
                <a:latin typeface="Palatino"/>
              </a:rPr>
              <a:t>24 </a:t>
            </a:r>
            <a:r>
              <a:rPr lang="en-US" dirty="0">
                <a:solidFill>
                  <a:schemeClr val="bg1"/>
                </a:solidFill>
                <a:latin typeface="Palatino"/>
              </a:rPr>
              <a:t>Their countenances shone, and the radiance from the presence of the Lord rested upon them, and they sang praises unto his holy name.</a:t>
            </a:r>
            <a:endParaRPr lang="en-US" b="0" i="0" dirty="0">
              <a:solidFill>
                <a:schemeClr val="bg1"/>
              </a:solidFill>
              <a:effectLst/>
              <a:latin typeface="Palatino"/>
            </a:endParaRPr>
          </a:p>
        </p:txBody>
      </p:sp>
    </p:spTree>
    <p:extLst>
      <p:ext uri="{BB962C8B-B14F-4D97-AF65-F5344CB8AC3E}">
        <p14:creationId xmlns:p14="http://schemas.microsoft.com/office/powerpoint/2010/main" val="192671590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Palatino Linotype" panose="02040502050505030304" pitchFamily="18" charset="0"/>
                <a:ea typeface="MS PMincho" panose="02020600040205080304" pitchFamily="18" charset="-128"/>
                <a:cs typeface="Times New Roman" panose="02020603050405020304" pitchFamily="18" charset="0"/>
              </a:rPr>
              <a:t>LESSON 154</a:t>
            </a:r>
          </a:p>
        </p:txBody>
      </p:sp>
      <p:sp>
        <p:nvSpPr>
          <p:cNvPr id="2" name="Rectangle 1">
            <a:extLst>
              <a:ext uri="{FF2B5EF4-FFF2-40B4-BE49-F238E27FC236}">
                <a16:creationId xmlns:a16="http://schemas.microsoft.com/office/drawing/2014/main" id="{9328E743-EEEA-4F8D-ACA2-014285939518}"/>
              </a:ext>
            </a:extLst>
          </p:cNvPr>
          <p:cNvSpPr/>
          <p:nvPr/>
        </p:nvSpPr>
        <p:spPr>
          <a:xfrm>
            <a:off x="1600282" y="3075057"/>
            <a:ext cx="8991436" cy="707886"/>
          </a:xfrm>
          <a:prstGeom prst="rect">
            <a:avLst/>
          </a:prstGeom>
        </p:spPr>
        <p:txBody>
          <a:bodyPr wrap="none">
            <a:spAutoFit/>
          </a:bodyPr>
          <a:lstStyle/>
          <a:p>
            <a:r>
              <a:rPr lang="en-US" sz="4000" b="1" dirty="0">
                <a:solidFill>
                  <a:srgbClr val="C00000"/>
                </a:solidFill>
                <a:effectLst>
                  <a:outerShdw blurRad="38100" dist="38100" dir="2700000" algn="tl">
                    <a:srgbClr val="000000">
                      <a:alpha val="43137"/>
                    </a:srgbClr>
                  </a:outerShdw>
                </a:effectLst>
                <a:latin typeface="Dubai Medium" panose="020B0604020202020204" pitchFamily="34" charset="-78"/>
                <a:cs typeface="Dubai Medium" panose="020B0604020202020204" pitchFamily="34" charset="-78"/>
              </a:rPr>
              <a:t>Doctrine and Covenants 138:1-24, 38–50</a:t>
            </a:r>
          </a:p>
        </p:txBody>
      </p:sp>
    </p:spTree>
    <p:extLst>
      <p:ext uri="{BB962C8B-B14F-4D97-AF65-F5344CB8AC3E}">
        <p14:creationId xmlns:p14="http://schemas.microsoft.com/office/powerpoint/2010/main" val="318460261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Palatino Linotype" panose="02040502050505030304" pitchFamily="18" charset="0"/>
                <a:ea typeface="MS PMincho" panose="02020600040205080304" pitchFamily="18" charset="-128"/>
                <a:cs typeface="Times New Roman" panose="02020603050405020304" pitchFamily="18" charset="0"/>
              </a:rPr>
              <a:t>LESSON 154</a:t>
            </a:r>
          </a:p>
        </p:txBody>
      </p:sp>
      <p:sp>
        <p:nvSpPr>
          <p:cNvPr id="2" name="Rectangle 1">
            <a:extLst>
              <a:ext uri="{FF2B5EF4-FFF2-40B4-BE49-F238E27FC236}">
                <a16:creationId xmlns:a16="http://schemas.microsoft.com/office/drawing/2014/main" id="{FBB9B505-FA71-4D25-8C66-44F2A92229E0}"/>
              </a:ext>
            </a:extLst>
          </p:cNvPr>
          <p:cNvSpPr/>
          <p:nvPr/>
        </p:nvSpPr>
        <p:spPr>
          <a:xfrm>
            <a:off x="1073077" y="968273"/>
            <a:ext cx="3549113" cy="369332"/>
          </a:xfrm>
          <a:prstGeom prst="rect">
            <a:avLst/>
          </a:prstGeom>
        </p:spPr>
        <p:txBody>
          <a:bodyPr wrap="none">
            <a:spAutoFit/>
          </a:bodyPr>
          <a:lstStyle/>
          <a:p>
            <a:r>
              <a:rPr lang="en-US" b="1" dirty="0">
                <a:solidFill>
                  <a:srgbClr val="C00000"/>
                </a:solidFill>
              </a:rPr>
              <a:t>Doctrine and Covenants 138:1–11.</a:t>
            </a:r>
          </a:p>
        </p:txBody>
      </p:sp>
      <p:sp>
        <p:nvSpPr>
          <p:cNvPr id="4" name="Rectangle 3">
            <a:extLst>
              <a:ext uri="{FF2B5EF4-FFF2-40B4-BE49-F238E27FC236}">
                <a16:creationId xmlns:a16="http://schemas.microsoft.com/office/drawing/2014/main" id="{030DE69E-34A9-4470-BC41-2C29DB0DB20A}"/>
              </a:ext>
            </a:extLst>
          </p:cNvPr>
          <p:cNvSpPr/>
          <p:nvPr/>
        </p:nvSpPr>
        <p:spPr>
          <a:xfrm>
            <a:off x="1324707" y="2828835"/>
            <a:ext cx="9542585" cy="1200329"/>
          </a:xfrm>
          <a:prstGeom prst="rect">
            <a:avLst/>
          </a:prstGeom>
        </p:spPr>
        <p:txBody>
          <a:bodyPr wrap="square">
            <a:spAutoFit/>
          </a:bodyPr>
          <a:lstStyle/>
          <a:p>
            <a:pPr algn="ctr"/>
            <a:r>
              <a:rPr lang="en-US" sz="3600" i="1" dirty="0">
                <a:solidFill>
                  <a:srgbClr val="C00000"/>
                </a:solidFill>
                <a:effectLst>
                  <a:outerShdw blurRad="38100" dist="38100" dir="2700000" algn="tl">
                    <a:srgbClr val="000000">
                      <a:alpha val="43137"/>
                    </a:srgbClr>
                  </a:outerShdw>
                </a:effectLst>
                <a:latin typeface="Microsoft PhagsPa" panose="020B0502040204020203" pitchFamily="34" charset="0"/>
              </a:rPr>
              <a:t>“President Joseph F. Smith ponders the scriptures and the Atonement of Jesus Christ”</a:t>
            </a:r>
          </a:p>
        </p:txBody>
      </p:sp>
    </p:spTree>
    <p:extLst>
      <p:ext uri="{BB962C8B-B14F-4D97-AF65-F5344CB8AC3E}">
        <p14:creationId xmlns:p14="http://schemas.microsoft.com/office/powerpoint/2010/main" val="221970558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Palatino Linotype" panose="02040502050505030304" pitchFamily="18" charset="0"/>
                <a:ea typeface="MS PMincho" panose="02020600040205080304" pitchFamily="18" charset="-128"/>
                <a:cs typeface="Times New Roman" panose="02020603050405020304" pitchFamily="18" charset="0"/>
              </a:rPr>
              <a:t>LESSON 154</a:t>
            </a:r>
          </a:p>
        </p:txBody>
      </p:sp>
      <p:sp>
        <p:nvSpPr>
          <p:cNvPr id="2" name="Rectangle 1">
            <a:extLst>
              <a:ext uri="{FF2B5EF4-FFF2-40B4-BE49-F238E27FC236}">
                <a16:creationId xmlns:a16="http://schemas.microsoft.com/office/drawing/2014/main" id="{D0CA838F-6E8B-43A8-BD36-83D4DC02F9D9}"/>
              </a:ext>
            </a:extLst>
          </p:cNvPr>
          <p:cNvSpPr/>
          <p:nvPr/>
        </p:nvSpPr>
        <p:spPr>
          <a:xfrm>
            <a:off x="1050386" y="981614"/>
            <a:ext cx="8206155" cy="369332"/>
          </a:xfrm>
          <a:prstGeom prst="rect">
            <a:avLst/>
          </a:prstGeom>
        </p:spPr>
        <p:txBody>
          <a:bodyPr wrap="square">
            <a:spAutoFit/>
          </a:bodyPr>
          <a:lstStyle/>
          <a:p>
            <a:pPr algn="just"/>
            <a:r>
              <a:rPr lang="en-US" b="1" dirty="0">
                <a:solidFill>
                  <a:srgbClr val="C00000"/>
                </a:solidFill>
              </a:rPr>
              <a:t>What happens to our spirits and bodies when we die? Where do our spirits go?</a:t>
            </a:r>
          </a:p>
        </p:txBody>
      </p:sp>
      <p:sp>
        <p:nvSpPr>
          <p:cNvPr id="4" name="Rectangle 3">
            <a:extLst>
              <a:ext uri="{FF2B5EF4-FFF2-40B4-BE49-F238E27FC236}">
                <a16:creationId xmlns:a16="http://schemas.microsoft.com/office/drawing/2014/main" id="{A1DA7067-D571-460D-97A2-2FE0524478D4}"/>
              </a:ext>
            </a:extLst>
          </p:cNvPr>
          <p:cNvSpPr/>
          <p:nvPr/>
        </p:nvSpPr>
        <p:spPr>
          <a:xfrm>
            <a:off x="1050386" y="1556211"/>
            <a:ext cx="4569200" cy="369332"/>
          </a:xfrm>
          <a:prstGeom prst="rect">
            <a:avLst/>
          </a:prstGeom>
        </p:spPr>
        <p:txBody>
          <a:bodyPr wrap="none">
            <a:spAutoFit/>
          </a:bodyPr>
          <a:lstStyle/>
          <a:p>
            <a:r>
              <a:rPr lang="en-US" b="1" dirty="0">
                <a:solidFill>
                  <a:srgbClr val="C00000"/>
                </a:solidFill>
              </a:rPr>
              <a:t>What do you imagine the spirit world is like?</a:t>
            </a:r>
          </a:p>
        </p:txBody>
      </p:sp>
      <p:sp>
        <p:nvSpPr>
          <p:cNvPr id="5" name="Rectangle 4">
            <a:extLst>
              <a:ext uri="{FF2B5EF4-FFF2-40B4-BE49-F238E27FC236}">
                <a16:creationId xmlns:a16="http://schemas.microsoft.com/office/drawing/2014/main" id="{70621250-DD21-4B5A-850F-424D649395CA}"/>
              </a:ext>
            </a:extLst>
          </p:cNvPr>
          <p:cNvSpPr/>
          <p:nvPr/>
        </p:nvSpPr>
        <p:spPr>
          <a:xfrm>
            <a:off x="4000177" y="2349753"/>
            <a:ext cx="4518929" cy="369332"/>
          </a:xfrm>
          <a:prstGeom prst="rect">
            <a:avLst/>
          </a:prstGeom>
        </p:spPr>
        <p:txBody>
          <a:bodyPr wrap="none">
            <a:spAutoFit/>
          </a:bodyPr>
          <a:lstStyle/>
          <a:p>
            <a:r>
              <a:rPr lang="en-US" b="1" dirty="0">
                <a:solidFill>
                  <a:schemeClr val="bg1"/>
                </a:solidFill>
              </a:rPr>
              <a:t>Introduction to Doctrine and Covenants 138</a:t>
            </a:r>
          </a:p>
        </p:txBody>
      </p:sp>
      <p:sp>
        <p:nvSpPr>
          <p:cNvPr id="6" name="Rectangle 5">
            <a:extLst>
              <a:ext uri="{FF2B5EF4-FFF2-40B4-BE49-F238E27FC236}">
                <a16:creationId xmlns:a16="http://schemas.microsoft.com/office/drawing/2014/main" id="{C0CD4D27-9F81-4E67-839D-0F50891287DA}"/>
              </a:ext>
            </a:extLst>
          </p:cNvPr>
          <p:cNvSpPr/>
          <p:nvPr/>
        </p:nvSpPr>
        <p:spPr>
          <a:xfrm>
            <a:off x="1688123" y="2897945"/>
            <a:ext cx="8932985" cy="2978441"/>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just"/>
            <a:r>
              <a:rPr lang="en-US" sz="2000" i="1" dirty="0">
                <a:solidFill>
                  <a:schemeClr val="bg1"/>
                </a:solidFill>
                <a:latin typeface="Palatino Linotype" panose="02040502050505030304" pitchFamily="18" charset="0"/>
              </a:rPr>
              <a:t>A vision given to President Joseph F. Smith in Salt Lake City, Utah, on October 3, 1918. In his opening address at the 89th Semiannual General Conference of the Church, on October 4, 1918, President Smith declared that he had received several divine communications during the previous months. One of these, concerning the Savior’s visit to the spirits of the dead while His body was in the tomb, President Smith had received the previous day. It was written immediately following the close of the conference. On October 31, 1918, it was submitted to the counselors in the First Presidency, the Council of the Twelve, and the Patriarch, and it was unanimously accepted by them.</a:t>
            </a:r>
          </a:p>
        </p:txBody>
      </p:sp>
    </p:spTree>
    <p:extLst>
      <p:ext uri="{BB962C8B-B14F-4D97-AF65-F5344CB8AC3E}">
        <p14:creationId xmlns:p14="http://schemas.microsoft.com/office/powerpoint/2010/main" val="378651549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1+#ppt_w/2"/>
                                          </p:val>
                                        </p:tav>
                                        <p:tav tm="100000">
                                          <p:val>
                                            <p:strVal val="#ppt_x"/>
                                          </p:val>
                                        </p:tav>
                                      </p:tavLst>
                                    </p:anim>
                                    <p:anim calcmode="lin" valueType="num">
                                      <p:cBhvr additive="base">
                                        <p:cTn id="14"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dissolve">
                                      <p:cBhvr>
                                        <p:cTn id="19" dur="1000"/>
                                        <p:tgtEl>
                                          <p:spTgt spid="6"/>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dissolve">
                                      <p:cBhvr>
                                        <p:cTn id="22"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Palatino Linotype" panose="02040502050505030304" pitchFamily="18" charset="0"/>
                <a:ea typeface="MS PMincho" panose="02020600040205080304" pitchFamily="18" charset="-128"/>
                <a:cs typeface="Times New Roman" panose="02020603050405020304" pitchFamily="18" charset="0"/>
              </a:rPr>
              <a:t>LESSON 154</a:t>
            </a:r>
          </a:p>
        </p:txBody>
      </p:sp>
      <p:sp>
        <p:nvSpPr>
          <p:cNvPr id="2" name="Rectangle 1">
            <a:extLst>
              <a:ext uri="{FF2B5EF4-FFF2-40B4-BE49-F238E27FC236}">
                <a16:creationId xmlns:a16="http://schemas.microsoft.com/office/drawing/2014/main" id="{652C0F3E-6AD8-4625-AD84-51E3688F9E00}"/>
              </a:ext>
            </a:extLst>
          </p:cNvPr>
          <p:cNvSpPr/>
          <p:nvPr/>
        </p:nvSpPr>
        <p:spPr>
          <a:xfrm>
            <a:off x="1511857" y="968273"/>
            <a:ext cx="3375989" cy="369332"/>
          </a:xfrm>
          <a:prstGeom prst="rect">
            <a:avLst/>
          </a:prstGeom>
        </p:spPr>
        <p:txBody>
          <a:bodyPr wrap="none">
            <a:spAutoFit/>
          </a:bodyPr>
          <a:lstStyle/>
          <a:p>
            <a:r>
              <a:rPr lang="en-US" b="1" dirty="0">
                <a:solidFill>
                  <a:srgbClr val="C00000"/>
                </a:solidFill>
              </a:rPr>
              <a:t>Doctrine and Covenants 138:1–4</a:t>
            </a:r>
          </a:p>
        </p:txBody>
      </p:sp>
      <p:sp>
        <p:nvSpPr>
          <p:cNvPr id="4" name="Rectangle 3">
            <a:extLst>
              <a:ext uri="{FF2B5EF4-FFF2-40B4-BE49-F238E27FC236}">
                <a16:creationId xmlns:a16="http://schemas.microsoft.com/office/drawing/2014/main" id="{B41AF0F0-F5CE-4CFA-940C-B7889C7A3A71}"/>
              </a:ext>
            </a:extLst>
          </p:cNvPr>
          <p:cNvSpPr/>
          <p:nvPr/>
        </p:nvSpPr>
        <p:spPr>
          <a:xfrm>
            <a:off x="1511856" y="1295401"/>
            <a:ext cx="8841965" cy="2308324"/>
          </a:xfrm>
          <a:prstGeom prst="rect">
            <a:avLst/>
          </a:prstGeom>
        </p:spPr>
        <p:txBody>
          <a:bodyPr wrap="square">
            <a:spAutoFit/>
          </a:bodyPr>
          <a:lstStyle/>
          <a:p>
            <a:pPr algn="just" fontAlgn="base"/>
            <a:r>
              <a:rPr lang="en-US" b="1" dirty="0">
                <a:solidFill>
                  <a:schemeClr val="bg1"/>
                </a:solidFill>
                <a:latin typeface="Palatino"/>
              </a:rPr>
              <a:t>1 </a:t>
            </a:r>
            <a:r>
              <a:rPr lang="en-US" dirty="0">
                <a:solidFill>
                  <a:schemeClr val="bg1"/>
                </a:solidFill>
                <a:latin typeface="Palatino"/>
              </a:rPr>
              <a:t>On the third of October, in the year nineteen hundred and eighteen, I sat in my room pondering over the scriptures;</a:t>
            </a:r>
          </a:p>
          <a:p>
            <a:pPr algn="just" fontAlgn="base"/>
            <a:r>
              <a:rPr lang="en-US" b="1" dirty="0">
                <a:solidFill>
                  <a:schemeClr val="bg1"/>
                </a:solidFill>
                <a:latin typeface="Palatino"/>
              </a:rPr>
              <a:t>2 </a:t>
            </a:r>
            <a:r>
              <a:rPr lang="en-US" dirty="0">
                <a:solidFill>
                  <a:schemeClr val="bg1"/>
                </a:solidFill>
                <a:latin typeface="Palatino"/>
              </a:rPr>
              <a:t>And reflecting upon the great atoning sacrifice that was made by the Son of God, for the redemption of the world;</a:t>
            </a:r>
          </a:p>
          <a:p>
            <a:pPr algn="just" fontAlgn="base"/>
            <a:r>
              <a:rPr lang="en-US" b="1" dirty="0">
                <a:solidFill>
                  <a:schemeClr val="bg1"/>
                </a:solidFill>
                <a:latin typeface="Palatino"/>
              </a:rPr>
              <a:t>3 </a:t>
            </a:r>
            <a:r>
              <a:rPr lang="en-US" dirty="0">
                <a:solidFill>
                  <a:schemeClr val="bg1"/>
                </a:solidFill>
                <a:latin typeface="Palatino"/>
              </a:rPr>
              <a:t>And the great and wonderful love made manifest by the Father and the Son in the coming of the Redeemer into the world;</a:t>
            </a:r>
          </a:p>
          <a:p>
            <a:pPr algn="just" fontAlgn="base"/>
            <a:r>
              <a:rPr lang="en-US" b="1" dirty="0">
                <a:solidFill>
                  <a:schemeClr val="bg1"/>
                </a:solidFill>
                <a:latin typeface="Palatino"/>
              </a:rPr>
              <a:t>4 </a:t>
            </a:r>
            <a:r>
              <a:rPr lang="en-US" dirty="0">
                <a:solidFill>
                  <a:schemeClr val="bg1"/>
                </a:solidFill>
                <a:latin typeface="Palatino"/>
              </a:rPr>
              <a:t>That through his atonement, and by obedience to the principles of the gospel, mankind might be saved.</a:t>
            </a:r>
            <a:endParaRPr lang="en-US" b="0" i="0" dirty="0">
              <a:solidFill>
                <a:schemeClr val="bg1"/>
              </a:solidFill>
              <a:effectLst/>
              <a:latin typeface="Palatino"/>
            </a:endParaRPr>
          </a:p>
        </p:txBody>
      </p:sp>
      <p:sp>
        <p:nvSpPr>
          <p:cNvPr id="5" name="Rectangle 4">
            <a:extLst>
              <a:ext uri="{FF2B5EF4-FFF2-40B4-BE49-F238E27FC236}">
                <a16:creationId xmlns:a16="http://schemas.microsoft.com/office/drawing/2014/main" id="{A3CCB300-947B-47B2-88BE-9B1DEA71165C}"/>
              </a:ext>
            </a:extLst>
          </p:cNvPr>
          <p:cNvSpPr/>
          <p:nvPr/>
        </p:nvSpPr>
        <p:spPr>
          <a:xfrm>
            <a:off x="1511856" y="3746187"/>
            <a:ext cx="4874219" cy="369332"/>
          </a:xfrm>
          <a:prstGeom prst="rect">
            <a:avLst/>
          </a:prstGeom>
        </p:spPr>
        <p:txBody>
          <a:bodyPr wrap="none">
            <a:spAutoFit/>
          </a:bodyPr>
          <a:lstStyle/>
          <a:p>
            <a:r>
              <a:rPr lang="en-US" b="1" dirty="0">
                <a:solidFill>
                  <a:srgbClr val="C00000"/>
                </a:solidFill>
              </a:rPr>
              <a:t>What doctrine was President Smith pondering?</a:t>
            </a:r>
          </a:p>
        </p:txBody>
      </p:sp>
      <p:sp>
        <p:nvSpPr>
          <p:cNvPr id="6" name="Rectangle 5">
            <a:extLst>
              <a:ext uri="{FF2B5EF4-FFF2-40B4-BE49-F238E27FC236}">
                <a16:creationId xmlns:a16="http://schemas.microsoft.com/office/drawing/2014/main" id="{6E8C7DA4-674B-4CFA-817F-1DAFC7DEFCA1}"/>
              </a:ext>
            </a:extLst>
          </p:cNvPr>
          <p:cNvSpPr/>
          <p:nvPr/>
        </p:nvSpPr>
        <p:spPr>
          <a:xfrm>
            <a:off x="1511856" y="4045179"/>
            <a:ext cx="8841964" cy="646331"/>
          </a:xfrm>
          <a:prstGeom prst="rect">
            <a:avLst/>
          </a:prstGeom>
        </p:spPr>
        <p:txBody>
          <a:bodyPr wrap="square">
            <a:spAutoFit/>
          </a:bodyPr>
          <a:lstStyle/>
          <a:p>
            <a:pPr algn="just"/>
            <a:r>
              <a:rPr lang="en-US" i="1" dirty="0">
                <a:solidFill>
                  <a:schemeClr val="bg1"/>
                </a:solidFill>
              </a:rPr>
              <a:t>Through the Atonement of Jesus Christ and by obedience to the principles of the gospel, all mankind may be saved.</a:t>
            </a:r>
          </a:p>
        </p:txBody>
      </p:sp>
    </p:spTree>
    <p:extLst>
      <p:ext uri="{BB962C8B-B14F-4D97-AF65-F5344CB8AC3E}">
        <p14:creationId xmlns:p14="http://schemas.microsoft.com/office/powerpoint/2010/main" val="233083876"/>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3"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upRight)">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Palatino Linotype" panose="02040502050505030304" pitchFamily="18" charset="0"/>
                <a:ea typeface="MS PMincho" panose="02020600040205080304" pitchFamily="18" charset="-128"/>
                <a:cs typeface="Times New Roman" panose="02020603050405020304" pitchFamily="18" charset="0"/>
              </a:rPr>
              <a:t>LESSON 154</a:t>
            </a:r>
          </a:p>
        </p:txBody>
      </p:sp>
      <p:sp>
        <p:nvSpPr>
          <p:cNvPr id="2" name="Rectangle 1">
            <a:extLst>
              <a:ext uri="{FF2B5EF4-FFF2-40B4-BE49-F238E27FC236}">
                <a16:creationId xmlns:a16="http://schemas.microsoft.com/office/drawing/2014/main" id="{008690DF-366D-46EF-875A-7619D09FE528}"/>
              </a:ext>
            </a:extLst>
          </p:cNvPr>
          <p:cNvSpPr/>
          <p:nvPr/>
        </p:nvSpPr>
        <p:spPr>
          <a:xfrm>
            <a:off x="1314579" y="968273"/>
            <a:ext cx="3207673" cy="369332"/>
          </a:xfrm>
          <a:prstGeom prst="rect">
            <a:avLst/>
          </a:prstGeom>
        </p:spPr>
        <p:txBody>
          <a:bodyPr wrap="none">
            <a:spAutoFit/>
          </a:bodyPr>
          <a:lstStyle/>
          <a:p>
            <a:r>
              <a:rPr lang="en-US" b="1" dirty="0">
                <a:solidFill>
                  <a:srgbClr val="C00000"/>
                </a:solidFill>
              </a:rPr>
              <a:t>Doctrine and Covenants 138:5.</a:t>
            </a:r>
          </a:p>
        </p:txBody>
      </p:sp>
      <p:sp>
        <p:nvSpPr>
          <p:cNvPr id="4" name="Rectangle 3">
            <a:extLst>
              <a:ext uri="{FF2B5EF4-FFF2-40B4-BE49-F238E27FC236}">
                <a16:creationId xmlns:a16="http://schemas.microsoft.com/office/drawing/2014/main" id="{BA548045-1760-4EC2-81D6-CB3B7DDF5D71}"/>
              </a:ext>
            </a:extLst>
          </p:cNvPr>
          <p:cNvSpPr/>
          <p:nvPr/>
        </p:nvSpPr>
        <p:spPr>
          <a:xfrm>
            <a:off x="1314579" y="1253197"/>
            <a:ext cx="9562842" cy="923330"/>
          </a:xfrm>
          <a:prstGeom prst="rect">
            <a:avLst/>
          </a:prstGeom>
        </p:spPr>
        <p:txBody>
          <a:bodyPr wrap="square">
            <a:spAutoFit/>
          </a:bodyPr>
          <a:lstStyle/>
          <a:p>
            <a:pPr algn="just"/>
            <a:r>
              <a:rPr lang="en-US" dirty="0">
                <a:solidFill>
                  <a:schemeClr val="bg1"/>
                </a:solidFill>
                <a:latin typeface="Palatino"/>
              </a:rPr>
              <a:t>While I was thus engaged, my mind reverted to the writings of the apostle Peter, to the primitive saints scattered abroad throughout Pontus, Galatia, Cappadocia, and other parts of Asia, where the gospel had been preached after the crucifixion of the Lord.</a:t>
            </a:r>
            <a:endParaRPr lang="en-US" dirty="0">
              <a:solidFill>
                <a:schemeClr val="bg1"/>
              </a:solidFill>
            </a:endParaRPr>
          </a:p>
        </p:txBody>
      </p:sp>
      <p:sp>
        <p:nvSpPr>
          <p:cNvPr id="5" name="Rectangle 4">
            <a:extLst>
              <a:ext uri="{FF2B5EF4-FFF2-40B4-BE49-F238E27FC236}">
                <a16:creationId xmlns:a16="http://schemas.microsoft.com/office/drawing/2014/main" id="{EF0B5177-D598-4DF8-9CB5-65C7232303A2}"/>
              </a:ext>
            </a:extLst>
          </p:cNvPr>
          <p:cNvSpPr/>
          <p:nvPr/>
        </p:nvSpPr>
        <p:spPr>
          <a:xfrm>
            <a:off x="1314578" y="2220515"/>
            <a:ext cx="8673483" cy="369332"/>
          </a:xfrm>
          <a:prstGeom prst="rect">
            <a:avLst/>
          </a:prstGeom>
        </p:spPr>
        <p:txBody>
          <a:bodyPr wrap="square">
            <a:spAutoFit/>
          </a:bodyPr>
          <a:lstStyle/>
          <a:p>
            <a:pPr algn="just"/>
            <a:r>
              <a:rPr lang="en-US" b="1" dirty="0">
                <a:solidFill>
                  <a:srgbClr val="C00000"/>
                </a:solidFill>
              </a:rPr>
              <a:t>What came to President Smith’s mind as he pondered the Atonement of Jesus Christ?</a:t>
            </a:r>
          </a:p>
        </p:txBody>
      </p:sp>
      <p:sp>
        <p:nvSpPr>
          <p:cNvPr id="6" name="Rectangle 5">
            <a:extLst>
              <a:ext uri="{FF2B5EF4-FFF2-40B4-BE49-F238E27FC236}">
                <a16:creationId xmlns:a16="http://schemas.microsoft.com/office/drawing/2014/main" id="{C68EEEB9-98E9-4DC4-B37A-A4D9073D2323}"/>
              </a:ext>
            </a:extLst>
          </p:cNvPr>
          <p:cNvSpPr/>
          <p:nvPr/>
        </p:nvSpPr>
        <p:spPr>
          <a:xfrm>
            <a:off x="1314578" y="2705955"/>
            <a:ext cx="3566746" cy="369332"/>
          </a:xfrm>
          <a:prstGeom prst="rect">
            <a:avLst/>
          </a:prstGeom>
        </p:spPr>
        <p:txBody>
          <a:bodyPr wrap="none">
            <a:spAutoFit/>
          </a:bodyPr>
          <a:lstStyle/>
          <a:p>
            <a:r>
              <a:rPr lang="en-US" b="1" dirty="0">
                <a:solidFill>
                  <a:srgbClr val="C00000"/>
                </a:solidFill>
              </a:rPr>
              <a:t>Doctrine and Covenants 138:6–10.</a:t>
            </a:r>
          </a:p>
        </p:txBody>
      </p:sp>
      <p:sp>
        <p:nvSpPr>
          <p:cNvPr id="7" name="Rectangle 6">
            <a:extLst>
              <a:ext uri="{FF2B5EF4-FFF2-40B4-BE49-F238E27FC236}">
                <a16:creationId xmlns:a16="http://schemas.microsoft.com/office/drawing/2014/main" id="{90A49AAD-6E26-4C29-B0E5-779454795520}"/>
              </a:ext>
            </a:extLst>
          </p:cNvPr>
          <p:cNvSpPr/>
          <p:nvPr/>
        </p:nvSpPr>
        <p:spPr>
          <a:xfrm>
            <a:off x="1314578" y="3006866"/>
            <a:ext cx="9562844" cy="3139321"/>
          </a:xfrm>
          <a:prstGeom prst="rect">
            <a:avLst/>
          </a:prstGeom>
        </p:spPr>
        <p:txBody>
          <a:bodyPr wrap="square">
            <a:spAutoFit/>
          </a:bodyPr>
          <a:lstStyle/>
          <a:p>
            <a:pPr algn="just" fontAlgn="base"/>
            <a:r>
              <a:rPr lang="en-US" b="1" dirty="0">
                <a:solidFill>
                  <a:schemeClr val="bg1"/>
                </a:solidFill>
                <a:latin typeface="Palatino"/>
              </a:rPr>
              <a:t>6 </a:t>
            </a:r>
            <a:r>
              <a:rPr lang="en-US" dirty="0">
                <a:solidFill>
                  <a:schemeClr val="bg1"/>
                </a:solidFill>
                <a:latin typeface="Palatino"/>
              </a:rPr>
              <a:t>I opened the Bible and read the third and fourth chapters of the first epistle of Peter, and as I read I was greatly impressed, more than I had ever been before, with the following passages:</a:t>
            </a:r>
          </a:p>
          <a:p>
            <a:pPr algn="just" fontAlgn="base"/>
            <a:r>
              <a:rPr lang="en-US" b="1" dirty="0">
                <a:solidFill>
                  <a:schemeClr val="bg1"/>
                </a:solidFill>
                <a:latin typeface="Palatino"/>
              </a:rPr>
              <a:t>7 </a:t>
            </a:r>
            <a:r>
              <a:rPr lang="en-US" dirty="0">
                <a:solidFill>
                  <a:schemeClr val="bg1"/>
                </a:solidFill>
                <a:latin typeface="Palatino"/>
              </a:rPr>
              <a:t>“For Christ also hath once suffered for sins, the just for the unjust, that he might bring us to God, being put to death in the flesh, but quickened by the Spirit:</a:t>
            </a:r>
          </a:p>
          <a:p>
            <a:pPr algn="just" fontAlgn="base"/>
            <a:r>
              <a:rPr lang="en-US" b="1" dirty="0">
                <a:solidFill>
                  <a:schemeClr val="bg1"/>
                </a:solidFill>
                <a:latin typeface="Palatino"/>
              </a:rPr>
              <a:t>8 </a:t>
            </a:r>
            <a:r>
              <a:rPr lang="en-US" dirty="0">
                <a:solidFill>
                  <a:schemeClr val="bg1"/>
                </a:solidFill>
                <a:latin typeface="Palatino"/>
              </a:rPr>
              <a:t>“By which also he went and preached unto the spirits in prison;</a:t>
            </a:r>
          </a:p>
          <a:p>
            <a:pPr algn="just" fontAlgn="base"/>
            <a:r>
              <a:rPr lang="en-US" b="1" dirty="0">
                <a:solidFill>
                  <a:schemeClr val="bg1"/>
                </a:solidFill>
                <a:latin typeface="Palatino"/>
              </a:rPr>
              <a:t>9 </a:t>
            </a:r>
            <a:r>
              <a:rPr lang="en-US" dirty="0">
                <a:solidFill>
                  <a:schemeClr val="bg1"/>
                </a:solidFill>
                <a:latin typeface="Palatino"/>
              </a:rPr>
              <a:t>“Which sometime were disobedient, when once the longsuffering of God waited in the days of Noah, while the ark was a preparing, wherein few, that is, eight souls were saved by water.” (1 Peter 3:18–20.)</a:t>
            </a:r>
          </a:p>
          <a:p>
            <a:pPr algn="just" fontAlgn="base"/>
            <a:r>
              <a:rPr lang="en-US" b="1" dirty="0">
                <a:solidFill>
                  <a:schemeClr val="bg1"/>
                </a:solidFill>
                <a:latin typeface="Palatino"/>
              </a:rPr>
              <a:t>10 </a:t>
            </a:r>
            <a:r>
              <a:rPr lang="en-US" dirty="0">
                <a:solidFill>
                  <a:schemeClr val="bg1"/>
                </a:solidFill>
                <a:latin typeface="Palatino"/>
              </a:rPr>
              <a:t>“For for this cause was the gospel preached also to them that are dead, that they might be judged according to men in the flesh, but live according to God in the spirit.” (1 Peter 4:6.)</a:t>
            </a:r>
            <a:endParaRPr lang="en-US" b="0" i="0" dirty="0">
              <a:solidFill>
                <a:schemeClr val="bg1"/>
              </a:solidFill>
              <a:effectLst/>
              <a:latin typeface="Palatino"/>
            </a:endParaRPr>
          </a:p>
        </p:txBody>
      </p:sp>
    </p:spTree>
    <p:extLst>
      <p:ext uri="{BB962C8B-B14F-4D97-AF65-F5344CB8AC3E}">
        <p14:creationId xmlns:p14="http://schemas.microsoft.com/office/powerpoint/2010/main" val="1674824589"/>
      </p:ext>
    </p:extLst>
  </p:cSld>
  <p:clrMapOvr>
    <a:masterClrMapping/>
  </p:clrMapOvr>
  <p:transition spd="slow">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50" presetClass="entr" presetSubtype="0" decel="10000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p:cTn id="15" dur="1000" fill="hold"/>
                                        <p:tgtEl>
                                          <p:spTgt spid="6"/>
                                        </p:tgtEl>
                                        <p:attrNameLst>
                                          <p:attrName>ppt_w</p:attrName>
                                        </p:attrNameLst>
                                      </p:cBhvr>
                                      <p:tavLst>
                                        <p:tav tm="0">
                                          <p:val>
                                            <p:strVal val="#ppt_w+.3"/>
                                          </p:val>
                                        </p:tav>
                                        <p:tav tm="100000">
                                          <p:val>
                                            <p:strVal val="#ppt_w"/>
                                          </p:val>
                                        </p:tav>
                                      </p:tavLst>
                                    </p:anim>
                                    <p:anim calcmode="lin" valueType="num">
                                      <p:cBhvr>
                                        <p:cTn id="16" dur="1000" fill="hold"/>
                                        <p:tgtEl>
                                          <p:spTgt spid="6"/>
                                        </p:tgtEl>
                                        <p:attrNameLst>
                                          <p:attrName>ppt_h</p:attrName>
                                        </p:attrNameLst>
                                      </p:cBhvr>
                                      <p:tavLst>
                                        <p:tav tm="0">
                                          <p:val>
                                            <p:strVal val="#ppt_h"/>
                                          </p:val>
                                        </p:tav>
                                        <p:tav tm="100000">
                                          <p:val>
                                            <p:strVal val="#ppt_h"/>
                                          </p:val>
                                        </p:tav>
                                      </p:tavLst>
                                    </p:anim>
                                    <p:animEffect transition="in" filter="fade">
                                      <p:cBhvr>
                                        <p:cTn id="17" dur="1000"/>
                                        <p:tgtEl>
                                          <p:spTgt spid="6"/>
                                        </p:tgtEl>
                                      </p:cBhvr>
                                    </p:animEffect>
                                  </p:childTnLst>
                                </p:cTn>
                              </p:par>
                              <p:par>
                                <p:cTn id="18" presetID="50" presetClass="entr" presetSubtype="0" decel="100000"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p:cTn id="20" dur="1000" fill="hold"/>
                                        <p:tgtEl>
                                          <p:spTgt spid="7"/>
                                        </p:tgtEl>
                                        <p:attrNameLst>
                                          <p:attrName>ppt_w</p:attrName>
                                        </p:attrNameLst>
                                      </p:cBhvr>
                                      <p:tavLst>
                                        <p:tav tm="0">
                                          <p:val>
                                            <p:strVal val="#ppt_w+.3"/>
                                          </p:val>
                                        </p:tav>
                                        <p:tav tm="100000">
                                          <p:val>
                                            <p:strVal val="#ppt_w"/>
                                          </p:val>
                                        </p:tav>
                                      </p:tavLst>
                                    </p:anim>
                                    <p:anim calcmode="lin" valueType="num">
                                      <p:cBhvr>
                                        <p:cTn id="21" dur="1000" fill="hold"/>
                                        <p:tgtEl>
                                          <p:spTgt spid="7"/>
                                        </p:tgtEl>
                                        <p:attrNameLst>
                                          <p:attrName>ppt_h</p:attrName>
                                        </p:attrNameLst>
                                      </p:cBhvr>
                                      <p:tavLst>
                                        <p:tav tm="0">
                                          <p:val>
                                            <p:strVal val="#ppt_h"/>
                                          </p:val>
                                        </p:tav>
                                        <p:tav tm="100000">
                                          <p:val>
                                            <p:strVal val="#ppt_h"/>
                                          </p:val>
                                        </p:tav>
                                      </p:tavLst>
                                    </p:anim>
                                    <p:animEffect transition="in" filter="fade">
                                      <p:cBhvr>
                                        <p:cTn id="22"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Palatino Linotype" panose="02040502050505030304" pitchFamily="18" charset="0"/>
                <a:ea typeface="MS PMincho" panose="02020600040205080304" pitchFamily="18" charset="-128"/>
                <a:cs typeface="Times New Roman" panose="02020603050405020304" pitchFamily="18" charset="0"/>
              </a:rPr>
              <a:t>LESSON 154</a:t>
            </a:r>
          </a:p>
        </p:txBody>
      </p:sp>
      <p:sp>
        <p:nvSpPr>
          <p:cNvPr id="2" name="Rectangle 1">
            <a:extLst>
              <a:ext uri="{FF2B5EF4-FFF2-40B4-BE49-F238E27FC236}">
                <a16:creationId xmlns:a16="http://schemas.microsoft.com/office/drawing/2014/main" id="{759DC2DF-5AAD-41C7-90F0-20A32F15801E}"/>
              </a:ext>
            </a:extLst>
          </p:cNvPr>
          <p:cNvSpPr/>
          <p:nvPr/>
        </p:nvSpPr>
        <p:spPr>
          <a:xfrm>
            <a:off x="1293822" y="783607"/>
            <a:ext cx="3323089" cy="369332"/>
          </a:xfrm>
          <a:prstGeom prst="rect">
            <a:avLst/>
          </a:prstGeom>
        </p:spPr>
        <p:txBody>
          <a:bodyPr wrap="none">
            <a:spAutoFit/>
          </a:bodyPr>
          <a:lstStyle/>
          <a:p>
            <a:r>
              <a:rPr lang="en-US" b="1" dirty="0">
                <a:solidFill>
                  <a:srgbClr val="C00000"/>
                </a:solidFill>
              </a:rPr>
              <a:t>Doctrine and Covenants 138:11.</a:t>
            </a:r>
          </a:p>
        </p:txBody>
      </p:sp>
      <p:sp>
        <p:nvSpPr>
          <p:cNvPr id="4" name="Rectangle 3">
            <a:extLst>
              <a:ext uri="{FF2B5EF4-FFF2-40B4-BE49-F238E27FC236}">
                <a16:creationId xmlns:a16="http://schemas.microsoft.com/office/drawing/2014/main" id="{AA910A61-2B11-47D5-8D7E-A6F1672DF9E9}"/>
              </a:ext>
            </a:extLst>
          </p:cNvPr>
          <p:cNvSpPr/>
          <p:nvPr/>
        </p:nvSpPr>
        <p:spPr>
          <a:xfrm>
            <a:off x="1293821" y="2097688"/>
            <a:ext cx="9045932" cy="369332"/>
          </a:xfrm>
          <a:prstGeom prst="rect">
            <a:avLst/>
          </a:prstGeom>
        </p:spPr>
        <p:txBody>
          <a:bodyPr wrap="square">
            <a:spAutoFit/>
          </a:bodyPr>
          <a:lstStyle/>
          <a:p>
            <a:pPr algn="just"/>
            <a:r>
              <a:rPr lang="en-US" b="1" dirty="0">
                <a:solidFill>
                  <a:srgbClr val="C00000"/>
                </a:solidFill>
              </a:rPr>
              <a:t>What can we learn from President Joseph F. Smith about preparing to receive revelation?</a:t>
            </a:r>
          </a:p>
        </p:txBody>
      </p:sp>
      <p:sp>
        <p:nvSpPr>
          <p:cNvPr id="5" name="Rectangle 4">
            <a:extLst>
              <a:ext uri="{FF2B5EF4-FFF2-40B4-BE49-F238E27FC236}">
                <a16:creationId xmlns:a16="http://schemas.microsoft.com/office/drawing/2014/main" id="{F8674AB1-8595-4C24-966E-8607D7308DAA}"/>
              </a:ext>
            </a:extLst>
          </p:cNvPr>
          <p:cNvSpPr/>
          <p:nvPr/>
        </p:nvSpPr>
        <p:spPr>
          <a:xfrm>
            <a:off x="1293822" y="1086679"/>
            <a:ext cx="8933390" cy="923330"/>
          </a:xfrm>
          <a:prstGeom prst="rect">
            <a:avLst/>
          </a:prstGeom>
        </p:spPr>
        <p:txBody>
          <a:bodyPr wrap="square">
            <a:spAutoFit/>
          </a:bodyPr>
          <a:lstStyle/>
          <a:p>
            <a:pPr algn="just"/>
            <a:r>
              <a:rPr lang="en-US" dirty="0">
                <a:solidFill>
                  <a:schemeClr val="bg1"/>
                </a:solidFill>
                <a:latin typeface="Palatino"/>
              </a:rPr>
              <a:t>As I pondered over these things which are written, the eyes of my understanding were opened, and the Spirit of the Lord rested upon me, and I saw the hosts of the dead, both small and great.</a:t>
            </a:r>
            <a:endParaRPr lang="en-US" dirty="0">
              <a:solidFill>
                <a:schemeClr val="bg1"/>
              </a:solidFill>
            </a:endParaRPr>
          </a:p>
        </p:txBody>
      </p:sp>
      <p:sp>
        <p:nvSpPr>
          <p:cNvPr id="6" name="Rectangle 5">
            <a:extLst>
              <a:ext uri="{FF2B5EF4-FFF2-40B4-BE49-F238E27FC236}">
                <a16:creationId xmlns:a16="http://schemas.microsoft.com/office/drawing/2014/main" id="{6282DFC3-FA9A-41A8-B550-7D86CE770A83}"/>
              </a:ext>
            </a:extLst>
          </p:cNvPr>
          <p:cNvSpPr/>
          <p:nvPr/>
        </p:nvSpPr>
        <p:spPr>
          <a:xfrm>
            <a:off x="1293821" y="2532511"/>
            <a:ext cx="7685649" cy="369332"/>
          </a:xfrm>
          <a:prstGeom prst="rect">
            <a:avLst/>
          </a:prstGeom>
        </p:spPr>
        <p:txBody>
          <a:bodyPr wrap="square">
            <a:spAutoFit/>
          </a:bodyPr>
          <a:lstStyle/>
          <a:p>
            <a:pPr algn="just"/>
            <a:r>
              <a:rPr lang="en-US" i="1" dirty="0">
                <a:solidFill>
                  <a:schemeClr val="bg1"/>
                </a:solidFill>
                <a:effectLst>
                  <a:outerShdw blurRad="38100" dist="38100" dir="2700000" algn="tl">
                    <a:srgbClr val="000000">
                      <a:alpha val="43137"/>
                    </a:srgbClr>
                  </a:outerShdw>
                </a:effectLst>
                <a:latin typeface="Palatino Linotype" panose="02040502050505030304" pitchFamily="18" charset="0"/>
              </a:rPr>
              <a:t>As we read and ponder the scriptures, we prepare ourselves to receive revelation.</a:t>
            </a:r>
          </a:p>
        </p:txBody>
      </p:sp>
      <p:sp>
        <p:nvSpPr>
          <p:cNvPr id="7" name="Rectangle 6">
            <a:extLst>
              <a:ext uri="{FF2B5EF4-FFF2-40B4-BE49-F238E27FC236}">
                <a16:creationId xmlns:a16="http://schemas.microsoft.com/office/drawing/2014/main" id="{C6F1C7B1-A3DA-418F-A6C3-7C91F0042AB2}"/>
              </a:ext>
            </a:extLst>
          </p:cNvPr>
          <p:cNvSpPr/>
          <p:nvPr/>
        </p:nvSpPr>
        <p:spPr>
          <a:xfrm>
            <a:off x="1293821" y="2994328"/>
            <a:ext cx="7179212" cy="369332"/>
          </a:xfrm>
          <a:prstGeom prst="rect">
            <a:avLst/>
          </a:prstGeom>
        </p:spPr>
        <p:txBody>
          <a:bodyPr wrap="square">
            <a:spAutoFit/>
          </a:bodyPr>
          <a:lstStyle/>
          <a:p>
            <a:pPr algn="just"/>
            <a:r>
              <a:rPr lang="en-US" b="1" dirty="0">
                <a:solidFill>
                  <a:srgbClr val="C00000"/>
                </a:solidFill>
              </a:rPr>
              <a:t>How does reading and pondering the scriptures help invite revelation?</a:t>
            </a:r>
          </a:p>
        </p:txBody>
      </p:sp>
      <p:sp>
        <p:nvSpPr>
          <p:cNvPr id="8" name="Rectangle 7">
            <a:extLst>
              <a:ext uri="{FF2B5EF4-FFF2-40B4-BE49-F238E27FC236}">
                <a16:creationId xmlns:a16="http://schemas.microsoft.com/office/drawing/2014/main" id="{84AACE1E-4872-40CA-B587-2227B61E8AD0}"/>
              </a:ext>
            </a:extLst>
          </p:cNvPr>
          <p:cNvSpPr/>
          <p:nvPr/>
        </p:nvSpPr>
        <p:spPr>
          <a:xfrm>
            <a:off x="2425824" y="3542410"/>
            <a:ext cx="7355911" cy="1815883"/>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9" name="Rectangle 8">
            <a:extLst>
              <a:ext uri="{FF2B5EF4-FFF2-40B4-BE49-F238E27FC236}">
                <a16:creationId xmlns:a16="http://schemas.microsoft.com/office/drawing/2014/main" id="{706283DC-B9DF-49B9-BC0A-B2793F6B6235}"/>
              </a:ext>
            </a:extLst>
          </p:cNvPr>
          <p:cNvSpPr/>
          <p:nvPr/>
        </p:nvSpPr>
        <p:spPr>
          <a:xfrm>
            <a:off x="3685735" y="3525199"/>
            <a:ext cx="6096000" cy="1815882"/>
          </a:xfrm>
          <a:prstGeom prst="rect">
            <a:avLst/>
          </a:prstGeom>
        </p:spPr>
        <p:txBody>
          <a:bodyPr>
            <a:spAutoFit/>
          </a:bodyPr>
          <a:lstStyle/>
          <a:p>
            <a:pPr algn="just"/>
            <a:r>
              <a:rPr lang="en-US" sz="1600" dirty="0">
                <a:solidFill>
                  <a:schemeClr val="bg1"/>
                </a:solidFill>
              </a:rPr>
              <a:t>When I say ‘study,’ I mean something more than reading. … I see you sometimes reading a few verses, stopping to ponder them, carefully reading the verses again, and as you think about what they mean, praying for understanding, asking questions in your mind, waiting for spiritual impressions, and writing down the impressions and insights that come so you can remember and learn more” (“When Thou Art Converted,”EnsignorLiahona,May 2004,11).</a:t>
            </a:r>
          </a:p>
        </p:txBody>
      </p:sp>
      <p:pic>
        <p:nvPicPr>
          <p:cNvPr id="11" name="Picture 10">
            <a:extLst>
              <a:ext uri="{FF2B5EF4-FFF2-40B4-BE49-F238E27FC236}">
                <a16:creationId xmlns:a16="http://schemas.microsoft.com/office/drawing/2014/main" id="{2F263D12-6771-4F19-9F12-88861DB342C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46252" y="3630089"/>
            <a:ext cx="1139483" cy="1195388"/>
          </a:xfrm>
          <a:prstGeom prst="rect">
            <a:avLst/>
          </a:prstGeom>
        </p:spPr>
      </p:pic>
      <p:sp>
        <p:nvSpPr>
          <p:cNvPr id="12" name="TextBox 11">
            <a:extLst>
              <a:ext uri="{FF2B5EF4-FFF2-40B4-BE49-F238E27FC236}">
                <a16:creationId xmlns:a16="http://schemas.microsoft.com/office/drawing/2014/main" id="{E8F4B2A4-7E3A-4951-A4B1-AE90242BE6DE}"/>
              </a:ext>
            </a:extLst>
          </p:cNvPr>
          <p:cNvSpPr txBox="1"/>
          <p:nvPr/>
        </p:nvSpPr>
        <p:spPr>
          <a:xfrm>
            <a:off x="2425824" y="4838377"/>
            <a:ext cx="1436611" cy="400110"/>
          </a:xfrm>
          <a:prstGeom prst="rect">
            <a:avLst/>
          </a:prstGeom>
          <a:noFill/>
        </p:spPr>
        <p:txBody>
          <a:bodyPr wrap="none" rtlCol="0">
            <a:spAutoFit/>
          </a:bodyPr>
          <a:lstStyle/>
          <a:p>
            <a:pPr algn="ctr"/>
            <a:r>
              <a:rPr lang="en-US" sz="1000" b="1" dirty="0">
                <a:solidFill>
                  <a:schemeClr val="bg1"/>
                </a:solidFill>
              </a:rPr>
              <a:t>Elder </a:t>
            </a:r>
          </a:p>
          <a:p>
            <a:pPr algn="ctr"/>
            <a:r>
              <a:rPr lang="en-US" sz="1000" b="1" dirty="0">
                <a:solidFill>
                  <a:schemeClr val="bg1"/>
                </a:solidFill>
              </a:rPr>
              <a:t>D. Todd Christofferson</a:t>
            </a:r>
          </a:p>
        </p:txBody>
      </p:sp>
      <p:sp>
        <p:nvSpPr>
          <p:cNvPr id="13" name="Rectangle 12">
            <a:extLst>
              <a:ext uri="{FF2B5EF4-FFF2-40B4-BE49-F238E27FC236}">
                <a16:creationId xmlns:a16="http://schemas.microsoft.com/office/drawing/2014/main" id="{6A451D22-714D-42FF-82DD-EBA352578D00}"/>
              </a:ext>
            </a:extLst>
          </p:cNvPr>
          <p:cNvSpPr/>
          <p:nvPr/>
        </p:nvSpPr>
        <p:spPr>
          <a:xfrm>
            <a:off x="1293821" y="5561779"/>
            <a:ext cx="8933389" cy="646331"/>
          </a:xfrm>
          <a:prstGeom prst="rect">
            <a:avLst/>
          </a:prstGeom>
        </p:spPr>
        <p:txBody>
          <a:bodyPr wrap="square">
            <a:spAutoFit/>
          </a:bodyPr>
          <a:lstStyle/>
          <a:p>
            <a:pPr algn="just"/>
            <a:r>
              <a:rPr lang="en-US" b="1" dirty="0">
                <a:solidFill>
                  <a:srgbClr val="C00000"/>
                </a:solidFill>
              </a:rPr>
              <a:t>When have you followed this pattern in your scripture study? How did it change your experience?</a:t>
            </a:r>
          </a:p>
        </p:txBody>
      </p:sp>
    </p:spTree>
    <p:extLst>
      <p:ext uri="{BB962C8B-B14F-4D97-AF65-F5344CB8AC3E}">
        <p14:creationId xmlns:p14="http://schemas.microsoft.com/office/powerpoint/2010/main" val="527636646"/>
      </p:ext>
    </p:extLst>
  </p:cSld>
  <p:clrMapOvr>
    <a:masterClrMapping/>
  </p:clrMapOvr>
  <p:transition spd="med">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Vertical)">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1" presetClass="entr" presetSubtype="0" fill="hold" grpId="0" nodeType="clickEffect">
                                  <p:stCondLst>
                                    <p:cond delay="0"/>
                                  </p:stCondLst>
                                  <p:iterate type="lt">
                                    <p:tmPct val="10000"/>
                                  </p:iterate>
                                  <p:childTnLst>
                                    <p:set>
                                      <p:cBhvr>
                                        <p:cTn id="11" dur="1" fill="hold">
                                          <p:stCondLst>
                                            <p:cond delay="0"/>
                                          </p:stCondLst>
                                        </p:cTn>
                                        <p:tgtEl>
                                          <p:spTgt spid="6"/>
                                        </p:tgtEl>
                                        <p:attrNameLst>
                                          <p:attrName>style.visibility</p:attrName>
                                        </p:attrNameLst>
                                      </p:cBhvr>
                                      <p:to>
                                        <p:strVal val="visible"/>
                                      </p:to>
                                    </p:set>
                                    <p:anim calcmode="lin" valueType="num">
                                      <p:cBhvr>
                                        <p:cTn id="12" dur="15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13" dur="150" fill="hold"/>
                                        <p:tgtEl>
                                          <p:spTgt spid="6"/>
                                        </p:tgtEl>
                                        <p:attrNameLst>
                                          <p:attrName>ppt_y</p:attrName>
                                        </p:attrNameLst>
                                      </p:cBhvr>
                                      <p:tavLst>
                                        <p:tav tm="0">
                                          <p:val>
                                            <p:strVal val="#ppt_y"/>
                                          </p:val>
                                        </p:tav>
                                        <p:tav tm="100000">
                                          <p:val>
                                            <p:strVal val="#ppt_y"/>
                                          </p:val>
                                        </p:tav>
                                      </p:tavLst>
                                    </p:anim>
                                    <p:anim calcmode="lin" valueType="num">
                                      <p:cBhvr>
                                        <p:cTn id="14" dur="15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15" dur="15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16" dur="150" tmFilter="0,0; .5, 1; 1, 1"/>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Scale>
                                      <p:cBhvr>
                                        <p:cTn id="21" dur="1000" decel="50000" fill="hold">
                                          <p:stCondLst>
                                            <p:cond delay="0"/>
                                          </p:stCondLst>
                                        </p:cTn>
                                        <p:tgtEl>
                                          <p:spTgt spid="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7"/>
                                        </p:tgtEl>
                                        <p:attrNameLst>
                                          <p:attrName>ppt_x</p:attrName>
                                          <p:attrName>ppt_y</p:attrName>
                                        </p:attrNameLst>
                                      </p:cBhvr>
                                    </p:animMotion>
                                    <p:animEffect transition="in" filter="fade">
                                      <p:cBhvr>
                                        <p:cTn id="23" dur="10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dissolve">
                                      <p:cBhvr>
                                        <p:cTn id="28" dur="500"/>
                                        <p:tgtEl>
                                          <p:spTgt spid="9"/>
                                        </p:tgtEl>
                                      </p:cBhvr>
                                    </p:animEffect>
                                  </p:childTnLst>
                                </p:cTn>
                              </p:par>
                              <p:par>
                                <p:cTn id="29" presetID="9" presetClass="entr" presetSubtype="0" fill="hold" nodeType="with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dissolve">
                                      <p:cBhvr>
                                        <p:cTn id="31" dur="500"/>
                                        <p:tgtEl>
                                          <p:spTgt spid="11"/>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dissolve">
                                      <p:cBhvr>
                                        <p:cTn id="34" dur="500"/>
                                        <p:tgtEl>
                                          <p:spTgt spid="12"/>
                                        </p:tgtEl>
                                      </p:cBhvr>
                                    </p:animEffect>
                                  </p:childTnLst>
                                </p:cTn>
                              </p:par>
                              <p:par>
                                <p:cTn id="35" presetID="9" presetClass="entr" presetSubtype="0" fill="hold" grpId="0" nodeType="with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dissolve">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 calcmode="lin" valueType="num">
                                      <p:cBhvr>
                                        <p:cTn id="42" dur="1000" fill="hold"/>
                                        <p:tgtEl>
                                          <p:spTgt spid="13"/>
                                        </p:tgtEl>
                                        <p:attrNameLst>
                                          <p:attrName>ppt_w</p:attrName>
                                        </p:attrNameLst>
                                      </p:cBhvr>
                                      <p:tavLst>
                                        <p:tav tm="0">
                                          <p:val>
                                            <p:fltVal val="0"/>
                                          </p:val>
                                        </p:tav>
                                        <p:tav tm="100000">
                                          <p:val>
                                            <p:strVal val="#ppt_w"/>
                                          </p:val>
                                        </p:tav>
                                      </p:tavLst>
                                    </p:anim>
                                    <p:anim calcmode="lin" valueType="num">
                                      <p:cBhvr>
                                        <p:cTn id="43" dur="1000" fill="hold"/>
                                        <p:tgtEl>
                                          <p:spTgt spid="13"/>
                                        </p:tgtEl>
                                        <p:attrNameLst>
                                          <p:attrName>ppt_h</p:attrName>
                                        </p:attrNameLst>
                                      </p:cBhvr>
                                      <p:tavLst>
                                        <p:tav tm="0">
                                          <p:val>
                                            <p:fltVal val="0"/>
                                          </p:val>
                                        </p:tav>
                                        <p:tav tm="100000">
                                          <p:val>
                                            <p:strVal val="#ppt_h"/>
                                          </p:val>
                                        </p:tav>
                                      </p:tavLst>
                                    </p:anim>
                                    <p:animEffect transition="in" filter="fade">
                                      <p:cBhvr>
                                        <p:cTn id="44"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animBg="1"/>
      <p:bldP spid="9" grpId="0"/>
      <p:bldP spid="12" grpId="0"/>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Palatino Linotype" panose="02040502050505030304" pitchFamily="18" charset="0"/>
                <a:ea typeface="MS PMincho" panose="02020600040205080304" pitchFamily="18" charset="-128"/>
                <a:cs typeface="Times New Roman" panose="02020603050405020304" pitchFamily="18" charset="0"/>
              </a:rPr>
              <a:t>LESSON 154</a:t>
            </a:r>
          </a:p>
        </p:txBody>
      </p:sp>
      <p:sp>
        <p:nvSpPr>
          <p:cNvPr id="2" name="Rectangle 1">
            <a:extLst>
              <a:ext uri="{FF2B5EF4-FFF2-40B4-BE49-F238E27FC236}">
                <a16:creationId xmlns:a16="http://schemas.microsoft.com/office/drawing/2014/main" id="{84ACA560-A7BC-47AB-9A0F-0CE6532F3322}"/>
              </a:ext>
            </a:extLst>
          </p:cNvPr>
          <p:cNvSpPr/>
          <p:nvPr/>
        </p:nvSpPr>
        <p:spPr>
          <a:xfrm>
            <a:off x="1040691" y="968273"/>
            <a:ext cx="4326890" cy="369332"/>
          </a:xfrm>
          <a:prstGeom prst="rect">
            <a:avLst/>
          </a:prstGeom>
        </p:spPr>
        <p:txBody>
          <a:bodyPr wrap="none">
            <a:spAutoFit/>
          </a:bodyPr>
          <a:lstStyle/>
          <a:p>
            <a:r>
              <a:rPr lang="en-US" b="1" dirty="0">
                <a:solidFill>
                  <a:srgbClr val="C00000"/>
                </a:solidFill>
              </a:rPr>
              <a:t>Doctrine and Covenants 138:12–24,38–50.</a:t>
            </a:r>
          </a:p>
        </p:txBody>
      </p:sp>
      <p:sp>
        <p:nvSpPr>
          <p:cNvPr id="4" name="Rectangle 3">
            <a:extLst>
              <a:ext uri="{FF2B5EF4-FFF2-40B4-BE49-F238E27FC236}">
                <a16:creationId xmlns:a16="http://schemas.microsoft.com/office/drawing/2014/main" id="{75C32C05-C508-4C2B-8EBB-ADCC695BCC17}"/>
              </a:ext>
            </a:extLst>
          </p:cNvPr>
          <p:cNvSpPr/>
          <p:nvPr/>
        </p:nvSpPr>
        <p:spPr>
          <a:xfrm>
            <a:off x="1699846" y="2767280"/>
            <a:ext cx="8792308" cy="1323439"/>
          </a:xfrm>
          <a:prstGeom prst="rect">
            <a:avLst/>
          </a:prstGeom>
        </p:spPr>
        <p:txBody>
          <a:bodyPr wrap="square">
            <a:spAutoFit/>
          </a:bodyPr>
          <a:lstStyle/>
          <a:p>
            <a:pPr algn="ctr"/>
            <a:r>
              <a:rPr lang="en-US" sz="4000" b="1" i="1" dirty="0">
                <a:solidFill>
                  <a:srgbClr val="C00000"/>
                </a:solidFill>
                <a:effectLst>
                  <a:outerShdw blurRad="38100" dist="38100" dir="2700000" algn="tl">
                    <a:srgbClr val="000000">
                      <a:alpha val="43137"/>
                    </a:srgbClr>
                  </a:outerShdw>
                </a:effectLst>
                <a:latin typeface="Microsoft PhagsPa" panose="020B0502040204020203" pitchFamily="34" charset="0"/>
              </a:rPr>
              <a:t>“Joseph F. Smith sees the righteous dead awaiting their resurrection”</a:t>
            </a:r>
          </a:p>
        </p:txBody>
      </p:sp>
    </p:spTree>
    <p:extLst>
      <p:ext uri="{BB962C8B-B14F-4D97-AF65-F5344CB8AC3E}">
        <p14:creationId xmlns:p14="http://schemas.microsoft.com/office/powerpoint/2010/main" val="3407116892"/>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Palatino Linotype" panose="02040502050505030304" pitchFamily="18" charset="0"/>
                <a:ea typeface="MS PMincho" panose="02020600040205080304" pitchFamily="18" charset="-128"/>
                <a:cs typeface="Times New Roman" panose="02020603050405020304" pitchFamily="18" charset="0"/>
              </a:rPr>
              <a:t>LESSON 154</a:t>
            </a:r>
          </a:p>
        </p:txBody>
      </p:sp>
      <p:sp>
        <p:nvSpPr>
          <p:cNvPr id="2" name="Rectangle 1">
            <a:extLst>
              <a:ext uri="{FF2B5EF4-FFF2-40B4-BE49-F238E27FC236}">
                <a16:creationId xmlns:a16="http://schemas.microsoft.com/office/drawing/2014/main" id="{CF885D81-D5E8-4A61-A242-EA565834BFE7}"/>
              </a:ext>
            </a:extLst>
          </p:cNvPr>
          <p:cNvSpPr/>
          <p:nvPr/>
        </p:nvSpPr>
        <p:spPr>
          <a:xfrm>
            <a:off x="1022251" y="829773"/>
            <a:ext cx="8698523" cy="369332"/>
          </a:xfrm>
          <a:prstGeom prst="rect">
            <a:avLst/>
          </a:prstGeom>
        </p:spPr>
        <p:txBody>
          <a:bodyPr wrap="square">
            <a:spAutoFit/>
          </a:bodyPr>
          <a:lstStyle/>
          <a:p>
            <a:pPr algn="just"/>
            <a:r>
              <a:rPr lang="en-US" b="1" dirty="0">
                <a:solidFill>
                  <a:srgbClr val="C00000"/>
                </a:solidFill>
              </a:rPr>
              <a:t>What future event are you looking forward to the most? Why are you excited for it?</a:t>
            </a:r>
          </a:p>
        </p:txBody>
      </p:sp>
      <p:sp>
        <p:nvSpPr>
          <p:cNvPr id="4" name="Rectangle 3">
            <a:extLst>
              <a:ext uri="{FF2B5EF4-FFF2-40B4-BE49-F238E27FC236}">
                <a16:creationId xmlns:a16="http://schemas.microsoft.com/office/drawing/2014/main" id="{9C853711-A568-4194-BF77-AE7172B76DFF}"/>
              </a:ext>
            </a:extLst>
          </p:cNvPr>
          <p:cNvSpPr/>
          <p:nvPr/>
        </p:nvSpPr>
        <p:spPr>
          <a:xfrm>
            <a:off x="1022251" y="1339308"/>
            <a:ext cx="3657283" cy="369332"/>
          </a:xfrm>
          <a:prstGeom prst="rect">
            <a:avLst/>
          </a:prstGeom>
        </p:spPr>
        <p:txBody>
          <a:bodyPr wrap="none">
            <a:spAutoFit/>
          </a:bodyPr>
          <a:lstStyle/>
          <a:p>
            <a:r>
              <a:rPr lang="en-US" b="1" dirty="0">
                <a:solidFill>
                  <a:srgbClr val="C00000"/>
                </a:solidFill>
              </a:rPr>
              <a:t>Doctrine and Covenants 138:12–13.</a:t>
            </a:r>
          </a:p>
        </p:txBody>
      </p:sp>
      <p:sp>
        <p:nvSpPr>
          <p:cNvPr id="5" name="Rectangle 4">
            <a:extLst>
              <a:ext uri="{FF2B5EF4-FFF2-40B4-BE49-F238E27FC236}">
                <a16:creationId xmlns:a16="http://schemas.microsoft.com/office/drawing/2014/main" id="{658A6BCD-3EAC-4DBF-B1C9-5856F94B2D59}"/>
              </a:ext>
            </a:extLst>
          </p:cNvPr>
          <p:cNvSpPr/>
          <p:nvPr/>
        </p:nvSpPr>
        <p:spPr>
          <a:xfrm>
            <a:off x="1022250" y="1638300"/>
            <a:ext cx="9289367" cy="1200329"/>
          </a:xfrm>
          <a:prstGeom prst="rect">
            <a:avLst/>
          </a:prstGeom>
        </p:spPr>
        <p:txBody>
          <a:bodyPr wrap="square">
            <a:spAutoFit/>
          </a:bodyPr>
          <a:lstStyle/>
          <a:p>
            <a:pPr algn="just" fontAlgn="base"/>
            <a:r>
              <a:rPr lang="en-US" b="1" dirty="0">
                <a:solidFill>
                  <a:srgbClr val="333333"/>
                </a:solidFill>
                <a:latin typeface="Palatino"/>
              </a:rPr>
              <a:t>12 </a:t>
            </a:r>
            <a:r>
              <a:rPr lang="en-US" dirty="0">
                <a:solidFill>
                  <a:srgbClr val="333333"/>
                </a:solidFill>
                <a:latin typeface="Palatino"/>
              </a:rPr>
              <a:t>And there were gathered together in one place an innumerable company of the spirits of the just, who had been faithful in the testimony of Jesus while they lived in mortality;</a:t>
            </a:r>
          </a:p>
          <a:p>
            <a:pPr algn="just" fontAlgn="base"/>
            <a:r>
              <a:rPr lang="en-US" b="1" dirty="0">
                <a:solidFill>
                  <a:srgbClr val="333333"/>
                </a:solidFill>
                <a:latin typeface="Palatino"/>
              </a:rPr>
              <a:t>13 </a:t>
            </a:r>
            <a:r>
              <a:rPr lang="en-US" dirty="0">
                <a:solidFill>
                  <a:srgbClr val="333333"/>
                </a:solidFill>
                <a:latin typeface="Palatino"/>
              </a:rPr>
              <a:t>And who had offered sacrifice in the similitude of the great sacrifice of the Son of God, and had suffered tribulation in their Redeemer’s name.</a:t>
            </a:r>
            <a:endParaRPr lang="en-US" b="0" i="0" dirty="0">
              <a:solidFill>
                <a:srgbClr val="333333"/>
              </a:solidFill>
              <a:effectLst/>
              <a:latin typeface="Palatino"/>
            </a:endParaRPr>
          </a:p>
        </p:txBody>
      </p:sp>
      <p:sp>
        <p:nvSpPr>
          <p:cNvPr id="6" name="Rectangle 5">
            <a:extLst>
              <a:ext uri="{FF2B5EF4-FFF2-40B4-BE49-F238E27FC236}">
                <a16:creationId xmlns:a16="http://schemas.microsoft.com/office/drawing/2014/main" id="{2EBFADE5-3FDC-42B7-9E04-84D6E75A50F1}"/>
              </a:ext>
            </a:extLst>
          </p:cNvPr>
          <p:cNvSpPr/>
          <p:nvPr/>
        </p:nvSpPr>
        <p:spPr>
          <a:xfrm>
            <a:off x="1022250" y="2923006"/>
            <a:ext cx="5365058" cy="369332"/>
          </a:xfrm>
          <a:prstGeom prst="rect">
            <a:avLst/>
          </a:prstGeom>
        </p:spPr>
        <p:txBody>
          <a:bodyPr wrap="none">
            <a:spAutoFit/>
          </a:bodyPr>
          <a:lstStyle/>
          <a:p>
            <a:r>
              <a:rPr lang="en-US" b="1" dirty="0">
                <a:solidFill>
                  <a:srgbClr val="C00000"/>
                </a:solidFill>
              </a:rPr>
              <a:t>How did President Smith describe the spirits he saw?</a:t>
            </a:r>
          </a:p>
        </p:txBody>
      </p:sp>
    </p:spTree>
    <p:extLst>
      <p:ext uri="{BB962C8B-B14F-4D97-AF65-F5344CB8AC3E}">
        <p14:creationId xmlns:p14="http://schemas.microsoft.com/office/powerpoint/2010/main" val="265352286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grpId="0" nodeType="clickEffect">
                                  <p:stCondLst>
                                    <p:cond delay="0"/>
                                  </p:stCondLst>
                                  <p:iterate type="lt">
                                    <p:tmPct val="4000"/>
                                  </p:iterate>
                                  <p:childTnLst>
                                    <p:set>
                                      <p:cBhvr override="childStyle">
                                        <p:cTn id="6" dur="500" fill="hold"/>
                                        <p:tgtEl>
                                          <p:spTgt spid="2"/>
                                        </p:tgtEl>
                                        <p:attrNameLst>
                                          <p:attrName>style.color</p:attrName>
                                        </p:attrNameLst>
                                      </p:cBhvr>
                                      <p:to>
                                        <p:clrVal>
                                          <a:srgbClr val="000000"/>
                                        </p:clrVal>
                                      </p:to>
                                    </p:set>
                                    <p:set>
                                      <p:cBhvr>
                                        <p:cTn id="7" dur="500" fill="hold"/>
                                        <p:tgtEl>
                                          <p:spTgt spid="2"/>
                                        </p:tgtEl>
                                        <p:attrNameLst>
                                          <p:attrName>fillcolor</p:attrName>
                                        </p:attrNameLst>
                                      </p:cBhvr>
                                      <p:to>
                                        <p:clrVal>
                                          <a:srgbClr val="000000"/>
                                        </p:clrVal>
                                      </p:to>
                                    </p:set>
                                    <p:set>
                                      <p:cBhvr>
                                        <p:cTn id="8" dur="500" fill="hold"/>
                                        <p:tgtEl>
                                          <p:spTgt spid="2"/>
                                        </p:tgtEl>
                                        <p:attrNameLst>
                                          <p:attrName>fill.type</p:attrName>
                                        </p:attrNameLst>
                                      </p:cBhvr>
                                      <p:to>
                                        <p:strVal val="solid"/>
                                      </p:to>
                                    </p:se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p:tgtEl>
                                          <p:spTgt spid="5"/>
                                        </p:tgtEl>
                                        <p:attrNameLst>
                                          <p:attrName>ppt_y</p:attrName>
                                        </p:attrNameLst>
                                      </p:cBhvr>
                                      <p:tavLst>
                                        <p:tav tm="0">
                                          <p:val>
                                            <p:strVal val="#ppt_y+#ppt_h*1.125000"/>
                                          </p:val>
                                        </p:tav>
                                        <p:tav tm="100000">
                                          <p:val>
                                            <p:strVal val="#ppt_y"/>
                                          </p:val>
                                        </p:tav>
                                      </p:tavLst>
                                    </p:anim>
                                    <p:animEffect transition="in" filter="wipe(up)">
                                      <p:cBhvr>
                                        <p:cTn id="14" dur="500"/>
                                        <p:tgtEl>
                                          <p:spTgt spid="5"/>
                                        </p:tgtEl>
                                      </p:cBhvr>
                                    </p:animEffect>
                                  </p:childTnLst>
                                </p:cTn>
                              </p:par>
                              <p:par>
                                <p:cTn id="15" presetID="12" presetClass="entr" presetSubtype="4"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p:tgtEl>
                                          <p:spTgt spid="4"/>
                                        </p:tgtEl>
                                        <p:attrNameLst>
                                          <p:attrName>ppt_y</p:attrName>
                                        </p:attrNameLst>
                                      </p:cBhvr>
                                      <p:tavLst>
                                        <p:tav tm="0">
                                          <p:val>
                                            <p:strVal val="#ppt_y+#ppt_h*1.125000"/>
                                          </p:val>
                                        </p:tav>
                                        <p:tav tm="100000">
                                          <p:val>
                                            <p:strVal val="#ppt_y"/>
                                          </p:val>
                                        </p:tav>
                                      </p:tavLst>
                                    </p:anim>
                                    <p:animEffect transition="in" filter="wipe(up)">
                                      <p:cBhvr>
                                        <p:cTn id="18" dur="5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1000"/>
                                        <p:tgtEl>
                                          <p:spTgt spid="6"/>
                                        </p:tgtEl>
                                      </p:cBhvr>
                                    </p:animEffect>
                                    <p:anim calcmode="lin" valueType="num">
                                      <p:cBhvr>
                                        <p:cTn id="24" dur="1000" fill="hold"/>
                                        <p:tgtEl>
                                          <p:spTgt spid="6"/>
                                        </p:tgtEl>
                                        <p:attrNameLst>
                                          <p:attrName>ppt_x</p:attrName>
                                        </p:attrNameLst>
                                      </p:cBhvr>
                                      <p:tavLst>
                                        <p:tav tm="0">
                                          <p:val>
                                            <p:strVal val="#ppt_x"/>
                                          </p:val>
                                        </p:tav>
                                        <p:tav tm="100000">
                                          <p:val>
                                            <p:strVal val="#ppt_x"/>
                                          </p:val>
                                        </p:tav>
                                      </p:tavLst>
                                    </p:anim>
                                    <p:anim calcmode="lin" valueType="num">
                                      <p:cBhvr>
                                        <p:cTn id="2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Depth</Template>
  <TotalTime>0</TotalTime>
  <Words>764</Words>
  <Application>Microsoft Office PowerPoint</Application>
  <PresentationFormat>Widescreen</PresentationFormat>
  <Paragraphs>103</Paragraphs>
  <Slides>16</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16</vt:i4>
      </vt:variant>
    </vt:vector>
  </HeadingPairs>
  <TitlesOfParts>
    <vt:vector size="28" baseType="lpstr">
      <vt:lpstr>MS PMincho</vt:lpstr>
      <vt:lpstr>Arial</vt:lpstr>
      <vt:lpstr>Calibri</vt:lpstr>
      <vt:lpstr>Corbel</vt:lpstr>
      <vt:lpstr>Dubai Medium</vt:lpstr>
      <vt:lpstr>Ebrima</vt:lpstr>
      <vt:lpstr>Microsoft PhagsPa</vt:lpstr>
      <vt:lpstr>Palatino</vt:lpstr>
      <vt:lpstr>Palatino Linotype</vt:lpstr>
      <vt:lpstr>Times New Roman</vt:lpstr>
      <vt:lpstr>Wingdings 3</vt:lpstr>
      <vt:lpstr>Depth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plan of Salvation</dc:title>
  <dc:creator>Ronald Esquerra</dc:creator>
  <cp:lastModifiedBy>Ronald Esquerra</cp:lastModifiedBy>
  <cp:revision>3497</cp:revision>
  <dcterms:created xsi:type="dcterms:W3CDTF">2018-08-29T04:26:39Z</dcterms:created>
  <dcterms:modified xsi:type="dcterms:W3CDTF">2018-11-29T01:45:12Z</dcterms:modified>
</cp:coreProperties>
</file>