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62" r:id="rId1"/>
  </p:sldMasterIdLst>
  <p:notesMasterIdLst>
    <p:notesMasterId r:id="rId15"/>
  </p:notesMasterIdLst>
  <p:sldIdLst>
    <p:sldId id="296" r:id="rId2"/>
    <p:sldId id="377" r:id="rId3"/>
    <p:sldId id="401" r:id="rId4"/>
    <p:sldId id="402" r:id="rId5"/>
    <p:sldId id="403" r:id="rId6"/>
    <p:sldId id="404" r:id="rId7"/>
    <p:sldId id="405" r:id="rId8"/>
    <p:sldId id="406" r:id="rId9"/>
    <p:sldId id="407" r:id="rId10"/>
    <p:sldId id="408" r:id="rId11"/>
    <p:sldId id="409" r:id="rId12"/>
    <p:sldId id="410" r:id="rId13"/>
    <p:sldId id="41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333399"/>
    <a:srgbClr val="E6E6E6"/>
    <a:srgbClr val="CC0000"/>
    <a:srgbClr val="D88028"/>
    <a:srgbClr val="D6E513"/>
    <a:srgbClr val="13BD23"/>
    <a:srgbClr val="B9B93A"/>
    <a:srgbClr val="FF6600"/>
    <a:srgbClr val="A789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64" d="100"/>
          <a:sy n="64" d="100"/>
        </p:scale>
        <p:origin x="90" y="25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11/22/2018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19948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2798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7447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34091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77476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361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21292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41794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73159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5902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53103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0918103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3598070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1508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9700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4720237"/>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710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640873-EF0B-4AC7-AF11-57FEBA4985EA}" type="datetimeFigureOut">
              <a:rPr lang="en-US" smtClean="0"/>
              <a:t>11/22/2018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560886947"/>
      </p:ext>
    </p:extLst>
  </p:cSld>
  <p:clrMap bg1="dk1" tx1="lt1" bg2="dk2" tx2="lt2" accent1="accent1" accent2="accent2" accent3="accent3" accent4="accent4" accent5="accent5" accent6="accent6" hlink="hlink" folHlink="folHlink"/>
  <p:sldLayoutIdLst>
    <p:sldLayoutId id="2147485763" r:id="rId1"/>
    <p:sldLayoutId id="2147485764" r:id="rId2"/>
    <p:sldLayoutId id="2147485765" r:id="rId3"/>
    <p:sldLayoutId id="2147485766" r:id="rId4"/>
    <p:sldLayoutId id="2147485767" r:id="rId5"/>
    <p:sldLayoutId id="2147485768" r:id="rId6"/>
    <p:sldLayoutId id="2147485769" r:id="rId7"/>
    <p:sldLayoutId id="2147485770" r:id="rId8"/>
    <p:sldLayoutId id="2147485771" r:id="rId9"/>
    <p:sldLayoutId id="2147485772" r:id="rId10"/>
    <p:sldLayoutId id="2147485773" r:id="rId11"/>
    <p:sldLayoutId id="2147485774" r:id="rId12"/>
    <p:sldLayoutId id="2147485775" r:id="rId13"/>
    <p:sldLayoutId id="2147485776" r:id="rId14"/>
    <p:sldLayoutId id="2147485777" r:id="rId15"/>
    <p:sldLayoutId id="2147485778" r:id="rId16"/>
    <p:sldLayoutId id="2147485779"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rgbClr val="C00000"/>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p:transition spd="slow">
    <p:strips dir="ru"/>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D249BF5C-7A20-4D23-B988-559B44D53F65}"/>
              </a:ext>
            </a:extLst>
          </p:cNvPr>
          <p:cNvSpPr/>
          <p:nvPr/>
        </p:nvSpPr>
        <p:spPr>
          <a:xfrm>
            <a:off x="1649895" y="2767280"/>
            <a:ext cx="8892209" cy="1323439"/>
          </a:xfrm>
          <a:prstGeom prst="rect">
            <a:avLst/>
          </a:prstGeom>
        </p:spPr>
        <p:txBody>
          <a:bodyPr wrap="square">
            <a:spAutoFit/>
          </a:bodyPr>
          <a:lstStyle/>
          <a:p>
            <a:pPr algn="ctr"/>
            <a:r>
              <a:rPr lang="en-US" sz="4000" b="1" dirty="0">
                <a:solidFill>
                  <a:srgbClr val="002060"/>
                </a:solidFill>
              </a:rPr>
              <a:t>“Some Latter-day Saints plan and carry out the Mountain Meadows Massacre”</a:t>
            </a:r>
          </a:p>
        </p:txBody>
      </p:sp>
    </p:spTree>
    <p:extLst>
      <p:ext uri="{BB962C8B-B14F-4D97-AF65-F5344CB8AC3E}">
        <p14:creationId xmlns:p14="http://schemas.microsoft.com/office/powerpoint/2010/main" val="96818321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514FDBC2-513E-4051-B772-C66F1C0D6A90}"/>
              </a:ext>
            </a:extLst>
          </p:cNvPr>
          <p:cNvSpPr/>
          <p:nvPr/>
        </p:nvSpPr>
        <p:spPr>
          <a:xfrm>
            <a:off x="1258955" y="829773"/>
            <a:ext cx="8733183" cy="369332"/>
          </a:xfrm>
          <a:prstGeom prst="rect">
            <a:avLst/>
          </a:prstGeom>
        </p:spPr>
        <p:txBody>
          <a:bodyPr wrap="square">
            <a:spAutoFit/>
          </a:bodyPr>
          <a:lstStyle/>
          <a:p>
            <a:pPr algn="just"/>
            <a:r>
              <a:rPr lang="en-US" b="1" dirty="0">
                <a:solidFill>
                  <a:schemeClr val="bg1"/>
                </a:solidFill>
              </a:rPr>
              <a:t>How would you summarize the choices that led to the Mountain Meadows Massacre?</a:t>
            </a:r>
          </a:p>
        </p:txBody>
      </p:sp>
      <p:sp>
        <p:nvSpPr>
          <p:cNvPr id="4" name="Rectangle 3">
            <a:extLst>
              <a:ext uri="{FF2B5EF4-FFF2-40B4-BE49-F238E27FC236}">
                <a16:creationId xmlns:a16="http://schemas.microsoft.com/office/drawing/2014/main" id="{6CC1920C-9237-42C6-AD48-3DC318CEEECE}"/>
              </a:ext>
            </a:extLst>
          </p:cNvPr>
          <p:cNvSpPr/>
          <p:nvPr/>
        </p:nvSpPr>
        <p:spPr>
          <a:xfrm>
            <a:off x="1258955" y="1253118"/>
            <a:ext cx="4944302" cy="369332"/>
          </a:xfrm>
          <a:prstGeom prst="rect">
            <a:avLst/>
          </a:prstGeom>
        </p:spPr>
        <p:txBody>
          <a:bodyPr wrap="none">
            <a:spAutoFit/>
          </a:bodyPr>
          <a:lstStyle/>
          <a:p>
            <a:r>
              <a:rPr lang="en-US" b="1" dirty="0">
                <a:solidFill>
                  <a:schemeClr val="bg1"/>
                </a:solidFill>
              </a:rPr>
              <a:t>What principles can we learn from this tragedy? </a:t>
            </a:r>
          </a:p>
        </p:txBody>
      </p:sp>
      <p:sp>
        <p:nvSpPr>
          <p:cNvPr id="5" name="Rectangle 4">
            <a:extLst>
              <a:ext uri="{FF2B5EF4-FFF2-40B4-BE49-F238E27FC236}">
                <a16:creationId xmlns:a16="http://schemas.microsoft.com/office/drawing/2014/main" id="{32120AE7-50FC-44D6-9E84-9DEA98D52196}"/>
              </a:ext>
            </a:extLst>
          </p:cNvPr>
          <p:cNvSpPr/>
          <p:nvPr/>
        </p:nvSpPr>
        <p:spPr>
          <a:xfrm>
            <a:off x="1258954" y="1780618"/>
            <a:ext cx="8507897"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latin typeface="Palatino"/>
              </a:rPr>
              <a:t>Choosing to hide our sins can lead us to commit further sins. Choosing to hide our sins can bring regret and suffering.</a:t>
            </a:r>
          </a:p>
        </p:txBody>
      </p:sp>
      <p:sp>
        <p:nvSpPr>
          <p:cNvPr id="7" name="Rectangle 6">
            <a:extLst>
              <a:ext uri="{FF2B5EF4-FFF2-40B4-BE49-F238E27FC236}">
                <a16:creationId xmlns:a16="http://schemas.microsoft.com/office/drawing/2014/main" id="{62F1A2F7-2F7B-4A24-A501-C838CB6FE352}"/>
              </a:ext>
            </a:extLst>
          </p:cNvPr>
          <p:cNvSpPr/>
          <p:nvPr/>
        </p:nvSpPr>
        <p:spPr>
          <a:xfrm>
            <a:off x="1258954" y="2585117"/>
            <a:ext cx="8733182" cy="646331"/>
          </a:xfrm>
          <a:prstGeom prst="rect">
            <a:avLst/>
          </a:prstGeom>
        </p:spPr>
        <p:txBody>
          <a:bodyPr wrap="square">
            <a:spAutoFit/>
          </a:bodyPr>
          <a:lstStyle/>
          <a:p>
            <a:pPr algn="just"/>
            <a:r>
              <a:rPr lang="en-US" b="1" dirty="0">
                <a:solidFill>
                  <a:schemeClr val="bg1"/>
                </a:solidFill>
              </a:rPr>
              <a:t>Why is it important to realize that the wrong actions of some Church members do not determine the truthfulness of the gospel?</a:t>
            </a:r>
          </a:p>
        </p:txBody>
      </p:sp>
    </p:spTree>
    <p:extLst>
      <p:ext uri="{BB962C8B-B14F-4D97-AF65-F5344CB8AC3E}">
        <p14:creationId xmlns:p14="http://schemas.microsoft.com/office/powerpoint/2010/main" val="149733959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1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150" fill="hold"/>
                                        <p:tgtEl>
                                          <p:spTgt spid="5"/>
                                        </p:tgtEl>
                                        <p:attrNameLst>
                                          <p:attrName>ppt_y</p:attrName>
                                        </p:attrNameLst>
                                      </p:cBhvr>
                                      <p:tavLst>
                                        <p:tav tm="0">
                                          <p:val>
                                            <p:strVal val="#ppt_y"/>
                                          </p:val>
                                        </p:tav>
                                        <p:tav tm="100000">
                                          <p:val>
                                            <p:strVal val="#ppt_y"/>
                                          </p:val>
                                        </p:tav>
                                      </p:tavLst>
                                    </p:anim>
                                    <p:anim calcmode="lin" valueType="num">
                                      <p:cBhvr>
                                        <p:cTn id="27" dur="1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1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5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ppt_w</p:attrName>
                                        </p:attrNameLst>
                                      </p:cBhvr>
                                      <p:tavLst>
                                        <p:tav tm="0">
                                          <p:val>
                                            <p:strVal val="#ppt_w*0.70"/>
                                          </p:val>
                                        </p:tav>
                                        <p:tav tm="100000">
                                          <p:val>
                                            <p:strVal val="#ppt_w"/>
                                          </p:val>
                                        </p:tav>
                                      </p:tavLst>
                                    </p:anim>
                                    <p:anim calcmode="lin" valueType="num">
                                      <p:cBhvr>
                                        <p:cTn id="35" dur="1000" fill="hold"/>
                                        <p:tgtEl>
                                          <p:spTgt spid="7"/>
                                        </p:tgtEl>
                                        <p:attrNameLst>
                                          <p:attrName>ppt_h</p:attrName>
                                        </p:attrNameLst>
                                      </p:cBhvr>
                                      <p:tavLst>
                                        <p:tav tm="0">
                                          <p:val>
                                            <p:strVal val="#ppt_h"/>
                                          </p:val>
                                        </p:tav>
                                        <p:tav tm="100000">
                                          <p:val>
                                            <p:strVal val="#ppt_h"/>
                                          </p:val>
                                        </p:tav>
                                      </p:tavLst>
                                    </p:anim>
                                    <p:animEffect transition="in" filter="fade">
                                      <p:cBhvr>
                                        <p:cTn id="3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F9D6F40B-3AAE-4CC3-AEF0-1267F7ADCC7A}"/>
              </a:ext>
            </a:extLst>
          </p:cNvPr>
          <p:cNvSpPr/>
          <p:nvPr/>
        </p:nvSpPr>
        <p:spPr>
          <a:xfrm>
            <a:off x="2742152" y="940904"/>
            <a:ext cx="6428352" cy="1815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8C0697E-8358-4950-B3B1-6F7E5BB5E7BF}"/>
              </a:ext>
            </a:extLst>
          </p:cNvPr>
          <p:cNvSpPr/>
          <p:nvPr/>
        </p:nvSpPr>
        <p:spPr>
          <a:xfrm>
            <a:off x="3803373" y="940903"/>
            <a:ext cx="5367131" cy="1815882"/>
          </a:xfrm>
          <a:prstGeom prst="rect">
            <a:avLst/>
          </a:prstGeom>
        </p:spPr>
        <p:txBody>
          <a:bodyPr wrap="square">
            <a:spAutoFit/>
          </a:bodyPr>
          <a:lstStyle/>
          <a:p>
            <a:pPr algn="just"/>
            <a:r>
              <a:rPr lang="en-US" sz="1400" dirty="0">
                <a:solidFill>
                  <a:schemeClr val="bg1"/>
                </a:solidFill>
              </a:rPr>
              <a:t>“The gospel of Jesus Christ that we espouse, abhors the cold-blooded killing of men, women, and children. Indeed, it advocates peace and forgiveness. What was done [at the Mountain Meadows] long ago by members of our Church represents a terrible and inexcusable departure from Christian teaching and conduct” (“150th Anniversary of Mountain Meadows Massacre,” Sept. 11, 2007, mormonnewsroom.org/article/ 150th-anniversary-of-mountain-meadows-massacre)</a:t>
            </a:r>
          </a:p>
        </p:txBody>
      </p:sp>
      <p:pic>
        <p:nvPicPr>
          <p:cNvPr id="6" name="Picture 5">
            <a:extLst>
              <a:ext uri="{FF2B5EF4-FFF2-40B4-BE49-F238E27FC236}">
                <a16:creationId xmlns:a16="http://schemas.microsoft.com/office/drawing/2014/main" id="{407B43B8-EA61-480B-B0A9-C85931E282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3509" y="1055050"/>
            <a:ext cx="919863" cy="1228065"/>
          </a:xfrm>
          <a:prstGeom prst="rect">
            <a:avLst/>
          </a:prstGeom>
        </p:spPr>
      </p:pic>
      <p:sp>
        <p:nvSpPr>
          <p:cNvPr id="7" name="TextBox 6">
            <a:extLst>
              <a:ext uri="{FF2B5EF4-FFF2-40B4-BE49-F238E27FC236}">
                <a16:creationId xmlns:a16="http://schemas.microsoft.com/office/drawing/2014/main" id="{23C8BB23-D562-4E18-A971-1AFE45B15242}"/>
              </a:ext>
            </a:extLst>
          </p:cNvPr>
          <p:cNvSpPr txBox="1"/>
          <p:nvPr/>
        </p:nvSpPr>
        <p:spPr>
          <a:xfrm>
            <a:off x="2742153" y="2283115"/>
            <a:ext cx="1202573" cy="461665"/>
          </a:xfrm>
          <a:prstGeom prst="rect">
            <a:avLst/>
          </a:prstGeom>
          <a:noFill/>
        </p:spPr>
        <p:txBody>
          <a:bodyPr wrap="none" rtlCol="0">
            <a:spAutoFit/>
          </a:bodyPr>
          <a:lstStyle/>
          <a:p>
            <a:pPr algn="ctr"/>
            <a:r>
              <a:rPr lang="en-US" sz="1200" dirty="0">
                <a:solidFill>
                  <a:schemeClr val="bg1"/>
                </a:solidFill>
                <a:effectLst>
                  <a:outerShdw blurRad="38100" dist="38100" dir="2700000" algn="tl">
                    <a:srgbClr val="000000">
                      <a:alpha val="43137"/>
                    </a:srgbClr>
                  </a:outerShdw>
                </a:effectLst>
              </a:rPr>
              <a:t>President</a:t>
            </a:r>
          </a:p>
          <a:p>
            <a:pPr algn="ctr"/>
            <a:r>
              <a:rPr lang="en-US" sz="1200" dirty="0">
                <a:solidFill>
                  <a:schemeClr val="bg1"/>
                </a:solidFill>
                <a:effectLst>
                  <a:outerShdw blurRad="38100" dist="38100" dir="2700000" algn="tl">
                    <a:srgbClr val="000000">
                      <a:alpha val="43137"/>
                    </a:srgbClr>
                  </a:outerShdw>
                </a:effectLst>
              </a:rPr>
              <a:t>Henry B. Eyring</a:t>
            </a:r>
          </a:p>
        </p:txBody>
      </p:sp>
      <p:sp>
        <p:nvSpPr>
          <p:cNvPr id="8" name="Rectangle 7">
            <a:extLst>
              <a:ext uri="{FF2B5EF4-FFF2-40B4-BE49-F238E27FC236}">
                <a16:creationId xmlns:a16="http://schemas.microsoft.com/office/drawing/2014/main" id="{725A1C9C-593A-4851-88DC-7E92F8112641}"/>
              </a:ext>
            </a:extLst>
          </p:cNvPr>
          <p:cNvSpPr/>
          <p:nvPr/>
        </p:nvSpPr>
        <p:spPr>
          <a:xfrm>
            <a:off x="1326865" y="3165180"/>
            <a:ext cx="1609736" cy="369332"/>
          </a:xfrm>
          <a:prstGeom prst="rect">
            <a:avLst/>
          </a:prstGeom>
        </p:spPr>
        <p:txBody>
          <a:bodyPr wrap="none">
            <a:spAutoFit/>
          </a:bodyPr>
          <a:lstStyle/>
          <a:p>
            <a:r>
              <a:rPr lang="en-US" b="1" dirty="0">
                <a:solidFill>
                  <a:schemeClr val="bg1"/>
                </a:solidFill>
              </a:rPr>
              <a:t>Helaman 5:12.</a:t>
            </a:r>
          </a:p>
        </p:txBody>
      </p:sp>
      <p:sp>
        <p:nvSpPr>
          <p:cNvPr id="5" name="Rectangle 4">
            <a:extLst>
              <a:ext uri="{FF2B5EF4-FFF2-40B4-BE49-F238E27FC236}">
                <a16:creationId xmlns:a16="http://schemas.microsoft.com/office/drawing/2014/main" id="{DEEF01C3-1B72-460D-AC96-A72BF264D30A}"/>
              </a:ext>
            </a:extLst>
          </p:cNvPr>
          <p:cNvSpPr/>
          <p:nvPr/>
        </p:nvSpPr>
        <p:spPr>
          <a:xfrm>
            <a:off x="1311875" y="3429000"/>
            <a:ext cx="9288905" cy="1754326"/>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And now, my sons, remember, remember that it is upon the rock of our Redeemer, who is Christ, the Son of God, that ye must build your foundation; that when the devil shall send forth his mighty winds, yea, his shafts in the whirlwind, yea, when all his hail and his mighty storm shall beat upon you, it shall have no power over you to drag you down to the  gulf of misery and endless wo, because of the rock upon which ye are built, which is a sure foundation, a foundation whereon if men build they cannot fall.</a:t>
            </a:r>
          </a:p>
        </p:txBody>
      </p:sp>
    </p:spTree>
    <p:extLst>
      <p:ext uri="{BB962C8B-B14F-4D97-AF65-F5344CB8AC3E}">
        <p14:creationId xmlns:p14="http://schemas.microsoft.com/office/powerpoint/2010/main" val="174285359"/>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D2DE19-C952-4149-8E16-61159FE4B166}"/>
              </a:ext>
            </a:extLst>
          </p:cNvPr>
          <p:cNvSpPr/>
          <p:nvPr/>
        </p:nvSpPr>
        <p:spPr>
          <a:xfrm>
            <a:off x="1402621" y="1844276"/>
            <a:ext cx="8867814"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1"/>
                </a:solidFill>
                <a:effectLst>
                  <a:outerShdw blurRad="38100" dist="38100" dir="2700000" algn="tl">
                    <a:srgbClr val="000000">
                      <a:alpha val="43137"/>
                    </a:srgbClr>
                  </a:outerShdw>
                </a:effectLst>
                <a:latin typeface="Palatino"/>
              </a:rPr>
              <a:t>“James Sanders is the great-grandson of … one of the children who survived the massacre [and is also a member of the Church]. … Brother Sanders … said that learning his ancestor had been killed in the massacre ‘didn’t affect my faith because it’s based on Jesus Christ, not on any person in the Church’” (Richard E. Turley Jr., “The Mountain Meadows Massacre,”21).</a:t>
            </a:r>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FA9C0E28-47B3-4CFF-BE14-01C00E6DE812}"/>
              </a:ext>
            </a:extLst>
          </p:cNvPr>
          <p:cNvSpPr/>
          <p:nvPr/>
        </p:nvSpPr>
        <p:spPr>
          <a:xfrm>
            <a:off x="1402622" y="968273"/>
            <a:ext cx="5963940" cy="369332"/>
          </a:xfrm>
          <a:prstGeom prst="rect">
            <a:avLst/>
          </a:prstGeom>
        </p:spPr>
        <p:txBody>
          <a:bodyPr wrap="none">
            <a:spAutoFit/>
          </a:bodyPr>
          <a:lstStyle/>
          <a:p>
            <a:r>
              <a:rPr lang="en-US" b="1" dirty="0">
                <a:solidFill>
                  <a:schemeClr val="bg1"/>
                </a:solidFill>
              </a:rPr>
              <a:t> What can we do to develop and maintain our testimonies?</a:t>
            </a:r>
          </a:p>
        </p:txBody>
      </p:sp>
      <p:sp>
        <p:nvSpPr>
          <p:cNvPr id="4" name="Rectangle 3">
            <a:extLst>
              <a:ext uri="{FF2B5EF4-FFF2-40B4-BE49-F238E27FC236}">
                <a16:creationId xmlns:a16="http://schemas.microsoft.com/office/drawing/2014/main" id="{9B81A39F-40F6-4112-BC5C-940CC31046D7}"/>
              </a:ext>
            </a:extLst>
          </p:cNvPr>
          <p:cNvSpPr/>
          <p:nvPr/>
        </p:nvSpPr>
        <p:spPr>
          <a:xfrm>
            <a:off x="1402621" y="1422877"/>
            <a:ext cx="8390735"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We can develop strong testimonies by building our faith on the foundation of Jesus Christ.</a:t>
            </a:r>
          </a:p>
        </p:txBody>
      </p:sp>
      <p:sp>
        <p:nvSpPr>
          <p:cNvPr id="7" name="Rectangle 6">
            <a:extLst>
              <a:ext uri="{FF2B5EF4-FFF2-40B4-BE49-F238E27FC236}">
                <a16:creationId xmlns:a16="http://schemas.microsoft.com/office/drawing/2014/main" id="{5DADE2F6-9275-4F76-A498-C12A4ECD40BF}"/>
              </a:ext>
            </a:extLst>
          </p:cNvPr>
          <p:cNvSpPr/>
          <p:nvPr/>
        </p:nvSpPr>
        <p:spPr>
          <a:xfrm>
            <a:off x="1336592" y="3521333"/>
            <a:ext cx="8933843" cy="646331"/>
          </a:xfrm>
          <a:prstGeom prst="rect">
            <a:avLst/>
          </a:prstGeom>
        </p:spPr>
        <p:txBody>
          <a:bodyPr wrap="square">
            <a:spAutoFit/>
          </a:bodyPr>
          <a:lstStyle/>
          <a:p>
            <a:pPr algn="just"/>
            <a:r>
              <a:rPr lang="en-US" b="1" dirty="0">
                <a:solidFill>
                  <a:schemeClr val="bg1"/>
                </a:solidFill>
              </a:rPr>
              <a:t>How can our faith in Jesus Christ strengthen us when we learn of instances when Church members have failed to live according to the Savior’s teachings?</a:t>
            </a:r>
          </a:p>
        </p:txBody>
      </p:sp>
      <p:sp>
        <p:nvSpPr>
          <p:cNvPr id="8" name="Rectangle 7">
            <a:extLst>
              <a:ext uri="{FF2B5EF4-FFF2-40B4-BE49-F238E27FC236}">
                <a16:creationId xmlns:a16="http://schemas.microsoft.com/office/drawing/2014/main" id="{BF5C3E43-3737-4A54-9403-5F24D451A67B}"/>
              </a:ext>
            </a:extLst>
          </p:cNvPr>
          <p:cNvSpPr/>
          <p:nvPr/>
        </p:nvSpPr>
        <p:spPr>
          <a:xfrm>
            <a:off x="1336592" y="4202089"/>
            <a:ext cx="8642527" cy="369332"/>
          </a:xfrm>
          <a:prstGeom prst="rect">
            <a:avLst/>
          </a:prstGeom>
        </p:spPr>
        <p:txBody>
          <a:bodyPr wrap="square">
            <a:spAutoFit/>
          </a:bodyPr>
          <a:lstStyle/>
          <a:p>
            <a:pPr algn="just"/>
            <a:r>
              <a:rPr lang="en-US" b="1" dirty="0">
                <a:solidFill>
                  <a:schemeClr val="bg1"/>
                </a:solidFill>
              </a:rPr>
              <a:t>What do you do that helps you to build your faith on the foundation of Jesus Christ?</a:t>
            </a:r>
          </a:p>
        </p:txBody>
      </p:sp>
    </p:spTree>
    <p:extLst>
      <p:ext uri="{BB962C8B-B14F-4D97-AF65-F5344CB8AC3E}">
        <p14:creationId xmlns:p14="http://schemas.microsoft.com/office/powerpoint/2010/main" val="1360893171"/>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2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5" dur="200" fill="hold"/>
                                        <p:tgtEl>
                                          <p:spTgt spid="4"/>
                                        </p:tgtEl>
                                        <p:attrNameLst>
                                          <p:attrName>ppt_y</p:attrName>
                                        </p:attrNameLst>
                                      </p:cBhvr>
                                      <p:tavLst>
                                        <p:tav tm="0">
                                          <p:val>
                                            <p:strVal val="#ppt_y"/>
                                          </p:val>
                                        </p:tav>
                                        <p:tav tm="100000">
                                          <p:val>
                                            <p:strVal val="#ppt_y"/>
                                          </p:val>
                                        </p:tav>
                                      </p:tavLst>
                                    </p:anim>
                                    <p:anim calcmode="lin" valueType="num">
                                      <p:cBhvr>
                                        <p:cTn id="16" dur="2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7" dur="2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00" tmFilter="0,0; .5, 1; 1, 1"/>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80">
                                          <p:stCondLst>
                                            <p:cond delay="0"/>
                                          </p:stCondLst>
                                        </p:cTn>
                                        <p:tgtEl>
                                          <p:spTgt spid="8"/>
                                        </p:tgtEl>
                                      </p:cBhvr>
                                    </p:animEffect>
                                    <p:anim calcmode="lin" valueType="num">
                                      <p:cBhvr>
                                        <p:cTn id="3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2" dur="26">
                                          <p:stCondLst>
                                            <p:cond delay="650"/>
                                          </p:stCondLst>
                                        </p:cTn>
                                        <p:tgtEl>
                                          <p:spTgt spid="8"/>
                                        </p:tgtEl>
                                      </p:cBhvr>
                                      <p:to x="100000" y="60000"/>
                                    </p:animScale>
                                    <p:animScale>
                                      <p:cBhvr>
                                        <p:cTn id="43" dur="166" decel="50000">
                                          <p:stCondLst>
                                            <p:cond delay="676"/>
                                          </p:stCondLst>
                                        </p:cTn>
                                        <p:tgtEl>
                                          <p:spTgt spid="8"/>
                                        </p:tgtEl>
                                      </p:cBhvr>
                                      <p:to x="100000" y="100000"/>
                                    </p:animScale>
                                    <p:animScale>
                                      <p:cBhvr>
                                        <p:cTn id="44" dur="26">
                                          <p:stCondLst>
                                            <p:cond delay="1312"/>
                                          </p:stCondLst>
                                        </p:cTn>
                                        <p:tgtEl>
                                          <p:spTgt spid="8"/>
                                        </p:tgtEl>
                                      </p:cBhvr>
                                      <p:to x="100000" y="80000"/>
                                    </p:animScale>
                                    <p:animScale>
                                      <p:cBhvr>
                                        <p:cTn id="45" dur="166" decel="50000">
                                          <p:stCondLst>
                                            <p:cond delay="1338"/>
                                          </p:stCondLst>
                                        </p:cTn>
                                        <p:tgtEl>
                                          <p:spTgt spid="8"/>
                                        </p:tgtEl>
                                      </p:cBhvr>
                                      <p:to x="100000" y="100000"/>
                                    </p:animScale>
                                    <p:animScale>
                                      <p:cBhvr>
                                        <p:cTn id="46" dur="26">
                                          <p:stCondLst>
                                            <p:cond delay="1642"/>
                                          </p:stCondLst>
                                        </p:cTn>
                                        <p:tgtEl>
                                          <p:spTgt spid="8"/>
                                        </p:tgtEl>
                                      </p:cBhvr>
                                      <p:to x="100000" y="90000"/>
                                    </p:animScale>
                                    <p:animScale>
                                      <p:cBhvr>
                                        <p:cTn id="47" dur="166" decel="50000">
                                          <p:stCondLst>
                                            <p:cond delay="1668"/>
                                          </p:stCondLst>
                                        </p:cTn>
                                        <p:tgtEl>
                                          <p:spTgt spid="8"/>
                                        </p:tgtEl>
                                      </p:cBhvr>
                                      <p:to x="100000" y="100000"/>
                                    </p:animScale>
                                    <p:animScale>
                                      <p:cBhvr>
                                        <p:cTn id="48" dur="26">
                                          <p:stCondLst>
                                            <p:cond delay="1808"/>
                                          </p:stCondLst>
                                        </p:cTn>
                                        <p:tgtEl>
                                          <p:spTgt spid="8"/>
                                        </p:tgtEl>
                                      </p:cBhvr>
                                      <p:to x="100000" y="95000"/>
                                    </p:animScale>
                                    <p:animScale>
                                      <p:cBhvr>
                                        <p:cTn id="49"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4"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4" name="Rectangle 3">
            <a:extLst>
              <a:ext uri="{FF2B5EF4-FFF2-40B4-BE49-F238E27FC236}">
                <a16:creationId xmlns:a16="http://schemas.microsoft.com/office/drawing/2014/main" id="{A4938715-B66C-434C-95F0-3FBBF2339F10}"/>
              </a:ext>
            </a:extLst>
          </p:cNvPr>
          <p:cNvSpPr/>
          <p:nvPr/>
        </p:nvSpPr>
        <p:spPr>
          <a:xfrm>
            <a:off x="2145239" y="2828835"/>
            <a:ext cx="7901522" cy="1200329"/>
          </a:xfrm>
          <a:prstGeom prst="rect">
            <a:avLst/>
          </a:prstGeom>
        </p:spPr>
        <p:txBody>
          <a:bodyPr wrap="none">
            <a:spAutoFit/>
          </a:bodyPr>
          <a:lstStyle/>
          <a:p>
            <a:pPr algn="ctr"/>
            <a:r>
              <a:rPr lang="en-US" sz="3600" b="1" dirty="0">
                <a:solidFill>
                  <a:srgbClr val="002060"/>
                </a:solidFill>
                <a:latin typeface="MV Boli" panose="02000500030200090000" pitchFamily="2" charset="0"/>
                <a:cs typeface="MV Boli" panose="02000500030200090000" pitchFamily="2" charset="0"/>
              </a:rPr>
              <a:t>“The Utah War and the Mountain </a:t>
            </a:r>
          </a:p>
          <a:p>
            <a:pPr algn="ctr"/>
            <a:r>
              <a:rPr lang="en-US" sz="3600" b="1" dirty="0">
                <a:solidFill>
                  <a:srgbClr val="002060"/>
                </a:solidFill>
                <a:latin typeface="MV Boli" panose="02000500030200090000" pitchFamily="2" charset="0"/>
                <a:cs typeface="MV Boli" panose="02000500030200090000" pitchFamily="2" charset="0"/>
              </a:rPr>
              <a:t>Meadows Massacre”</a:t>
            </a:r>
          </a:p>
        </p:txBody>
      </p:sp>
    </p:spTree>
    <p:extLst>
      <p:ext uri="{BB962C8B-B14F-4D97-AF65-F5344CB8AC3E}">
        <p14:creationId xmlns:p14="http://schemas.microsoft.com/office/powerpoint/2010/main" val="15275534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A08B477F-A889-4464-9A00-39B0F7E1E345}"/>
              </a:ext>
            </a:extLst>
          </p:cNvPr>
          <p:cNvSpPr/>
          <p:nvPr/>
        </p:nvSpPr>
        <p:spPr>
          <a:xfrm>
            <a:off x="1880381" y="2828835"/>
            <a:ext cx="8431237" cy="1200329"/>
          </a:xfrm>
          <a:prstGeom prst="rect">
            <a:avLst/>
          </a:prstGeom>
        </p:spPr>
        <p:txBody>
          <a:bodyPr wrap="square">
            <a:spAutoFit/>
          </a:bodyPr>
          <a:lstStyle/>
          <a:p>
            <a:pPr algn="ctr"/>
            <a:r>
              <a:rPr lang="en-US" sz="3600" b="1" dirty="0">
                <a:solidFill>
                  <a:srgbClr val="002060"/>
                </a:solidFill>
              </a:rPr>
              <a:t>Tension builds between Latter-day Saints and the United States government.</a:t>
            </a:r>
          </a:p>
        </p:txBody>
      </p:sp>
    </p:spTree>
    <p:extLst>
      <p:ext uri="{BB962C8B-B14F-4D97-AF65-F5344CB8AC3E}">
        <p14:creationId xmlns:p14="http://schemas.microsoft.com/office/powerpoint/2010/main" val="353327729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84974F4F-330E-4F0A-B1E2-5E71A7D5C19C}"/>
              </a:ext>
            </a:extLst>
          </p:cNvPr>
          <p:cNvSpPr/>
          <p:nvPr/>
        </p:nvSpPr>
        <p:spPr>
          <a:xfrm>
            <a:off x="1191064" y="1345699"/>
            <a:ext cx="9050216" cy="646331"/>
          </a:xfrm>
          <a:prstGeom prst="rect">
            <a:avLst/>
          </a:prstGeom>
        </p:spPr>
        <p:txBody>
          <a:bodyPr wrap="square">
            <a:spAutoFit/>
          </a:bodyPr>
          <a:lstStyle/>
          <a:p>
            <a:pPr algn="just"/>
            <a:r>
              <a:rPr lang="en-US" b="1" dirty="0">
                <a:solidFill>
                  <a:srgbClr val="002060"/>
                </a:solidFill>
              </a:rPr>
              <a:t>If you had been a Latter-day Saint in 1857 and had heard that a large army was approaching your city, what concerns might you have had? </a:t>
            </a:r>
          </a:p>
        </p:txBody>
      </p:sp>
      <p:sp>
        <p:nvSpPr>
          <p:cNvPr id="4" name="Rectangle 3">
            <a:extLst>
              <a:ext uri="{FF2B5EF4-FFF2-40B4-BE49-F238E27FC236}">
                <a16:creationId xmlns:a16="http://schemas.microsoft.com/office/drawing/2014/main" id="{9275C095-E3CB-414B-81F6-C98E9AEF0D1C}"/>
              </a:ext>
            </a:extLst>
          </p:cNvPr>
          <p:cNvSpPr/>
          <p:nvPr/>
        </p:nvSpPr>
        <p:spPr>
          <a:xfrm>
            <a:off x="1191064" y="2831122"/>
            <a:ext cx="9387841" cy="119575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t>In sermons to the Saints, President Young and other Church leaders described the coming troops as enemies. President Young, who for years had asked the Saints to save grain, renewed his instructions so they would have food to eat if they needed to flee from the troops. As governor of the Utah Territory, he also directed the territory’s militia to prepare to defend the territory.</a:t>
            </a:r>
          </a:p>
        </p:txBody>
      </p:sp>
    </p:spTree>
    <p:extLst>
      <p:ext uri="{BB962C8B-B14F-4D97-AF65-F5344CB8AC3E}">
        <p14:creationId xmlns:p14="http://schemas.microsoft.com/office/powerpoint/2010/main" val="214823113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753C5926-46D0-49D9-A094-761D24E4E3F9}"/>
              </a:ext>
            </a:extLst>
          </p:cNvPr>
          <p:cNvSpPr/>
          <p:nvPr/>
        </p:nvSpPr>
        <p:spPr>
          <a:xfrm>
            <a:off x="1348154" y="2951946"/>
            <a:ext cx="9495692" cy="954107"/>
          </a:xfrm>
          <a:prstGeom prst="rect">
            <a:avLst/>
          </a:prstGeom>
        </p:spPr>
        <p:txBody>
          <a:bodyPr wrap="square">
            <a:spAutoFit/>
          </a:bodyPr>
          <a:lstStyle/>
          <a:p>
            <a:pPr algn="ctr"/>
            <a:r>
              <a:rPr lang="en-US" sz="2800" dirty="0">
                <a:solidFill>
                  <a:srgbClr val="002060"/>
                </a:solidFill>
                <a:latin typeface="Arial Black" panose="020B0A04020102020204" pitchFamily="34" charset="0"/>
              </a:rPr>
              <a:t>Conflict arises between some Latter-day Saints and members of an emigrant wagon train.</a:t>
            </a:r>
          </a:p>
        </p:txBody>
      </p:sp>
    </p:spTree>
    <p:extLst>
      <p:ext uri="{BB962C8B-B14F-4D97-AF65-F5344CB8AC3E}">
        <p14:creationId xmlns:p14="http://schemas.microsoft.com/office/powerpoint/2010/main" val="312192662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pic>
        <p:nvPicPr>
          <p:cNvPr id="4" name="Picture 3">
            <a:extLst>
              <a:ext uri="{FF2B5EF4-FFF2-40B4-BE49-F238E27FC236}">
                <a16:creationId xmlns:a16="http://schemas.microsoft.com/office/drawing/2014/main" id="{60EE4AAD-C173-4024-9602-775D67E99721}"/>
              </a:ext>
            </a:extLst>
          </p:cNvPr>
          <p:cNvPicPr/>
          <p:nvPr/>
        </p:nvPicPr>
        <p:blipFill rotWithShape="1">
          <a:blip r:embed="rId2"/>
          <a:srcRect l="10687" t="13112" r="17790" b="12116"/>
          <a:stretch/>
        </p:blipFill>
        <p:spPr bwMode="auto">
          <a:xfrm>
            <a:off x="1617784" y="1191624"/>
            <a:ext cx="8553157" cy="43369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962677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A76EDC57-0EBC-4B6E-A075-9F778A6CF715}"/>
              </a:ext>
            </a:extLst>
          </p:cNvPr>
          <p:cNvSpPr/>
          <p:nvPr/>
        </p:nvSpPr>
        <p:spPr>
          <a:xfrm>
            <a:off x="1491524" y="779683"/>
            <a:ext cx="1463542" cy="369332"/>
          </a:xfrm>
          <a:prstGeom prst="rect">
            <a:avLst/>
          </a:prstGeom>
        </p:spPr>
        <p:txBody>
          <a:bodyPr wrap="none">
            <a:spAutoFit/>
          </a:bodyPr>
          <a:lstStyle/>
          <a:p>
            <a:r>
              <a:rPr lang="en-US" b="1" dirty="0">
                <a:solidFill>
                  <a:srgbClr val="002060"/>
                </a:solidFill>
              </a:rPr>
              <a:t>3Nephi 12:25</a:t>
            </a:r>
          </a:p>
        </p:txBody>
      </p:sp>
      <p:sp>
        <p:nvSpPr>
          <p:cNvPr id="5" name="Rectangle 4">
            <a:extLst>
              <a:ext uri="{FF2B5EF4-FFF2-40B4-BE49-F238E27FC236}">
                <a16:creationId xmlns:a16="http://schemas.microsoft.com/office/drawing/2014/main" id="{662442CF-007C-4040-B77B-2AFDC646E2D0}"/>
              </a:ext>
            </a:extLst>
          </p:cNvPr>
          <p:cNvSpPr/>
          <p:nvPr/>
        </p:nvSpPr>
        <p:spPr>
          <a:xfrm>
            <a:off x="1491521" y="1112913"/>
            <a:ext cx="8659641" cy="646331"/>
          </a:xfrm>
          <a:prstGeom prst="rect">
            <a:avLst/>
          </a:prstGeom>
        </p:spPr>
        <p:txBody>
          <a:bodyPr wrap="square">
            <a:spAutoFit/>
          </a:bodyPr>
          <a:lstStyle/>
          <a:p>
            <a:pPr algn="just"/>
            <a:r>
              <a:rPr lang="en-US" dirty="0">
                <a:solidFill>
                  <a:schemeClr val="bg1"/>
                </a:solidFill>
                <a:latin typeface="Palatino"/>
              </a:rPr>
              <a:t>Agree with thine adversary quickly while thou art in the way with him, lest at any time he shall get thee, and thou shalt be cast into prison.</a:t>
            </a:r>
            <a:endParaRPr lang="en-US" dirty="0">
              <a:solidFill>
                <a:schemeClr val="bg1"/>
              </a:solidFill>
            </a:endParaRPr>
          </a:p>
        </p:txBody>
      </p:sp>
      <p:sp>
        <p:nvSpPr>
          <p:cNvPr id="6" name="Rectangle 5">
            <a:extLst>
              <a:ext uri="{FF2B5EF4-FFF2-40B4-BE49-F238E27FC236}">
                <a16:creationId xmlns:a16="http://schemas.microsoft.com/office/drawing/2014/main" id="{A9F36E56-6E2F-4A32-A097-0F6D7673C214}"/>
              </a:ext>
            </a:extLst>
          </p:cNvPr>
          <p:cNvSpPr/>
          <p:nvPr/>
        </p:nvSpPr>
        <p:spPr>
          <a:xfrm>
            <a:off x="1491523" y="1767980"/>
            <a:ext cx="7095886" cy="369332"/>
          </a:xfrm>
          <a:prstGeom prst="rect">
            <a:avLst/>
          </a:prstGeom>
        </p:spPr>
        <p:txBody>
          <a:bodyPr wrap="square">
            <a:spAutoFit/>
          </a:bodyPr>
          <a:lstStyle/>
          <a:p>
            <a:pPr algn="just"/>
            <a:r>
              <a:rPr lang="en-US" b="1" dirty="0">
                <a:solidFill>
                  <a:schemeClr val="bg1"/>
                </a:solidFill>
              </a:rPr>
              <a:t>What do you think it means to “agree with thine adversary quickly”?</a:t>
            </a:r>
          </a:p>
        </p:txBody>
      </p:sp>
      <p:sp>
        <p:nvSpPr>
          <p:cNvPr id="7" name="Rectangle 6">
            <a:extLst>
              <a:ext uri="{FF2B5EF4-FFF2-40B4-BE49-F238E27FC236}">
                <a16:creationId xmlns:a16="http://schemas.microsoft.com/office/drawing/2014/main" id="{64669B46-63C4-4AD5-AAF4-08F987328BC1}"/>
              </a:ext>
            </a:extLst>
          </p:cNvPr>
          <p:cNvSpPr/>
          <p:nvPr/>
        </p:nvSpPr>
        <p:spPr>
          <a:xfrm>
            <a:off x="1491521" y="2097987"/>
            <a:ext cx="8659640" cy="1200329"/>
          </a:xfrm>
          <a:prstGeom prst="rect">
            <a:avLst/>
          </a:prstGeom>
        </p:spPr>
        <p:txBody>
          <a:bodyPr wrap="square">
            <a:spAutoFit/>
          </a:bodyPr>
          <a:lstStyle/>
          <a:p>
            <a:pPr algn="just"/>
            <a:r>
              <a:rPr lang="en-US" i="1" dirty="0">
                <a:solidFill>
                  <a:schemeClr val="bg1"/>
                </a:solidFill>
              </a:rPr>
              <a:t>Elder David E. Sorensen of the Seventy taught that the phrase “agree with thine adversary quickly” means to “resolve our differences early on, lest the passions of the moment escalate into physical or emotional cruelty, and we fall captive to our anger” (“Forgiveness Will Change Bitterness to Love,” Ensignor Liahona, May 2003,11). </a:t>
            </a:r>
          </a:p>
        </p:txBody>
      </p:sp>
      <p:sp>
        <p:nvSpPr>
          <p:cNvPr id="8" name="Rectangle 7">
            <a:extLst>
              <a:ext uri="{FF2B5EF4-FFF2-40B4-BE49-F238E27FC236}">
                <a16:creationId xmlns:a16="http://schemas.microsoft.com/office/drawing/2014/main" id="{CCF78C8A-B7BB-486B-9141-02E5A9BBF75C}"/>
              </a:ext>
            </a:extLst>
          </p:cNvPr>
          <p:cNvSpPr/>
          <p:nvPr/>
        </p:nvSpPr>
        <p:spPr>
          <a:xfrm>
            <a:off x="1491523" y="3337641"/>
            <a:ext cx="8553625" cy="369332"/>
          </a:xfrm>
          <a:prstGeom prst="rect">
            <a:avLst/>
          </a:prstGeom>
        </p:spPr>
        <p:txBody>
          <a:bodyPr wrap="square">
            <a:spAutoFit/>
          </a:bodyPr>
          <a:lstStyle/>
          <a:p>
            <a:pPr algn="just"/>
            <a:r>
              <a:rPr lang="en-US" b="1" dirty="0">
                <a:solidFill>
                  <a:schemeClr val="bg1"/>
                </a:solidFill>
              </a:rPr>
              <a:t>How would you summarize the Savior’s teaching in 3Nephi 12:25 in your own words?</a:t>
            </a:r>
          </a:p>
        </p:txBody>
      </p:sp>
      <p:sp>
        <p:nvSpPr>
          <p:cNvPr id="9" name="Rectangle 8">
            <a:extLst>
              <a:ext uri="{FF2B5EF4-FFF2-40B4-BE49-F238E27FC236}">
                <a16:creationId xmlns:a16="http://schemas.microsoft.com/office/drawing/2014/main" id="{4BACC520-9FD5-4388-A87B-E7E71A46229B}"/>
              </a:ext>
            </a:extLst>
          </p:cNvPr>
          <p:cNvSpPr/>
          <p:nvPr/>
        </p:nvSpPr>
        <p:spPr>
          <a:xfrm>
            <a:off x="1491523" y="3706973"/>
            <a:ext cx="8659639" cy="646331"/>
          </a:xfrm>
          <a:prstGeom prst="rect">
            <a:avLst/>
          </a:prstGeom>
        </p:spPr>
        <p:txBody>
          <a:bodyPr wrap="square">
            <a:spAutoFit/>
          </a:bodyPr>
          <a:lstStyle/>
          <a:p>
            <a:pPr algn="just"/>
            <a:r>
              <a:rPr lang="en-US" i="1" dirty="0">
                <a:solidFill>
                  <a:schemeClr val="bg1"/>
                </a:solidFill>
              </a:rPr>
              <a:t>If we resolve conflict with others in the Lord’s way, then we can avoid the harmful effects of contention.</a:t>
            </a:r>
          </a:p>
        </p:txBody>
      </p:sp>
      <p:sp>
        <p:nvSpPr>
          <p:cNvPr id="10" name="Rectangle 9">
            <a:extLst>
              <a:ext uri="{FF2B5EF4-FFF2-40B4-BE49-F238E27FC236}">
                <a16:creationId xmlns:a16="http://schemas.microsoft.com/office/drawing/2014/main" id="{D595D03B-4D74-4A69-B435-3BF8A214F6C6}"/>
              </a:ext>
            </a:extLst>
          </p:cNvPr>
          <p:cNvSpPr/>
          <p:nvPr/>
        </p:nvSpPr>
        <p:spPr>
          <a:xfrm>
            <a:off x="1491522" y="4353304"/>
            <a:ext cx="8659639" cy="646331"/>
          </a:xfrm>
          <a:prstGeom prst="rect">
            <a:avLst/>
          </a:prstGeom>
        </p:spPr>
        <p:txBody>
          <a:bodyPr wrap="square">
            <a:spAutoFit/>
          </a:bodyPr>
          <a:lstStyle/>
          <a:p>
            <a:pPr algn="just"/>
            <a:r>
              <a:rPr lang="en-US" b="1" dirty="0">
                <a:solidFill>
                  <a:schemeClr val="bg1"/>
                </a:solidFill>
              </a:rPr>
              <a:t>How might obeying the principle in 3Nephi 12:25 have helped the Latter-day Saints who had become upset with members of the wagon train?</a:t>
            </a:r>
          </a:p>
        </p:txBody>
      </p:sp>
    </p:spTree>
    <p:extLst>
      <p:ext uri="{BB962C8B-B14F-4D97-AF65-F5344CB8AC3E}">
        <p14:creationId xmlns:p14="http://schemas.microsoft.com/office/powerpoint/2010/main" val="157053144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dissolv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3"/>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9"/>
                                        </p:tgtEl>
                                        <p:attrNameLst>
                                          <p:attrName>style.visibility</p:attrName>
                                        </p:attrNameLst>
                                      </p:cBhvr>
                                      <p:to>
                                        <p:strVal val="visible"/>
                                      </p:to>
                                    </p:set>
                                    <p:anim calcmode="lin" valueType="num">
                                      <p:cBhvr>
                                        <p:cTn id="26" dur="1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7" dur="100" fill="hold"/>
                                        <p:tgtEl>
                                          <p:spTgt spid="9"/>
                                        </p:tgtEl>
                                        <p:attrNameLst>
                                          <p:attrName>ppt_y</p:attrName>
                                        </p:attrNameLst>
                                      </p:cBhvr>
                                      <p:tavLst>
                                        <p:tav tm="0">
                                          <p:val>
                                            <p:strVal val="#ppt_y"/>
                                          </p:val>
                                        </p:tav>
                                        <p:tav tm="100000">
                                          <p:val>
                                            <p:strVal val="#ppt_y"/>
                                          </p:val>
                                        </p:tav>
                                      </p:tavLst>
                                    </p:anim>
                                    <p:anim calcmode="lin" valueType="num">
                                      <p:cBhvr>
                                        <p:cTn id="28" dur="1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9" dur="1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0" dur="100" tmFilter="0,0; .5, 1; 1, 1"/>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99ABAA3B-C1DF-4495-8984-979343864A8F}"/>
              </a:ext>
            </a:extLst>
          </p:cNvPr>
          <p:cNvSpPr/>
          <p:nvPr/>
        </p:nvSpPr>
        <p:spPr>
          <a:xfrm>
            <a:off x="1311964" y="829773"/>
            <a:ext cx="8746435" cy="646331"/>
          </a:xfrm>
          <a:prstGeom prst="rect">
            <a:avLst/>
          </a:prstGeom>
        </p:spPr>
        <p:txBody>
          <a:bodyPr wrap="square">
            <a:spAutoFit/>
          </a:bodyPr>
          <a:lstStyle/>
          <a:p>
            <a:pPr algn="just"/>
            <a:r>
              <a:rPr lang="en-US" b="1" dirty="0">
                <a:solidFill>
                  <a:schemeClr val="bg1"/>
                </a:solidFill>
              </a:rPr>
              <a:t>What should the Cedar City leaders have done when William Dame counseled them not to use the militia? </a:t>
            </a:r>
          </a:p>
        </p:txBody>
      </p:sp>
      <p:sp>
        <p:nvSpPr>
          <p:cNvPr id="4" name="Rectangle 3">
            <a:extLst>
              <a:ext uri="{FF2B5EF4-FFF2-40B4-BE49-F238E27FC236}">
                <a16:creationId xmlns:a16="http://schemas.microsoft.com/office/drawing/2014/main" id="{8EF05FAE-27B9-49D2-8E00-570BF72D49A5}"/>
              </a:ext>
            </a:extLst>
          </p:cNvPr>
          <p:cNvSpPr/>
          <p:nvPr/>
        </p:nvSpPr>
        <p:spPr>
          <a:xfrm>
            <a:off x="1311961" y="1462160"/>
            <a:ext cx="5065810" cy="369332"/>
          </a:xfrm>
          <a:prstGeom prst="rect">
            <a:avLst/>
          </a:prstGeom>
        </p:spPr>
        <p:txBody>
          <a:bodyPr wrap="none">
            <a:spAutoFit/>
          </a:bodyPr>
          <a:lstStyle/>
          <a:p>
            <a:r>
              <a:rPr lang="en-US" b="1" dirty="0">
                <a:solidFill>
                  <a:schemeClr val="bg1"/>
                </a:solidFill>
              </a:rPr>
              <a:t>What did rejecting counsel then lead them to do?</a:t>
            </a:r>
          </a:p>
        </p:txBody>
      </p:sp>
      <p:sp>
        <p:nvSpPr>
          <p:cNvPr id="5" name="Rectangle 4">
            <a:extLst>
              <a:ext uri="{FF2B5EF4-FFF2-40B4-BE49-F238E27FC236}">
                <a16:creationId xmlns:a16="http://schemas.microsoft.com/office/drawing/2014/main" id="{5F9ECFBF-99E3-4EE6-A595-0770D81E4003}"/>
              </a:ext>
            </a:extLst>
          </p:cNvPr>
          <p:cNvSpPr/>
          <p:nvPr/>
        </p:nvSpPr>
        <p:spPr>
          <a:xfrm>
            <a:off x="1311964" y="1899449"/>
            <a:ext cx="8746434" cy="353943"/>
          </a:xfrm>
          <a:prstGeom prst="rect">
            <a:avLst/>
          </a:prstGeom>
        </p:spPr>
        <p:txBody>
          <a:bodyPr wrap="square">
            <a:spAutoFit/>
          </a:bodyPr>
          <a:lstStyle/>
          <a:p>
            <a:pPr algn="just"/>
            <a:r>
              <a:rPr lang="en-US" sz="1700" i="1" dirty="0">
                <a:solidFill>
                  <a:schemeClr val="bg1"/>
                </a:solidFill>
                <a:effectLst>
                  <a:outerShdw blurRad="38100" dist="38100" dir="2700000" algn="tl">
                    <a:srgbClr val="000000">
                      <a:alpha val="43137"/>
                    </a:srgbClr>
                  </a:outerShdw>
                </a:effectLst>
              </a:rPr>
              <a:t>If we ignore counsel to do what is right, then we become more susceptible to making poor choices.</a:t>
            </a:r>
          </a:p>
        </p:txBody>
      </p:sp>
      <p:sp>
        <p:nvSpPr>
          <p:cNvPr id="6" name="Rectangle 5">
            <a:extLst>
              <a:ext uri="{FF2B5EF4-FFF2-40B4-BE49-F238E27FC236}">
                <a16:creationId xmlns:a16="http://schemas.microsoft.com/office/drawing/2014/main" id="{CFA0ED2C-89FD-41A4-BE02-64AE7F7C39A3}"/>
              </a:ext>
            </a:extLst>
          </p:cNvPr>
          <p:cNvSpPr/>
          <p:nvPr/>
        </p:nvSpPr>
        <p:spPr>
          <a:xfrm>
            <a:off x="1311961" y="2321349"/>
            <a:ext cx="3598036" cy="369332"/>
          </a:xfrm>
          <a:prstGeom prst="rect">
            <a:avLst/>
          </a:prstGeom>
        </p:spPr>
        <p:txBody>
          <a:bodyPr wrap="none">
            <a:spAutoFit/>
          </a:bodyPr>
          <a:lstStyle/>
          <a:p>
            <a:r>
              <a:rPr lang="en-US" b="1" dirty="0">
                <a:solidFill>
                  <a:schemeClr val="bg1"/>
                </a:solidFill>
              </a:rPr>
              <a:t>Doctrine and Covenants 121:36–37</a:t>
            </a:r>
          </a:p>
        </p:txBody>
      </p:sp>
      <p:sp>
        <p:nvSpPr>
          <p:cNvPr id="7" name="Rectangle 6">
            <a:extLst>
              <a:ext uri="{FF2B5EF4-FFF2-40B4-BE49-F238E27FC236}">
                <a16:creationId xmlns:a16="http://schemas.microsoft.com/office/drawing/2014/main" id="{DF034ADF-51C2-4B34-A907-FB24AE7B1231}"/>
              </a:ext>
            </a:extLst>
          </p:cNvPr>
          <p:cNvSpPr/>
          <p:nvPr/>
        </p:nvSpPr>
        <p:spPr>
          <a:xfrm>
            <a:off x="1311960" y="2615416"/>
            <a:ext cx="9117497" cy="2185214"/>
          </a:xfrm>
          <a:prstGeom prst="rect">
            <a:avLst/>
          </a:prstGeom>
        </p:spPr>
        <p:txBody>
          <a:bodyPr wrap="square">
            <a:spAutoFit/>
          </a:bodyPr>
          <a:lstStyle/>
          <a:p>
            <a:pPr algn="just" fontAlgn="base"/>
            <a:r>
              <a:rPr lang="en-US" sz="1700" b="1" dirty="0">
                <a:solidFill>
                  <a:schemeClr val="bg1"/>
                </a:solidFill>
                <a:latin typeface="Palatino"/>
              </a:rPr>
              <a:t>36 </a:t>
            </a:r>
            <a:r>
              <a:rPr lang="en-US" sz="1700" dirty="0">
                <a:solidFill>
                  <a:schemeClr val="bg1"/>
                </a:solidFill>
                <a:latin typeface="Palatino"/>
              </a:rPr>
              <a:t>That the rights of the priesthood are inseparably connected with the powers of heaven, and that the powers of heaven cannot be controlled nor handled only upon the principles of righteousness.</a:t>
            </a:r>
          </a:p>
          <a:p>
            <a:pPr algn="just" fontAlgn="base"/>
            <a:r>
              <a:rPr lang="en-US" sz="1700" b="1" dirty="0">
                <a:solidFill>
                  <a:schemeClr val="bg1"/>
                </a:solidFill>
                <a:latin typeface="Palatino"/>
              </a:rPr>
              <a:t>37 </a:t>
            </a:r>
            <a:r>
              <a:rPr lang="en-US" sz="1700" dirty="0">
                <a:solidFill>
                  <a:schemeClr val="bg1"/>
                </a:solidFill>
                <a:latin typeface="Palatino"/>
              </a:rPr>
              <a:t>That they may be conferred upon us, it is true; but when we undertake to cover our sins, or to gratify our pride, our vain ambition, or to exercise control or dominion or compulsion upon the souls of the children of men, in any degree of unrighteousness, behold, the heavens withdraw themselves; the Spirit of the Lord is grieved; and when it is withdrawn, Amen to the priesthood or the authority of that man.</a:t>
            </a:r>
            <a:endParaRPr lang="en-US" sz="1700" b="0" i="0" dirty="0">
              <a:solidFill>
                <a:schemeClr val="bg1"/>
              </a:solidFill>
              <a:effectLst/>
              <a:latin typeface="Palatino"/>
            </a:endParaRPr>
          </a:p>
        </p:txBody>
      </p:sp>
      <p:sp>
        <p:nvSpPr>
          <p:cNvPr id="8" name="Rectangle 7">
            <a:extLst>
              <a:ext uri="{FF2B5EF4-FFF2-40B4-BE49-F238E27FC236}">
                <a16:creationId xmlns:a16="http://schemas.microsoft.com/office/drawing/2014/main" id="{DD58F3C7-3596-4788-9B8E-D038D236A1F4}"/>
              </a:ext>
            </a:extLst>
          </p:cNvPr>
          <p:cNvSpPr/>
          <p:nvPr/>
        </p:nvSpPr>
        <p:spPr>
          <a:xfrm>
            <a:off x="1311960" y="4839488"/>
            <a:ext cx="9117497" cy="646331"/>
          </a:xfrm>
          <a:prstGeom prst="rect">
            <a:avLst/>
          </a:prstGeom>
        </p:spPr>
        <p:txBody>
          <a:bodyPr wrap="square">
            <a:spAutoFit/>
          </a:bodyPr>
          <a:lstStyle/>
          <a:p>
            <a:pPr algn="just"/>
            <a:r>
              <a:rPr lang="en-US" b="1" dirty="0">
                <a:solidFill>
                  <a:schemeClr val="bg1"/>
                </a:solidFill>
              </a:rPr>
              <a:t>What warning does the Lord give to priesthood holders who seek to cover their sins or act unrighteously?</a:t>
            </a:r>
          </a:p>
        </p:txBody>
      </p:sp>
    </p:spTree>
    <p:extLst>
      <p:ext uri="{BB962C8B-B14F-4D97-AF65-F5344CB8AC3E}">
        <p14:creationId xmlns:p14="http://schemas.microsoft.com/office/powerpoint/2010/main" val="26602896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down)">
                                      <p:cBhvr>
                                        <p:cTn id="22" dur="500"/>
                                        <p:tgtEl>
                                          <p:spTgt spid="7"/>
                                        </p:tgtEl>
                                      </p:cBhvr>
                                    </p:animEffect>
                                  </p:childTnLst>
                                </p:cTn>
                              </p:par>
                              <p:par>
                                <p:cTn id="23" presetID="5" presetClass="entr" presetSubtype="5"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heckerboard(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3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800" decel="100000"/>
                                        <p:tgtEl>
                                          <p:spTgt spid="8"/>
                                        </p:tgtEl>
                                      </p:cBhvr>
                                    </p:animEffect>
                                    <p:anim calcmode="lin" valueType="num">
                                      <p:cBhvr>
                                        <p:cTn id="31" dur="800" decel="100000" fill="hold"/>
                                        <p:tgtEl>
                                          <p:spTgt spid="8"/>
                                        </p:tgtEl>
                                        <p:attrNameLst>
                                          <p:attrName>style.rotation</p:attrName>
                                        </p:attrNameLst>
                                      </p:cBhvr>
                                      <p:tavLst>
                                        <p:tav tm="0">
                                          <p:val>
                                            <p:fltVal val="-90"/>
                                          </p:val>
                                        </p:tav>
                                        <p:tav tm="100000">
                                          <p:val>
                                            <p:fltVal val="0"/>
                                          </p:val>
                                        </p:tav>
                                      </p:tavLst>
                                    </p:anim>
                                    <p:anim calcmode="lin" valueType="num">
                                      <p:cBhvr>
                                        <p:cTn id="32" dur="800" decel="100000" fill="hold"/>
                                        <p:tgtEl>
                                          <p:spTgt spid="8"/>
                                        </p:tgtEl>
                                        <p:attrNameLst>
                                          <p:attrName>ppt_x</p:attrName>
                                        </p:attrNameLst>
                                      </p:cBhvr>
                                      <p:tavLst>
                                        <p:tav tm="0">
                                          <p:val>
                                            <p:strVal val="#ppt_x+0.4"/>
                                          </p:val>
                                        </p:tav>
                                        <p:tav tm="100000">
                                          <p:val>
                                            <p:strVal val="#ppt_x-0.05"/>
                                          </p:val>
                                        </p:tav>
                                      </p:tavLst>
                                    </p:anim>
                                    <p:anim calcmode="lin" valueType="num">
                                      <p:cBhvr>
                                        <p:cTn id="33" dur="800" decel="100000" fill="hold"/>
                                        <p:tgtEl>
                                          <p:spTgt spid="8"/>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151</a:t>
            </a:r>
          </a:p>
        </p:txBody>
      </p:sp>
      <p:sp>
        <p:nvSpPr>
          <p:cNvPr id="2" name="Rectangle 1">
            <a:extLst>
              <a:ext uri="{FF2B5EF4-FFF2-40B4-BE49-F238E27FC236}">
                <a16:creationId xmlns:a16="http://schemas.microsoft.com/office/drawing/2014/main" id="{248BFFD1-30FB-4B3B-88C4-4D4F4BADBBD5}"/>
              </a:ext>
            </a:extLst>
          </p:cNvPr>
          <p:cNvSpPr/>
          <p:nvPr/>
        </p:nvSpPr>
        <p:spPr>
          <a:xfrm>
            <a:off x="1205948" y="932478"/>
            <a:ext cx="8574156" cy="369332"/>
          </a:xfrm>
          <a:prstGeom prst="rect">
            <a:avLst/>
          </a:prstGeom>
        </p:spPr>
        <p:txBody>
          <a:bodyPr wrap="square">
            <a:spAutoFit/>
          </a:bodyPr>
          <a:lstStyle/>
          <a:p>
            <a:pPr algn="just"/>
            <a:r>
              <a:rPr lang="en-US" b="1" dirty="0">
                <a:solidFill>
                  <a:schemeClr val="bg1"/>
                </a:solidFill>
              </a:rPr>
              <a:t>What resulted from the decision to disobey the counsel of the militia commander?</a:t>
            </a:r>
          </a:p>
        </p:txBody>
      </p:sp>
      <p:sp>
        <p:nvSpPr>
          <p:cNvPr id="4" name="Rectangle 3">
            <a:extLst>
              <a:ext uri="{FF2B5EF4-FFF2-40B4-BE49-F238E27FC236}">
                <a16:creationId xmlns:a16="http://schemas.microsoft.com/office/drawing/2014/main" id="{B1211029-192A-4591-A896-47524EB8719A}"/>
              </a:ext>
            </a:extLst>
          </p:cNvPr>
          <p:cNvSpPr/>
          <p:nvPr/>
        </p:nvSpPr>
        <p:spPr>
          <a:xfrm>
            <a:off x="1205948" y="1504694"/>
            <a:ext cx="6096000" cy="369332"/>
          </a:xfrm>
          <a:prstGeom prst="rect">
            <a:avLst/>
          </a:prstGeom>
        </p:spPr>
        <p:txBody>
          <a:bodyPr>
            <a:spAutoFit/>
          </a:bodyPr>
          <a:lstStyle/>
          <a:p>
            <a:pPr algn="just"/>
            <a:r>
              <a:rPr lang="en-US" b="1" dirty="0">
                <a:solidFill>
                  <a:schemeClr val="bg1"/>
                </a:solidFill>
              </a:rPr>
              <a:t>What choices did those responsible for the attacks have?</a:t>
            </a:r>
          </a:p>
        </p:txBody>
      </p:sp>
      <p:sp>
        <p:nvSpPr>
          <p:cNvPr id="5" name="Rectangle 4">
            <a:extLst>
              <a:ext uri="{FF2B5EF4-FFF2-40B4-BE49-F238E27FC236}">
                <a16:creationId xmlns:a16="http://schemas.microsoft.com/office/drawing/2014/main" id="{DB3D5050-61C1-457A-8F87-27A62EC9FF98}"/>
              </a:ext>
            </a:extLst>
          </p:cNvPr>
          <p:cNvSpPr/>
          <p:nvPr/>
        </p:nvSpPr>
        <p:spPr>
          <a:xfrm>
            <a:off x="1205948" y="2076910"/>
            <a:ext cx="3133037" cy="369332"/>
          </a:xfrm>
          <a:prstGeom prst="rect">
            <a:avLst/>
          </a:prstGeom>
        </p:spPr>
        <p:txBody>
          <a:bodyPr wrap="none">
            <a:spAutoFit/>
          </a:bodyPr>
          <a:lstStyle/>
          <a:p>
            <a:r>
              <a:rPr lang="en-US" b="1" dirty="0">
                <a:solidFill>
                  <a:schemeClr val="bg1"/>
                </a:solidFill>
              </a:rPr>
              <a:t>What should they have done?</a:t>
            </a:r>
          </a:p>
        </p:txBody>
      </p:sp>
      <p:sp>
        <p:nvSpPr>
          <p:cNvPr id="7" name="Rectangle 6">
            <a:extLst>
              <a:ext uri="{FF2B5EF4-FFF2-40B4-BE49-F238E27FC236}">
                <a16:creationId xmlns:a16="http://schemas.microsoft.com/office/drawing/2014/main" id="{CC45B3D7-A38C-4992-ADD1-E47CD307A16F}"/>
              </a:ext>
            </a:extLst>
          </p:cNvPr>
          <p:cNvSpPr/>
          <p:nvPr/>
        </p:nvSpPr>
        <p:spPr>
          <a:xfrm>
            <a:off x="1212574" y="2649126"/>
            <a:ext cx="4992072" cy="369332"/>
          </a:xfrm>
          <a:prstGeom prst="rect">
            <a:avLst/>
          </a:prstGeom>
        </p:spPr>
        <p:txBody>
          <a:bodyPr wrap="none">
            <a:spAutoFit/>
          </a:bodyPr>
          <a:lstStyle/>
          <a:p>
            <a:r>
              <a:rPr lang="en-US" b="1" dirty="0">
                <a:solidFill>
                  <a:schemeClr val="bg1"/>
                </a:solidFill>
              </a:rPr>
              <a:t>What do you do when you do something wrong?</a:t>
            </a:r>
          </a:p>
        </p:txBody>
      </p:sp>
      <p:sp>
        <p:nvSpPr>
          <p:cNvPr id="8" name="Rectangle 7">
            <a:extLst>
              <a:ext uri="{FF2B5EF4-FFF2-40B4-BE49-F238E27FC236}">
                <a16:creationId xmlns:a16="http://schemas.microsoft.com/office/drawing/2014/main" id="{31628359-21D5-4B73-B2FF-60AAE5739F98}"/>
              </a:ext>
            </a:extLst>
          </p:cNvPr>
          <p:cNvSpPr/>
          <p:nvPr/>
        </p:nvSpPr>
        <p:spPr>
          <a:xfrm>
            <a:off x="1205947" y="3221342"/>
            <a:ext cx="8574155" cy="646331"/>
          </a:xfrm>
          <a:prstGeom prst="rect">
            <a:avLst/>
          </a:prstGeom>
        </p:spPr>
        <p:txBody>
          <a:bodyPr wrap="square">
            <a:spAutoFit/>
          </a:bodyPr>
          <a:lstStyle/>
          <a:p>
            <a:pPr algn="just"/>
            <a:r>
              <a:rPr lang="en-US" b="1" dirty="0">
                <a:solidFill>
                  <a:schemeClr val="bg1"/>
                </a:solidFill>
              </a:rPr>
              <a:t>Do you confess what you have done wrong and receive the consequences, or do you try to hide the sin through deception? </a:t>
            </a:r>
          </a:p>
        </p:txBody>
      </p:sp>
    </p:spTree>
    <p:extLst>
      <p:ext uri="{BB962C8B-B14F-4D97-AF65-F5344CB8AC3E}">
        <p14:creationId xmlns:p14="http://schemas.microsoft.com/office/powerpoint/2010/main" val="3527208100"/>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49795"/>
                                  </p:iterate>
                                  <p:childTnLst>
                                    <p:set>
                                      <p:cBhvr>
                                        <p:cTn id="6" dur="1" fill="hold">
                                          <p:stCondLst>
                                            <p:cond delay="0"/>
                                          </p:stCondLst>
                                        </p:cTn>
                                        <p:tgtEl>
                                          <p:spTgt spid="2"/>
                                        </p:tgtEl>
                                        <p:attrNameLst>
                                          <p:attrName>style.visibility</p:attrName>
                                        </p:attrNameLst>
                                      </p:cBhvr>
                                      <p:to>
                                        <p:strVal val="visible"/>
                                      </p:to>
                                    </p:set>
                                    <p:set>
                                      <p:cBhvr>
                                        <p:cTn id="7" dur="41" fill="hold">
                                          <p:stCondLst>
                                            <p:cond delay="0"/>
                                          </p:stCondLst>
                                        </p:cTn>
                                        <p:tgtEl>
                                          <p:spTgt spid="2"/>
                                        </p:tgtEl>
                                        <p:attrNameLst>
                                          <p:attrName>style.rotation</p:attrName>
                                        </p:attrNameLst>
                                      </p:cBhvr>
                                      <p:to>
                                        <p:strVal val="-45.0"/>
                                      </p:to>
                                    </p:set>
                                    <p:anim calcmode="lin" valueType="num">
                                      <p:cBhvr>
                                        <p:cTn id="8" dur="41" fill="hold">
                                          <p:stCondLst>
                                            <p:cond delay="41"/>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1"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2" decel="50000" autoRev="1" fill="hold">
                                          <p:stCondLst>
                                            <p:cond delay="41"/>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 fill="hold">
                                          <p:stCondLst>
                                            <p:cond delay="89"/>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1000" fill="hold"/>
                                        <p:tgtEl>
                                          <p:spTgt spid="4"/>
                                        </p:tgtEl>
                                        <p:attrNameLst>
                                          <p:attrName>ppt_x</p:attrName>
                                        </p:attrNameLst>
                                      </p:cBhvr>
                                      <p:tavLst>
                                        <p:tav tm="0">
                                          <p:val>
                                            <p:strVal val="0-#ppt_w/2"/>
                                          </p:val>
                                        </p:tav>
                                        <p:tav tm="100000">
                                          <p:val>
                                            <p:strVal val="#ppt_x"/>
                                          </p:val>
                                        </p:tav>
                                      </p:tavLst>
                                    </p:anim>
                                    <p:anim calcmode="lin" valueType="num">
                                      <p:cBhvr additive="base">
                                        <p:cTn id="17"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anim calcmode="lin" valueType="num">
                                      <p:cBhvr>
                                        <p:cTn id="23" dur="500" fill="hold"/>
                                        <p:tgtEl>
                                          <p:spTgt spid="5"/>
                                        </p:tgtEl>
                                        <p:attrNameLst>
                                          <p:attrName>ppt_x</p:attrName>
                                        </p:attrNameLst>
                                      </p:cBhvr>
                                      <p:tavLst>
                                        <p:tav tm="0">
                                          <p:val>
                                            <p:strVal val="#ppt_x"/>
                                          </p:val>
                                        </p:tav>
                                        <p:tav tm="100000">
                                          <p:val>
                                            <p:strVal val="#ppt_x"/>
                                          </p:val>
                                        </p:tav>
                                      </p:tavLst>
                                    </p:anim>
                                    <p:anim calcmode="lin" valueType="num">
                                      <p:cBhvr>
                                        <p:cTn id="24"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750" fill="hold"/>
                                        <p:tgtEl>
                                          <p:spTgt spid="7"/>
                                        </p:tgtEl>
                                        <p:attrNameLst>
                                          <p:attrName>ppt_x</p:attrName>
                                        </p:attrNameLst>
                                      </p:cBhvr>
                                      <p:tavLst>
                                        <p:tav tm="0">
                                          <p:val>
                                            <p:strVal val="1+#ppt_w/2"/>
                                          </p:val>
                                        </p:tav>
                                        <p:tav tm="100000">
                                          <p:val>
                                            <p:strVal val="#ppt_x"/>
                                          </p:val>
                                        </p:tav>
                                      </p:tavLst>
                                    </p:anim>
                                    <p:anim calcmode="lin" valueType="num">
                                      <p:cBhvr additive="base">
                                        <p:cTn id="30" dur="75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Scale>
                                      <p:cBhvr>
                                        <p:cTn id="35"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8"/>
                                        </p:tgtEl>
                                        <p:attrNameLst>
                                          <p:attrName>ppt_x</p:attrName>
                                          <p:attrName>ppt_y</p:attrName>
                                        </p:attrNameLst>
                                      </p:cBhvr>
                                    </p:animMotion>
                                    <p:animEffect transition="in" filter="fade">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0</TotalTime>
  <Words>880</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MS PMincho</vt:lpstr>
      <vt:lpstr>Arial</vt:lpstr>
      <vt:lpstr>Arial Black</vt:lpstr>
      <vt:lpstr>Calibri</vt:lpstr>
      <vt:lpstr>Corbel</vt:lpstr>
      <vt:lpstr>Ebrima</vt:lpstr>
      <vt:lpstr>MV Boli</vt:lpstr>
      <vt:lpstr>Palatino</vt:lpstr>
      <vt:lpstr>Palatino Linotype</vt:lpstr>
      <vt:lpstr>Times New Roman</vt:lpstr>
      <vt:lpstr>Wingdings 3</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3422</cp:revision>
  <dcterms:created xsi:type="dcterms:W3CDTF">2018-08-29T04:26:39Z</dcterms:created>
  <dcterms:modified xsi:type="dcterms:W3CDTF">2018-11-22T23:56:07Z</dcterms:modified>
</cp:coreProperties>
</file>