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8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949339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759691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957310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67983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713811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30425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62327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026475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773019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412744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20859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861629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48664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900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27781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63982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594316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170C85-D53E-494A-85C8-1F4246BD121C}" type="datetimeFigureOut">
              <a:rPr lang="en-US" smtClean="0"/>
              <a:t>2/4/2019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448412959"/>
      </p:ext>
    </p:extLst>
  </p:cSld>
  <p:clrMap bg1="dk1" tx1="lt1" bg2="dk2" tx2="lt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883" r:id="rId13"/>
    <p:sldLayoutId id="2147483884" r:id="rId14"/>
    <p:sldLayoutId id="2147483885" r:id="rId15"/>
    <p:sldLayoutId id="2147483886" r:id="rId16"/>
    <p:sldLayoutId id="2147483887"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1F45EA8-B1C9-4FF7-AEBC-C7DD2934F043}"/>
              </a:ext>
            </a:extLst>
          </p:cNvPr>
          <p:cNvSpPr/>
          <p:nvPr/>
        </p:nvSpPr>
        <p:spPr>
          <a:xfrm>
            <a:off x="419443" y="327396"/>
            <a:ext cx="2346348" cy="458780"/>
          </a:xfrm>
          <a:prstGeom prst="rect">
            <a:avLst/>
          </a:prstGeom>
        </p:spPr>
        <p:txBody>
          <a:bodyPr wrap="non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Knight, Vinson</a:t>
            </a:r>
            <a:endParaRPr lang="en-US" sz="24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036F2DE5-0224-4C26-9D19-BA93F708FA8B}"/>
              </a:ext>
            </a:extLst>
          </p:cNvPr>
          <p:cNvSpPr/>
          <p:nvPr/>
        </p:nvSpPr>
        <p:spPr>
          <a:xfrm>
            <a:off x="419443" y="786176"/>
            <a:ext cx="11107993" cy="4015330"/>
          </a:xfrm>
          <a:prstGeom prst="rect">
            <a:avLst/>
          </a:prstGeom>
        </p:spPr>
        <p:txBody>
          <a:bodyPr wrap="square">
            <a:spAutoFit/>
          </a:bodyPr>
          <a:lstStyle/>
          <a:p>
            <a:pPr algn="just">
              <a:lnSpc>
                <a:spcPct val="107000"/>
              </a:lnSpc>
              <a:spcAft>
                <a:spcPts val="800"/>
              </a:spcAft>
            </a:pPr>
            <a:r>
              <a:rPr 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14 Mar. 1804–31 July 1842. Farmer, druggist, school warden. Born at Norwich, Hampshire Co., Massachusetts. Son of Rudolphus Knight and Rispah (Rizpah) Lee. Married Martha McBride, July 1826. Moved to Perrysburg, Cattaraugus Co., New York, by 1830. Owned farm at Perrysburg when baptized into Church of Jesus Christ of Latter–day Saints, spring 1834. Moved to Kirtland, Geauga Co., Ohio, by 24 June 1835. Ordained an elder, 2 Jan. 1836. Ordained a high priest and appointed counselor to Bishop Newel K. Whitney, 13 Jan. 1836, at Kirtland. Member of Nauvoo City Council, 1841–1842. Served as warden of Nauvoo common schools, 1841–1842. Appointed guard in Nauvoo Legion, Mar. 1841. Member of Nauvoo Masonic Lodge. Died at Nauvoo.</a:t>
            </a:r>
            <a:r>
              <a:rPr lang="en-US" sz="2400" b="1" dirty="0">
                <a:latin typeface="Arial" panose="020B0604020202020204" pitchFamily="34" charset="0"/>
                <a:ea typeface="Calibri" panose="020F0502020204030204" pitchFamily="34" charset="0"/>
                <a:cs typeface="Arial" panose="020B0604020202020204" pitchFamily="34" charset="0"/>
              </a:rPr>
              <a:t> </a:t>
            </a:r>
            <a:endParaRPr lang="en-US" sz="2400" dirty="0">
              <a:latin typeface="Arial" panose="020B0604020202020204" pitchFamily="34" charset="0"/>
              <a:ea typeface="Calibri" panose="020F050202020403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5063FD44-E1FE-48D8-B51F-5BF4646D4487}"/>
              </a:ext>
            </a:extLst>
          </p:cNvPr>
          <p:cNvSpPr/>
          <p:nvPr/>
        </p:nvSpPr>
        <p:spPr>
          <a:xfrm>
            <a:off x="4562278" y="3138502"/>
            <a:ext cx="3067443" cy="580993"/>
          </a:xfrm>
          <a:prstGeom prst="rect">
            <a:avLst/>
          </a:prstGeom>
        </p:spPr>
        <p:txBody>
          <a:bodyPr wrap="none">
            <a:spAutoFit/>
          </a:bodyPr>
          <a:lstStyle/>
          <a:p>
            <a:pPr algn="just">
              <a:lnSpc>
                <a:spcPct val="107000"/>
              </a:lnSpc>
              <a:spcAft>
                <a:spcPts val="800"/>
              </a:spcAft>
            </a:pPr>
            <a:r>
              <a:rPr lang="en-US" sz="3200" b="1" dirty="0">
                <a:solidFill>
                  <a:schemeClr val="bg1"/>
                </a:solidFill>
                <a:latin typeface="Arial" panose="020B0604020202020204" pitchFamily="34" charset="0"/>
                <a:ea typeface="Calibri" panose="020F0502020204030204" pitchFamily="34" charset="0"/>
                <a:cs typeface="Arial" panose="020B0604020202020204" pitchFamily="34" charset="0"/>
              </a:rPr>
              <a:t>Knight, Vinson</a:t>
            </a:r>
            <a:endParaRPr lang="en-US" sz="32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326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xit" presetSubtype="0" fill="hold" grpId="0" nodeType="afterEffect">
                                  <p:stCondLst>
                                    <p:cond delay="0"/>
                                  </p:stCondLst>
                                  <p:iterate type="lt">
                                    <p:tmPct val="10000"/>
                                  </p:iterate>
                                  <p:childTnLst>
                                    <p:anim from="(ppt_w)" to="(-ppt_w*2)" calcmode="lin" valueType="num">
                                      <p:cBhvr rctx="PPT">
                                        <p:cTn id="6" dur="250" autoRev="1">
                                          <p:stCondLst>
                                            <p:cond delay="0"/>
                                          </p:stCondLst>
                                        </p:cTn>
                                        <p:tgtEl>
                                          <p:spTgt spid="20"/>
                                        </p:tgtEl>
                                        <p:attrNameLst>
                                          <p:attrName>ppt_w</p:attrName>
                                        </p:attrNameLst>
                                      </p:cBhvr>
                                    </p:anim>
                                    <p:anim by="(ppt_w*0.50)" calcmode="lin" valueType="num">
                                      <p:cBhvr>
                                        <p:cTn id="7" dur="250" decel="50000" autoRev="1">
                                          <p:stCondLst>
                                            <p:cond delay="0"/>
                                          </p:stCondLst>
                                        </p:cTn>
                                        <p:tgtEl>
                                          <p:spTgt spid="20"/>
                                        </p:tgtEl>
                                        <p:attrNameLst>
                                          <p:attrName>ppt_x</p:attrName>
                                        </p:attrNameLst>
                                      </p:cBhvr>
                                    </p:anim>
                                    <p:anim from="(ppt_y)" to="(1+ppt_h/2)" calcmode="lin" valueType="num">
                                      <p:cBhvr>
                                        <p:cTn id="8" dur="500">
                                          <p:stCondLst>
                                            <p:cond delay="0"/>
                                          </p:stCondLst>
                                        </p:cTn>
                                        <p:tgtEl>
                                          <p:spTgt spid="20"/>
                                        </p:tgtEl>
                                        <p:attrNameLst>
                                          <p:attrName>ppt_y</p:attrName>
                                        </p:attrNameLst>
                                      </p:cBhvr>
                                    </p:anim>
                                    <p:animRot by="21600000">
                                      <p:cBhvr>
                                        <p:cTn id="9" dur="500">
                                          <p:stCondLst>
                                            <p:cond delay="0"/>
                                          </p:stCondLst>
                                        </p:cTn>
                                        <p:tgtEl>
                                          <p:spTgt spid="20"/>
                                        </p:tgtEl>
                                        <p:attrNameLst>
                                          <p:attrName>r</p:attrName>
                                        </p:attrNameLst>
                                      </p:cBhvr>
                                    </p:animRot>
                                    <p:set>
                                      <p:cBhvr>
                                        <p:cTn id="10" dur="1" fill="hold">
                                          <p:stCondLst>
                                            <p:cond delay="499"/>
                                          </p:stCondLst>
                                        </p:cTn>
                                        <p:tgtEl>
                                          <p:spTgt spid="20"/>
                                        </p:tgtEl>
                                        <p:attrNameLst>
                                          <p:attrName>style.visibility</p:attrName>
                                        </p:attrNameLst>
                                      </p:cBhvr>
                                      <p:to>
                                        <p:strVal val="hidden"/>
                                      </p:to>
                                    </p:set>
                                  </p:childTnLst>
                                </p:cTn>
                              </p:par>
                            </p:childTnLst>
                          </p:cTn>
                        </p:par>
                        <p:par>
                          <p:cTn id="11" fill="hold">
                            <p:stCondLst>
                              <p:cond delay="11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18"/>
                                        </p:tgtEl>
                                        <p:attrNameLst>
                                          <p:attrName>style.visibility</p:attrName>
                                        </p:attrNameLst>
                                      </p:cBhvr>
                                      <p:to>
                                        <p:strVal val="visible"/>
                                      </p:to>
                                    </p:set>
                                    <p:anim calcmode="lin" valueType="num">
                                      <p:cBhvr>
                                        <p:cTn id="14" dur="250" fill="hold"/>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18"/>
                                        </p:tgtEl>
                                        <p:attrNameLst>
                                          <p:attrName>ppt_y</p:attrName>
                                        </p:attrNameLst>
                                      </p:cBhvr>
                                      <p:tavLst>
                                        <p:tav tm="0">
                                          <p:val>
                                            <p:strVal val="#ppt_y"/>
                                          </p:val>
                                        </p:tav>
                                        <p:tav tm="100000">
                                          <p:val>
                                            <p:strVal val="#ppt_y"/>
                                          </p:val>
                                        </p:tav>
                                      </p:tavLst>
                                    </p:anim>
                                    <p:anim calcmode="lin" valueType="num">
                                      <p:cBhvr>
                                        <p:cTn id="16" dur="250" fill="hold"/>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18"/>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18"/>
                                        </p:tgtEl>
                                      </p:cBhvr>
                                    </p:animEffect>
                                  </p:childTnLst>
                                </p:cTn>
                              </p:par>
                            </p:childTnLst>
                          </p:cTn>
                        </p:par>
                        <p:par>
                          <p:cTn id="19" fill="hold">
                            <p:stCondLst>
                              <p:cond delay="1650"/>
                            </p:stCondLst>
                            <p:childTnLst>
                              <p:par>
                                <p:cTn id="20" presetID="42"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anim calcmode="lin" valueType="num">
                                      <p:cBhvr>
                                        <p:cTn id="23" dur="1000" fill="hold"/>
                                        <p:tgtEl>
                                          <p:spTgt spid="19"/>
                                        </p:tgtEl>
                                        <p:attrNameLst>
                                          <p:attrName>ppt_x</p:attrName>
                                        </p:attrNameLst>
                                      </p:cBhvr>
                                      <p:tavLst>
                                        <p:tav tm="0">
                                          <p:val>
                                            <p:strVal val="#ppt_x"/>
                                          </p:val>
                                        </p:tav>
                                        <p:tav tm="100000">
                                          <p:val>
                                            <p:strVal val="#ppt_x"/>
                                          </p:val>
                                        </p:tav>
                                      </p:tavLst>
                                    </p:anim>
                                    <p:anim calcmode="lin" valueType="num">
                                      <p:cBhvr>
                                        <p:cTn id="2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2" descr="Resultado de imagen para Norwich, Hampshire massachusetts park">
            <a:extLst>
              <a:ext uri="{FF2B5EF4-FFF2-40B4-BE49-F238E27FC236}">
                <a16:creationId xmlns:a16="http://schemas.microsoft.com/office/drawing/2014/main" id="{42E48AE1-DA02-44A5-86AA-38F16EE9DE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002" y="277273"/>
            <a:ext cx="5398239" cy="603363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5D944720-3D4A-4EB5-903E-04F78CFB2500}"/>
              </a:ext>
            </a:extLst>
          </p:cNvPr>
          <p:cNvSpPr/>
          <p:nvPr/>
        </p:nvSpPr>
        <p:spPr>
          <a:xfrm>
            <a:off x="5904345" y="3150645"/>
            <a:ext cx="5206584" cy="1077218"/>
          </a:xfrm>
          <a:prstGeom prst="rect">
            <a:avLst/>
          </a:prstGeom>
        </p:spPr>
        <p:txBody>
          <a:bodyPr wrap="square">
            <a:spAutoFit/>
          </a:bodyPr>
          <a:lstStyle/>
          <a:p>
            <a:pPr algn="ctr"/>
            <a:r>
              <a:rPr lang="en-US" sz="3200" b="1" dirty="0">
                <a:solidFill>
                  <a:schemeClr val="bg1"/>
                </a:solidFill>
                <a:latin typeface="Arial" panose="020B0604020202020204" pitchFamily="34" charset="0"/>
                <a:cs typeface="Arial" panose="020B0604020202020204" pitchFamily="34" charset="0"/>
              </a:rPr>
              <a:t>U.S. Historic district</a:t>
            </a:r>
            <a:br>
              <a:rPr lang="en-US" sz="3200" b="1" dirty="0">
                <a:solidFill>
                  <a:schemeClr val="bg1"/>
                </a:solidFill>
                <a:latin typeface="Arial" panose="020B0604020202020204" pitchFamily="34" charset="0"/>
                <a:cs typeface="Arial" panose="020B0604020202020204" pitchFamily="34" charset="0"/>
              </a:rPr>
            </a:br>
            <a:r>
              <a:rPr lang="en-US" sz="3200" b="1" dirty="0">
                <a:solidFill>
                  <a:schemeClr val="bg1"/>
                </a:solidFill>
                <a:latin typeface="Arial" panose="020B0604020202020204" pitchFamily="34" charset="0"/>
                <a:cs typeface="Arial" panose="020B0604020202020204" pitchFamily="34" charset="0"/>
              </a:rPr>
              <a:t>Contributing property</a:t>
            </a:r>
          </a:p>
        </p:txBody>
      </p:sp>
    </p:spTree>
    <p:extLst>
      <p:ext uri="{BB962C8B-B14F-4D97-AF65-F5344CB8AC3E}">
        <p14:creationId xmlns:p14="http://schemas.microsoft.com/office/powerpoint/2010/main" val="26724573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Circuit</Template>
  <TotalTime>0</TotalTime>
  <Words>19</Words>
  <Application>Microsoft Office PowerPoint</Application>
  <PresentationFormat>Widescreen</PresentationFormat>
  <Paragraphs>4</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Tw Cen MT</vt:lpstr>
      <vt:lpstr>Circuit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22</cp:revision>
  <dcterms:created xsi:type="dcterms:W3CDTF">2019-01-31T21:17:00Z</dcterms:created>
  <dcterms:modified xsi:type="dcterms:W3CDTF">2019-02-04T18:23:18Z</dcterms:modified>
</cp:coreProperties>
</file>