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120" y="2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a:xfrm>
            <a:off x="1876424" y="5410201"/>
            <a:ext cx="5124886" cy="365125"/>
          </a:xfrm>
        </p:spPr>
        <p:txBody>
          <a:bodyPr/>
          <a:lstStyle/>
          <a:p>
            <a:endParaRPr lang="en-US"/>
          </a:p>
        </p:txBody>
      </p:sp>
      <p:sp>
        <p:nvSpPr>
          <p:cNvPr id="6" name="Slide Number Placeholder 5"/>
          <p:cNvSpPr>
            <a:spLocks noGrp="1"/>
          </p:cNvSpPr>
          <p:nvPr>
            <p:ph type="sldNum" sz="quarter" idx="12"/>
          </p:nvPr>
        </p:nvSpPr>
        <p:spPr>
          <a:xfrm>
            <a:off x="9896911" y="5410199"/>
            <a:ext cx="771089" cy="365125"/>
          </a:xfrm>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12111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96766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54164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7966444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2301664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8208225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18499602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57660232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8086828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562516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A170C85-D53E-494A-85C8-1F4246BD121C}"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4135819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764990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A170C85-D53E-494A-85C8-1F4246BD121C}"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237563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A170C85-D53E-494A-85C8-1F4246BD121C}"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669690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170C85-D53E-494A-85C8-1F4246BD121C}"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7325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283992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A170C85-D53E-494A-85C8-1F4246BD121C}"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CE548A-7B68-4786-89EC-BD9F02AEBA9E}" type="slidenum">
              <a:rPr lang="en-US" smtClean="0"/>
              <a:t>‹#›</a:t>
            </a:fld>
            <a:endParaRPr lang="en-US"/>
          </a:p>
        </p:txBody>
      </p:sp>
    </p:spTree>
    <p:extLst>
      <p:ext uri="{BB962C8B-B14F-4D97-AF65-F5344CB8AC3E}">
        <p14:creationId xmlns:p14="http://schemas.microsoft.com/office/powerpoint/2010/main" val="3303496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A170C85-D53E-494A-85C8-1F4246BD121C}" type="datetimeFigureOut">
              <a:rPr lang="en-US" smtClean="0"/>
              <a:t>2/1/2019</a:t>
            </a:fld>
            <a:endParaRPr lang="en-US"/>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4CE548A-7B68-4786-89EC-BD9F02AEBA9E}" type="slidenum">
              <a:rPr lang="en-US" smtClean="0"/>
              <a:t>‹#›</a:t>
            </a:fld>
            <a:endParaRPr lang="en-US"/>
          </a:p>
        </p:txBody>
      </p:sp>
    </p:spTree>
    <p:extLst>
      <p:ext uri="{BB962C8B-B14F-4D97-AF65-F5344CB8AC3E}">
        <p14:creationId xmlns:p14="http://schemas.microsoft.com/office/powerpoint/2010/main" val="404747286"/>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DCE0B4B1-0371-4E58-890A-6376C0BE31F8}"/>
              </a:ext>
            </a:extLst>
          </p:cNvPr>
          <p:cNvSpPr/>
          <p:nvPr/>
        </p:nvSpPr>
        <p:spPr>
          <a:xfrm>
            <a:off x="4412118" y="111841"/>
            <a:ext cx="3123612" cy="458780"/>
          </a:xfrm>
          <a:prstGeom prst="rect">
            <a:avLst/>
          </a:prstGeom>
        </p:spPr>
        <p:txBody>
          <a:bodyPr wrap="none">
            <a:spAutoFit/>
          </a:bodyPr>
          <a:lstStyle/>
          <a:p>
            <a:pPr algn="just">
              <a:lnSpc>
                <a:spcPct val="107000"/>
              </a:lnSpc>
              <a:spcAft>
                <a:spcPts val="800"/>
              </a:spcAft>
            </a:pPr>
            <a:r>
              <a:rPr lang="en-US" sz="2400" b="1" dirty="0">
                <a:solidFill>
                  <a:schemeClr val="bg1"/>
                </a:solidFill>
                <a:latin typeface="Arial" panose="020B0604020202020204" pitchFamily="34" charset="0"/>
                <a:ea typeface="Calibri" panose="020F0502020204030204" pitchFamily="34" charset="0"/>
                <a:cs typeface="Arial" panose="020B0604020202020204" pitchFamily="34" charset="0"/>
              </a:rPr>
              <a:t>Kimball, Spencer W.</a:t>
            </a:r>
            <a:endParaRPr lang="en-US" sz="2400" dirty="0">
              <a:solidFill>
                <a:schemeClr val="bg1"/>
              </a:solidFill>
              <a:latin typeface="Arial" panose="020B0604020202020204" pitchFamily="34" charset="0"/>
              <a:ea typeface="Calibri" panose="020F0502020204030204" pitchFamily="34" charset="0"/>
              <a:cs typeface="Arial" panose="020B0604020202020204" pitchFamily="34" charset="0"/>
            </a:endParaRPr>
          </a:p>
        </p:txBody>
      </p:sp>
      <p:pic>
        <p:nvPicPr>
          <p:cNvPr id="12" name="Picture 11" descr="Spencer W. Kimball3.JPG">
            <a:extLst>
              <a:ext uri="{FF2B5EF4-FFF2-40B4-BE49-F238E27FC236}">
                <a16:creationId xmlns:a16="http://schemas.microsoft.com/office/drawing/2014/main" id="{14A4E978-A930-49AC-AE72-2ACB1ECF626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2728" y="479057"/>
            <a:ext cx="2705515" cy="3123886"/>
          </a:xfrm>
          <a:prstGeom prst="rect">
            <a:avLst/>
          </a:prstGeom>
          <a:noFill/>
          <a:ln>
            <a:noFill/>
          </a:ln>
        </p:spPr>
      </p:pic>
      <p:sp>
        <p:nvSpPr>
          <p:cNvPr id="13" name="Rectangle 12">
            <a:extLst>
              <a:ext uri="{FF2B5EF4-FFF2-40B4-BE49-F238E27FC236}">
                <a16:creationId xmlns:a16="http://schemas.microsoft.com/office/drawing/2014/main" id="{D54AEE1E-610F-4147-8347-FEF127368412}"/>
              </a:ext>
            </a:extLst>
          </p:cNvPr>
          <p:cNvSpPr/>
          <p:nvPr/>
        </p:nvSpPr>
        <p:spPr>
          <a:xfrm>
            <a:off x="3101475" y="479057"/>
            <a:ext cx="8467673" cy="1569660"/>
          </a:xfrm>
          <a:prstGeom prst="rect">
            <a:avLst/>
          </a:prstGeom>
        </p:spPr>
        <p:txBody>
          <a:bodyPr wrap="square">
            <a:spAutoFit/>
          </a:bodyPr>
          <a:lstStyle/>
          <a:p>
            <a:pPr algn="just">
              <a:spcBef>
                <a:spcPts val="600"/>
              </a:spcBef>
              <a:spcAft>
                <a:spcPts val="600"/>
              </a:spcAft>
            </a:pP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Born: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March 28, 1895, </a:t>
            </a:r>
            <a:r>
              <a:rPr lang="en-US" sz="2400" u="sng" dirty="0">
                <a:solidFill>
                  <a:schemeClr val="bg1"/>
                </a:solidFill>
                <a:latin typeface="Arial" panose="020B0604020202020204" pitchFamily="34" charset="0"/>
                <a:ea typeface="Times New Roman" panose="02020603050405020304" pitchFamily="18" charset="0"/>
                <a:cs typeface="Arial" panose="020B0604020202020204" pitchFamily="34" charset="0"/>
              </a:rPr>
              <a:t>Salt Lake City, Utah. </a:t>
            </a: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Baptized:</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when 8 years old. </a:t>
            </a: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Parents: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Andrew and Olive Woolley Kimball/ Grandson of Heber C. Kimball </a:t>
            </a: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Married: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Camilla Eyring, November 1917-four children. </a:t>
            </a: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Vocation:</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Businessman.</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14" name="Rectangle 13">
            <a:extLst>
              <a:ext uri="{FF2B5EF4-FFF2-40B4-BE49-F238E27FC236}">
                <a16:creationId xmlns:a16="http://schemas.microsoft.com/office/drawing/2014/main" id="{D2FD09A0-3F35-4729-954A-7148E94E2FC6}"/>
              </a:ext>
            </a:extLst>
          </p:cNvPr>
          <p:cNvSpPr/>
          <p:nvPr/>
        </p:nvSpPr>
        <p:spPr>
          <a:xfrm>
            <a:off x="3101475" y="2318438"/>
            <a:ext cx="8467673" cy="1200329"/>
          </a:xfrm>
          <a:prstGeom prst="rect">
            <a:avLst/>
          </a:prstGeom>
        </p:spPr>
        <p:txBody>
          <a:bodyPr wrap="square">
            <a:spAutoFit/>
          </a:bodyPr>
          <a:lstStyle/>
          <a:p>
            <a:pPr algn="just">
              <a:spcBef>
                <a:spcPts val="600"/>
              </a:spcBef>
              <a:spcAft>
                <a:spcPts val="600"/>
              </a:spcAft>
            </a:pP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1906: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When Spencer W. Kimball received his patriarchal blessing, he was told that he would preach the gospel to the Lamanites.</a:t>
            </a:r>
            <a:endParaRPr lang="en-US" sz="2400" dirty="0">
              <a:solidFill>
                <a:schemeClr val="bg1"/>
              </a:solidFill>
              <a:latin typeface="Times New Roman" panose="02020603050405020304" pitchFamily="18" charset="0"/>
              <a:ea typeface="Times New Roman" panose="02020603050405020304" pitchFamily="18" charset="0"/>
            </a:endParaRPr>
          </a:p>
        </p:txBody>
      </p:sp>
      <p:pic>
        <p:nvPicPr>
          <p:cNvPr id="15" name="Picture 2" descr="https://upload.wikimedia.org/wikipedia/commons/thumb/2/24/Temple_Square_1912_panorama.jpg/1920px-Temple_Square_1912_panorama.jpg">
            <a:extLst>
              <a:ext uri="{FF2B5EF4-FFF2-40B4-BE49-F238E27FC236}">
                <a16:creationId xmlns:a16="http://schemas.microsoft.com/office/drawing/2014/main" id="{036F83C0-2FE2-4512-ABC1-9533CDF06DF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31338"/>
            <a:ext cx="12192000" cy="272890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15">
            <a:extLst>
              <a:ext uri="{FF2B5EF4-FFF2-40B4-BE49-F238E27FC236}">
                <a16:creationId xmlns:a16="http://schemas.microsoft.com/office/drawing/2014/main" id="{609E1B03-72B1-4E86-A1F6-AC387B4F31AD}"/>
              </a:ext>
            </a:extLst>
          </p:cNvPr>
          <p:cNvSpPr/>
          <p:nvPr/>
        </p:nvSpPr>
        <p:spPr>
          <a:xfrm>
            <a:off x="1176905" y="4106525"/>
            <a:ext cx="4797019" cy="369332"/>
          </a:xfrm>
          <a:prstGeom prst="rect">
            <a:avLst/>
          </a:prstGeom>
        </p:spPr>
        <p:txBody>
          <a:bodyPr wrap="none">
            <a:spAutoFit/>
          </a:bodyPr>
          <a:lstStyle/>
          <a:p>
            <a:r>
              <a:rPr lang="en-US" b="1" dirty="0">
                <a:solidFill>
                  <a:schemeClr val="bg1"/>
                </a:solidFill>
                <a:latin typeface="Arial" panose="020B0604020202020204" pitchFamily="34" charset="0"/>
                <a:cs typeface="Arial" panose="020B0604020202020204" pitchFamily="34" charset="0"/>
              </a:rPr>
              <a:t>Panorama of Temple Square taken in 1912</a:t>
            </a:r>
          </a:p>
        </p:txBody>
      </p:sp>
    </p:spTree>
    <p:extLst>
      <p:ext uri="{BB962C8B-B14F-4D97-AF65-F5344CB8AC3E}">
        <p14:creationId xmlns:p14="http://schemas.microsoft.com/office/powerpoint/2010/main" val="3033267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path" presetSubtype="0" accel="50000" decel="50000" fill="hold" grpId="0" nodeType="clickEffect">
                                  <p:stCondLst>
                                    <p:cond delay="0"/>
                                  </p:stCondLst>
                                  <p:childTnLst>
                                    <p:animMotion origin="layout" path="M -3.95833E-6 2.96296E-6 L -0.34427 -0.00324 " pathEditMode="relative" rAng="0" ptsTypes="AA">
                                      <p:cBhvr>
                                        <p:cTn id="6" dur="2000" fill="hold"/>
                                        <p:tgtEl>
                                          <p:spTgt spid="11"/>
                                        </p:tgtEl>
                                        <p:attrNameLst>
                                          <p:attrName>ppt_x</p:attrName>
                                          <p:attrName>ppt_y</p:attrName>
                                        </p:attrNameLst>
                                      </p:cBhvr>
                                      <p:rCtr x="-17214" y="-162"/>
                                    </p:animMotion>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5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4" presetClass="entr" presetSubtype="10" fill="hold" grpId="0" nodeType="click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randombar(horizontal)">
                                      <p:cBhvr>
                                        <p:cTn id="16" dur="500"/>
                                        <p:tgtEl>
                                          <p:spTgt spid="16"/>
                                        </p:tgtEl>
                                      </p:cBhvr>
                                    </p:animEffect>
                                  </p:childTnLst>
                                </p:cTn>
                              </p:par>
                              <p:par>
                                <p:cTn id="17" presetID="14" presetClass="entr" presetSubtype="10" fill="hold" nodeType="withEffect">
                                  <p:stCondLst>
                                    <p:cond delay="0"/>
                                  </p:stCondLst>
                                  <p:childTnLst>
                                    <p:set>
                                      <p:cBhvr>
                                        <p:cTn id="18" dur="1" fill="hold">
                                          <p:stCondLst>
                                            <p:cond delay="0"/>
                                          </p:stCondLst>
                                        </p:cTn>
                                        <p:tgtEl>
                                          <p:spTgt spid="15"/>
                                        </p:tgtEl>
                                        <p:attrNameLst>
                                          <p:attrName>style.visibility</p:attrName>
                                        </p:attrNameLst>
                                      </p:cBhvr>
                                      <p:to>
                                        <p:strVal val="visible"/>
                                      </p:to>
                                    </p:set>
                                    <p:animEffect transition="in" filter="randombar(horizontal)">
                                      <p:cBhvr>
                                        <p:cTn id="19" dur="500"/>
                                        <p:tgtEl>
                                          <p:spTgt spid="15"/>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randombar(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1000"/>
                                        <p:tgtEl>
                                          <p:spTgt spid="14"/>
                                        </p:tgtEl>
                                      </p:cBhvr>
                                    </p:animEffect>
                                    <p:anim calcmode="lin" valueType="num">
                                      <p:cBhvr>
                                        <p:cTn id="28" dur="1000" fill="hold"/>
                                        <p:tgtEl>
                                          <p:spTgt spid="14"/>
                                        </p:tgtEl>
                                        <p:attrNameLst>
                                          <p:attrName>ppt_x</p:attrName>
                                        </p:attrNameLst>
                                      </p:cBhvr>
                                      <p:tavLst>
                                        <p:tav tm="0">
                                          <p:val>
                                            <p:strVal val="#ppt_x"/>
                                          </p:val>
                                        </p:tav>
                                        <p:tav tm="100000">
                                          <p:val>
                                            <p:strVal val="#ppt_x"/>
                                          </p:val>
                                        </p:tav>
                                      </p:tavLst>
                                    </p:anim>
                                    <p:anim calcmode="lin" valueType="num">
                                      <p:cBhvr>
                                        <p:cTn id="2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3" grpId="0"/>
      <p:bldP spid="14" grpId="0"/>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AA996F-B22E-4017-A8F4-A252C2660116}"/>
              </a:ext>
            </a:extLst>
          </p:cNvPr>
          <p:cNvSpPr/>
          <p:nvPr/>
        </p:nvSpPr>
        <p:spPr>
          <a:xfrm>
            <a:off x="702365" y="593322"/>
            <a:ext cx="10349948" cy="830997"/>
          </a:xfrm>
          <a:prstGeom prst="rect">
            <a:avLst/>
          </a:prstGeom>
        </p:spPr>
        <p:txBody>
          <a:bodyPr wrap="square">
            <a:spAutoFit/>
          </a:bodyPr>
          <a:lstStyle/>
          <a:p>
            <a:pPr algn="just">
              <a:spcBef>
                <a:spcPts val="600"/>
              </a:spcBef>
              <a:spcAft>
                <a:spcPts val="600"/>
              </a:spcAft>
            </a:pP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1914: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He graduated from a Church-operated high school called Gila Academy where he had been student-body president.</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7480ACED-879D-446B-89E5-EE9F636E18F6}"/>
              </a:ext>
            </a:extLst>
          </p:cNvPr>
          <p:cNvSpPr/>
          <p:nvPr/>
        </p:nvSpPr>
        <p:spPr>
          <a:xfrm>
            <a:off x="702365" y="1590997"/>
            <a:ext cx="10349948" cy="830997"/>
          </a:xfrm>
          <a:prstGeom prst="rect">
            <a:avLst/>
          </a:prstGeom>
        </p:spPr>
        <p:txBody>
          <a:bodyPr wrap="square">
            <a:spAutoFit/>
          </a:bodyPr>
          <a:lstStyle/>
          <a:p>
            <a:pPr algn="just">
              <a:spcBef>
                <a:spcPts val="600"/>
              </a:spcBef>
              <a:spcAft>
                <a:spcPts val="600"/>
              </a:spcAft>
            </a:pP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1914-1916: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He was called to serve in the Swiss-German mission, but World War I broke out and he was reassigned to the Central States.</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4" name="Rectangle 3">
            <a:extLst>
              <a:ext uri="{FF2B5EF4-FFF2-40B4-BE49-F238E27FC236}">
                <a16:creationId xmlns:a16="http://schemas.microsoft.com/office/drawing/2014/main" id="{A280C5FD-9115-479F-81A9-4E8EDA3C9E82}"/>
              </a:ext>
            </a:extLst>
          </p:cNvPr>
          <p:cNvSpPr/>
          <p:nvPr/>
        </p:nvSpPr>
        <p:spPr>
          <a:xfrm>
            <a:off x="702365" y="2625773"/>
            <a:ext cx="10349948" cy="1200329"/>
          </a:xfrm>
          <a:prstGeom prst="rect">
            <a:avLst/>
          </a:prstGeom>
        </p:spPr>
        <p:txBody>
          <a:bodyPr wrap="square">
            <a:spAutoFit/>
          </a:bodyPr>
          <a:lstStyle/>
          <a:p>
            <a:pPr algn="just">
              <a:spcBef>
                <a:spcPts val="600"/>
              </a:spcBef>
              <a:spcAft>
                <a:spcPts val="600"/>
              </a:spcAft>
            </a:pPr>
            <a:r>
              <a:rPr lang="en-US" sz="2400" b="1" dirty="0">
                <a:solidFill>
                  <a:schemeClr val="bg1"/>
                </a:solidFill>
                <a:latin typeface="Arial" panose="020B0604020202020204" pitchFamily="34" charset="0"/>
                <a:ea typeface="Times New Roman" panose="02020603050405020304" pitchFamily="18" charset="0"/>
                <a:cs typeface="Arial" panose="020B0604020202020204" pitchFamily="34" charset="0"/>
              </a:rPr>
              <a:t>1917: </a:t>
            </a:r>
            <a:r>
              <a:rPr lang="en-US" sz="2400" dirty="0">
                <a:solidFill>
                  <a:schemeClr val="bg1"/>
                </a:solidFill>
                <a:latin typeface="Arial" panose="020B0604020202020204" pitchFamily="34" charset="0"/>
                <a:ea typeface="Times New Roman" panose="02020603050405020304" pitchFamily="18" charset="0"/>
                <a:cs typeface="Arial" panose="020B0604020202020204" pitchFamily="34" charset="0"/>
              </a:rPr>
              <a:t> While waiting to be called to active duty, he attended the University of Arizona in Tucson. During this time, he married Camilla Eyring. He never was called to active duty.</a:t>
            </a:r>
            <a:endParaRPr lang="en-US" sz="2400" dirty="0">
              <a:solidFill>
                <a:schemeClr val="bg1"/>
              </a:solidFill>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id="{45CCC7E0-BE87-45CE-AAAA-F9B78653ADE1}"/>
              </a:ext>
            </a:extLst>
          </p:cNvPr>
          <p:cNvSpPr txBox="1"/>
          <p:nvPr/>
        </p:nvSpPr>
        <p:spPr>
          <a:xfrm>
            <a:off x="702365" y="4029881"/>
            <a:ext cx="10349948"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1917-1926: </a:t>
            </a:r>
            <a:r>
              <a:rPr lang="en-US" sz="2400" dirty="0">
                <a:solidFill>
                  <a:schemeClr val="bg1"/>
                </a:solidFill>
                <a:latin typeface="Arial" panose="020B0604020202020204" pitchFamily="34" charset="0"/>
                <a:cs typeface="Arial" panose="020B0604020202020204" pitchFamily="34" charset="0"/>
              </a:rPr>
              <a:t>He began his business career in banking as a teller and bookkeeper. He advanced to branch manager and then assistant cashier.</a:t>
            </a:r>
            <a:endParaRPr lang="en-US" sz="2400" b="1"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4D7CAB42-D5B9-4A15-9CAF-B1DD5C88E018}"/>
              </a:ext>
            </a:extLst>
          </p:cNvPr>
          <p:cNvSpPr txBox="1"/>
          <p:nvPr/>
        </p:nvSpPr>
        <p:spPr>
          <a:xfrm>
            <a:off x="636104" y="5267003"/>
            <a:ext cx="10349948"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1924: </a:t>
            </a:r>
            <a:r>
              <a:rPr lang="en-US" sz="2400" dirty="0">
                <a:solidFill>
                  <a:schemeClr val="bg1"/>
                </a:solidFill>
                <a:latin typeface="Arial" panose="020B0604020202020204" pitchFamily="34" charset="0"/>
                <a:cs typeface="Arial" panose="020B0604020202020204" pitchFamily="34" charset="0"/>
              </a:rPr>
              <a:t>He was ordained and set apart as second counselor in the Arizona St. Joseph Stake presidency September 8, 1924, by President Heber J. Grant. He served in this capacity into the 1930’s.</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9875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80">
                                          <p:stCondLst>
                                            <p:cond delay="0"/>
                                          </p:stCondLst>
                                        </p:cTn>
                                        <p:tgtEl>
                                          <p:spTgt spid="3"/>
                                        </p:tgtEl>
                                      </p:cBhvr>
                                    </p:animEffect>
                                    <p:anim calcmode="lin" valueType="num">
                                      <p:cBhvr>
                                        <p:cTn id="1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gtEl>
                                      </p:cBhvr>
                                      <p:to x="100000" y="60000"/>
                                    </p:animScale>
                                    <p:animScale>
                                      <p:cBhvr>
                                        <p:cTn id="19" dur="166" decel="50000">
                                          <p:stCondLst>
                                            <p:cond delay="676"/>
                                          </p:stCondLst>
                                        </p:cTn>
                                        <p:tgtEl>
                                          <p:spTgt spid="3"/>
                                        </p:tgtEl>
                                      </p:cBhvr>
                                      <p:to x="100000" y="100000"/>
                                    </p:animScale>
                                    <p:animScale>
                                      <p:cBhvr>
                                        <p:cTn id="20" dur="26">
                                          <p:stCondLst>
                                            <p:cond delay="1312"/>
                                          </p:stCondLst>
                                        </p:cTn>
                                        <p:tgtEl>
                                          <p:spTgt spid="3"/>
                                        </p:tgtEl>
                                      </p:cBhvr>
                                      <p:to x="100000" y="80000"/>
                                    </p:animScale>
                                    <p:animScale>
                                      <p:cBhvr>
                                        <p:cTn id="21" dur="166" decel="50000">
                                          <p:stCondLst>
                                            <p:cond delay="1338"/>
                                          </p:stCondLst>
                                        </p:cTn>
                                        <p:tgtEl>
                                          <p:spTgt spid="3"/>
                                        </p:tgtEl>
                                      </p:cBhvr>
                                      <p:to x="100000" y="100000"/>
                                    </p:animScale>
                                    <p:animScale>
                                      <p:cBhvr>
                                        <p:cTn id="22" dur="26">
                                          <p:stCondLst>
                                            <p:cond delay="1642"/>
                                          </p:stCondLst>
                                        </p:cTn>
                                        <p:tgtEl>
                                          <p:spTgt spid="3"/>
                                        </p:tgtEl>
                                      </p:cBhvr>
                                      <p:to x="100000" y="90000"/>
                                    </p:animScale>
                                    <p:animScale>
                                      <p:cBhvr>
                                        <p:cTn id="23" dur="166" decel="50000">
                                          <p:stCondLst>
                                            <p:cond delay="1668"/>
                                          </p:stCondLst>
                                        </p:cTn>
                                        <p:tgtEl>
                                          <p:spTgt spid="3"/>
                                        </p:tgtEl>
                                      </p:cBhvr>
                                      <p:to x="100000" y="100000"/>
                                    </p:animScale>
                                    <p:animScale>
                                      <p:cBhvr>
                                        <p:cTn id="24" dur="26">
                                          <p:stCondLst>
                                            <p:cond delay="1808"/>
                                          </p:stCondLst>
                                        </p:cTn>
                                        <p:tgtEl>
                                          <p:spTgt spid="3"/>
                                        </p:tgtEl>
                                      </p:cBhvr>
                                      <p:to x="100000" y="95000"/>
                                    </p:animScale>
                                    <p:animScale>
                                      <p:cBhvr>
                                        <p:cTn id="25" dur="166" decel="50000">
                                          <p:stCondLst>
                                            <p:cond delay="1834"/>
                                          </p:stCondLst>
                                        </p:cTn>
                                        <p:tgtEl>
                                          <p:spTgt spid="3"/>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1000"/>
                                        <p:tgtEl>
                                          <p:spTgt spid="4"/>
                                        </p:tgtEl>
                                      </p:cBhvr>
                                    </p:animEffect>
                                    <p:anim calcmode="lin" valueType="num">
                                      <p:cBhvr>
                                        <p:cTn id="31" dur="1000" fill="hold"/>
                                        <p:tgtEl>
                                          <p:spTgt spid="4"/>
                                        </p:tgtEl>
                                        <p:attrNameLst>
                                          <p:attrName>ppt_x</p:attrName>
                                        </p:attrNameLst>
                                      </p:cBhvr>
                                      <p:tavLst>
                                        <p:tav tm="0">
                                          <p:val>
                                            <p:strVal val="#ppt_x"/>
                                          </p:val>
                                        </p:tav>
                                        <p:tav tm="100000">
                                          <p:val>
                                            <p:strVal val="#ppt_x"/>
                                          </p:val>
                                        </p:tav>
                                      </p:tavLst>
                                    </p:anim>
                                    <p:anim calcmode="lin" valueType="num">
                                      <p:cBhvr>
                                        <p:cTn id="3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1" presetClass="entr" presetSubtype="0" fill="hold" grpId="0" nodeType="clickEffect">
                                  <p:stCondLst>
                                    <p:cond delay="0"/>
                                  </p:stCondLst>
                                  <p:iterate type="lt">
                                    <p:tmPct val="10000"/>
                                  </p:iterate>
                                  <p:childTnLst>
                                    <p:set>
                                      <p:cBhvr>
                                        <p:cTn id="36" dur="1" fill="hold">
                                          <p:stCondLst>
                                            <p:cond delay="0"/>
                                          </p:stCondLst>
                                        </p:cTn>
                                        <p:tgtEl>
                                          <p:spTgt spid="5"/>
                                        </p:tgtEl>
                                        <p:attrNameLst>
                                          <p:attrName>style.visibility</p:attrName>
                                        </p:attrNameLst>
                                      </p:cBhvr>
                                      <p:to>
                                        <p:strVal val="visible"/>
                                      </p:to>
                                    </p:set>
                                    <p:anim calcmode="lin" valueType="num">
                                      <p:cBhvr>
                                        <p:cTn id="37" dur="100" fill="hold"/>
                                        <p:tgtEl>
                                          <p:spTgt spid="5"/>
                                        </p:tgtEl>
                                        <p:attrNameLst>
                                          <p:attrName>ppt_x</p:attrName>
                                        </p:attrNameLst>
                                      </p:cBhvr>
                                      <p:tavLst>
                                        <p:tav tm="0">
                                          <p:val>
                                            <p:strVal val="#ppt_x"/>
                                          </p:val>
                                        </p:tav>
                                        <p:tav tm="50000">
                                          <p:val>
                                            <p:strVal val="#ppt_x+.1"/>
                                          </p:val>
                                        </p:tav>
                                        <p:tav tm="100000">
                                          <p:val>
                                            <p:strVal val="#ppt_x"/>
                                          </p:val>
                                        </p:tav>
                                      </p:tavLst>
                                    </p:anim>
                                    <p:anim calcmode="lin" valueType="num">
                                      <p:cBhvr>
                                        <p:cTn id="38" dur="100" fill="hold"/>
                                        <p:tgtEl>
                                          <p:spTgt spid="5"/>
                                        </p:tgtEl>
                                        <p:attrNameLst>
                                          <p:attrName>ppt_y</p:attrName>
                                        </p:attrNameLst>
                                      </p:cBhvr>
                                      <p:tavLst>
                                        <p:tav tm="0">
                                          <p:val>
                                            <p:strVal val="#ppt_y"/>
                                          </p:val>
                                        </p:tav>
                                        <p:tav tm="100000">
                                          <p:val>
                                            <p:strVal val="#ppt_y"/>
                                          </p:val>
                                        </p:tav>
                                      </p:tavLst>
                                    </p:anim>
                                    <p:anim calcmode="lin" valueType="num">
                                      <p:cBhvr>
                                        <p:cTn id="39" dur="100" fill="hold"/>
                                        <p:tgtEl>
                                          <p:spTgt spid="5"/>
                                        </p:tgtEl>
                                        <p:attrNameLst>
                                          <p:attrName>ppt_h</p:attrName>
                                        </p:attrNameLst>
                                      </p:cBhvr>
                                      <p:tavLst>
                                        <p:tav tm="0">
                                          <p:val>
                                            <p:strVal val="#ppt_h/10"/>
                                          </p:val>
                                        </p:tav>
                                        <p:tav tm="50000">
                                          <p:val>
                                            <p:strVal val="#ppt_h+.01"/>
                                          </p:val>
                                        </p:tav>
                                        <p:tav tm="100000">
                                          <p:val>
                                            <p:strVal val="#ppt_h"/>
                                          </p:val>
                                        </p:tav>
                                      </p:tavLst>
                                    </p:anim>
                                    <p:anim calcmode="lin" valueType="num">
                                      <p:cBhvr>
                                        <p:cTn id="40" dur="100" fill="hold"/>
                                        <p:tgtEl>
                                          <p:spTgt spid="5"/>
                                        </p:tgtEl>
                                        <p:attrNameLst>
                                          <p:attrName>ppt_w</p:attrName>
                                        </p:attrNameLst>
                                      </p:cBhvr>
                                      <p:tavLst>
                                        <p:tav tm="0">
                                          <p:val>
                                            <p:strVal val="#ppt_w/10"/>
                                          </p:val>
                                        </p:tav>
                                        <p:tav tm="50000">
                                          <p:val>
                                            <p:strVal val="#ppt_w+.01"/>
                                          </p:val>
                                        </p:tav>
                                        <p:tav tm="100000">
                                          <p:val>
                                            <p:strVal val="#ppt_w"/>
                                          </p:val>
                                        </p:tav>
                                      </p:tavLst>
                                    </p:anim>
                                    <p:animEffect transition="in" filter="fade">
                                      <p:cBhvr>
                                        <p:cTn id="41" dur="100" tmFilter="0,0; .5, 1; 1, 1"/>
                                        <p:tgtEl>
                                          <p:spTgt spid="5"/>
                                        </p:tgtEl>
                                      </p:cBhvr>
                                    </p:animEffect>
                                  </p:childTnLst>
                                </p:cTn>
                              </p:par>
                            </p:childTnLst>
                          </p:cTn>
                        </p:par>
                      </p:childTnLst>
                    </p:cTn>
                  </p:par>
                  <p:par>
                    <p:cTn id="42" fill="hold">
                      <p:stCondLst>
                        <p:cond delay="indefinite"/>
                      </p:stCondLst>
                      <p:childTnLst>
                        <p:par>
                          <p:cTn id="43" fill="hold">
                            <p:stCondLst>
                              <p:cond delay="0"/>
                            </p:stCondLst>
                            <p:childTnLst>
                              <p:par>
                                <p:cTn id="44" presetID="23" presetClass="entr" presetSubtype="16" fill="hold" grpId="0" nodeType="clickEffect">
                                  <p:stCondLst>
                                    <p:cond delay="0"/>
                                  </p:stCondLst>
                                  <p:childTnLst>
                                    <p:set>
                                      <p:cBhvr>
                                        <p:cTn id="45" dur="1" fill="hold">
                                          <p:stCondLst>
                                            <p:cond delay="0"/>
                                          </p:stCondLst>
                                        </p:cTn>
                                        <p:tgtEl>
                                          <p:spTgt spid="6"/>
                                        </p:tgtEl>
                                        <p:attrNameLst>
                                          <p:attrName>style.visibility</p:attrName>
                                        </p:attrNameLst>
                                      </p:cBhvr>
                                      <p:to>
                                        <p:strVal val="visible"/>
                                      </p:to>
                                    </p:set>
                                    <p:anim calcmode="lin" valueType="num">
                                      <p:cBhvr>
                                        <p:cTn id="46" dur="1000" fill="hold"/>
                                        <p:tgtEl>
                                          <p:spTgt spid="6"/>
                                        </p:tgtEl>
                                        <p:attrNameLst>
                                          <p:attrName>ppt_w</p:attrName>
                                        </p:attrNameLst>
                                      </p:cBhvr>
                                      <p:tavLst>
                                        <p:tav tm="0">
                                          <p:val>
                                            <p:fltVal val="0"/>
                                          </p:val>
                                        </p:tav>
                                        <p:tav tm="100000">
                                          <p:val>
                                            <p:strVal val="#ppt_w"/>
                                          </p:val>
                                        </p:tav>
                                      </p:tavLst>
                                    </p:anim>
                                    <p:anim calcmode="lin" valueType="num">
                                      <p:cBhvr>
                                        <p:cTn id="47" dur="1000" fill="hold"/>
                                        <p:tgtEl>
                                          <p:spTgt spid="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2032E61-BB46-412B-B46A-4B9736991280}"/>
              </a:ext>
            </a:extLst>
          </p:cNvPr>
          <p:cNvSpPr txBox="1"/>
          <p:nvPr/>
        </p:nvSpPr>
        <p:spPr>
          <a:xfrm>
            <a:off x="463828" y="397569"/>
            <a:ext cx="8494642"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1938-1943: </a:t>
            </a:r>
            <a:r>
              <a:rPr lang="en-US" sz="2400" dirty="0">
                <a:solidFill>
                  <a:schemeClr val="bg1"/>
                </a:solidFill>
                <a:latin typeface="Arial" panose="020B0604020202020204" pitchFamily="34" charset="0"/>
                <a:cs typeface="Arial" panose="020B0604020202020204" pitchFamily="34" charset="0"/>
              </a:rPr>
              <a:t>He served as president of Mt. Graham Stake.</a:t>
            </a:r>
            <a:r>
              <a:rPr lang="en-US" sz="2400" b="1" dirty="0">
                <a:solidFill>
                  <a:schemeClr val="bg1"/>
                </a:solidFill>
                <a:latin typeface="Arial" panose="020B0604020202020204" pitchFamily="34" charset="0"/>
                <a:cs typeface="Arial" panose="020B0604020202020204" pitchFamily="34" charset="0"/>
              </a:rPr>
              <a:t> </a:t>
            </a:r>
          </a:p>
        </p:txBody>
      </p:sp>
      <p:sp>
        <p:nvSpPr>
          <p:cNvPr id="3" name="TextBox 2">
            <a:extLst>
              <a:ext uri="{FF2B5EF4-FFF2-40B4-BE49-F238E27FC236}">
                <a16:creationId xmlns:a16="http://schemas.microsoft.com/office/drawing/2014/main" id="{952B9E9A-B56D-452E-8077-F59CA7B9DBB9}"/>
              </a:ext>
            </a:extLst>
          </p:cNvPr>
          <p:cNvSpPr txBox="1"/>
          <p:nvPr/>
        </p:nvSpPr>
        <p:spPr>
          <a:xfrm>
            <a:off x="463825" y="988537"/>
            <a:ext cx="10959547"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1943: </a:t>
            </a:r>
            <a:r>
              <a:rPr lang="en-US" sz="2400" dirty="0">
                <a:solidFill>
                  <a:schemeClr val="bg1"/>
                </a:solidFill>
                <a:latin typeface="Arial" panose="020B0604020202020204" pitchFamily="34" charset="0"/>
                <a:cs typeface="Arial" panose="020B0604020202020204" pitchFamily="34" charset="0"/>
              </a:rPr>
              <a:t>On July 8, Spencer W. Kimball was called to the Council of the Twelve. He was ordained an apostle October 7, 1943, at the age of 48. He served in this capacity for 30 years, 48-78.</a:t>
            </a:r>
            <a:endParaRPr lang="en-US" sz="24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677C520E-3F25-4F9C-8CF3-8A167FE815F4}"/>
              </a:ext>
            </a:extLst>
          </p:cNvPr>
          <p:cNvSpPr txBox="1"/>
          <p:nvPr/>
        </p:nvSpPr>
        <p:spPr>
          <a:xfrm>
            <a:off x="463825" y="2284655"/>
            <a:ext cx="10959548"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1957: </a:t>
            </a:r>
            <a:r>
              <a:rPr lang="en-US" sz="2400" dirty="0">
                <a:solidFill>
                  <a:schemeClr val="bg1"/>
                </a:solidFill>
                <a:latin typeface="Arial" panose="020B0604020202020204" pitchFamily="34" charset="0"/>
                <a:cs typeface="Arial" panose="020B0604020202020204" pitchFamily="34" charset="0"/>
              </a:rPr>
              <a:t>Because of throat cancer he underwent  surgery, which resulted in the loss of one vocal chord and part of another, with the temporary loss and permanent alteration of his voice.</a:t>
            </a:r>
            <a:endParaRPr lang="en-US" sz="2400" b="1"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96BA7045-2B96-4276-92C9-353350C2C4B3}"/>
              </a:ext>
            </a:extLst>
          </p:cNvPr>
          <p:cNvSpPr txBox="1"/>
          <p:nvPr/>
        </p:nvSpPr>
        <p:spPr>
          <a:xfrm>
            <a:off x="463825" y="3582022"/>
            <a:ext cx="10959547" cy="830997"/>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1973: </a:t>
            </a:r>
            <a:r>
              <a:rPr lang="en-US" sz="2400" dirty="0">
                <a:solidFill>
                  <a:schemeClr val="bg1"/>
                </a:solidFill>
                <a:latin typeface="Arial" panose="020B0604020202020204" pitchFamily="34" charset="0"/>
                <a:cs typeface="Arial" panose="020B0604020202020204" pitchFamily="34" charset="0"/>
              </a:rPr>
              <a:t>Upon  the death of President Harold B. Lee he was sustained as president of the Church on December 30.</a:t>
            </a:r>
            <a:endParaRPr lang="en-US" sz="2400" b="1"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7340AB7C-D97A-49F4-9686-0987A80F0E43}"/>
              </a:ext>
            </a:extLst>
          </p:cNvPr>
          <p:cNvSpPr txBox="1"/>
          <p:nvPr/>
        </p:nvSpPr>
        <p:spPr>
          <a:xfrm>
            <a:off x="463825" y="4559131"/>
            <a:ext cx="10959546"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1976: </a:t>
            </a:r>
            <a:r>
              <a:rPr lang="en-US" sz="2400" dirty="0">
                <a:solidFill>
                  <a:schemeClr val="bg1"/>
                </a:solidFill>
                <a:latin typeface="Arial" panose="020B0604020202020204" pitchFamily="34" charset="0"/>
                <a:cs typeface="Arial" panose="020B0604020202020204" pitchFamily="34" charset="0"/>
              </a:rPr>
              <a:t>Two revelations that had been received years earlier by President Joseph Smith and Joseph Fielding Smith were added to the Pearl of Great Price. (Joseph Smith’s vision received January 21, 1836, was of the Celestial Kingdom; Joseph Fielding Smith’s  vision, received October 3, 1918, was of the Redemption of the death).</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30879595"/>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43"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
                                        <p:tgtEl>
                                          <p:spTgt spid="5"/>
                                        </p:tgtEl>
                                      </p:cBhvr>
                                    </p:animEffect>
                                    <p:anim calcmode="lin" valueType="num">
                                      <p:cBhvr>
                                        <p:cTn id="20" dur="400" fill="hold"/>
                                        <p:tgtEl>
                                          <p:spTgt spid="5"/>
                                        </p:tgtEl>
                                        <p:attrNameLst>
                                          <p:attrName>ppt_x</p:attrName>
                                        </p:attrNameLst>
                                      </p:cBhvr>
                                      <p:tavLst>
                                        <p:tav tm="0">
                                          <p:val>
                                            <p:strVal val="#ppt_x"/>
                                          </p:val>
                                        </p:tav>
                                        <p:tav tm="100000">
                                          <p:val>
                                            <p:strVal val="#ppt_x"/>
                                          </p:val>
                                        </p:tav>
                                      </p:tavLst>
                                    </p:anim>
                                    <p:anim calcmode="lin" valueType="num">
                                      <p:cBhvr>
                                        <p:cTn id="21" dur="400" fill="hold"/>
                                        <p:tgtEl>
                                          <p:spTgt spid="5"/>
                                        </p:tgtEl>
                                        <p:attrNameLst>
                                          <p:attrName>ppt_y</p:attrName>
                                        </p:attrNameLst>
                                      </p:cBhvr>
                                      <p:tavLst>
                                        <p:tav tm="0">
                                          <p:val>
                                            <p:strVal val="#ppt_y+0.31"/>
                                          </p:val>
                                        </p:tav>
                                        <p:tav tm="100000">
                                          <p:val>
                                            <p:strVal val="#ppt_y+0.31"/>
                                          </p:val>
                                        </p:tav>
                                      </p:tavLst>
                                    </p:anim>
                                    <p:anim calcmode="lin" valueType="num">
                                      <p:cBhvr>
                                        <p:cTn id="22" dur="600" decel="50000" fill="hold">
                                          <p:stCondLst>
                                            <p:cond delay="400"/>
                                          </p:stCondLst>
                                        </p:cTn>
                                        <p:tgtEl>
                                          <p:spTgt spid="5"/>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23" dur="600" decel="50000" fill="hold">
                                          <p:stCondLst>
                                            <p:cond delay="400"/>
                                          </p:stCondLst>
                                        </p:cTn>
                                        <p:tgtEl>
                                          <p:spTgt spid="5"/>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30" presetClass="entr" presetSubtype="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800" decel="100000"/>
                                        <p:tgtEl>
                                          <p:spTgt spid="6"/>
                                        </p:tgtEl>
                                      </p:cBhvr>
                                    </p:animEffect>
                                    <p:anim calcmode="lin" valueType="num">
                                      <p:cBhvr>
                                        <p:cTn id="29" dur="800" decel="100000" fill="hold"/>
                                        <p:tgtEl>
                                          <p:spTgt spid="6"/>
                                        </p:tgtEl>
                                        <p:attrNameLst>
                                          <p:attrName>style.rotation</p:attrName>
                                        </p:attrNameLst>
                                      </p:cBhvr>
                                      <p:tavLst>
                                        <p:tav tm="0">
                                          <p:val>
                                            <p:fltVal val="-90"/>
                                          </p:val>
                                        </p:tav>
                                        <p:tav tm="100000">
                                          <p:val>
                                            <p:fltVal val="0"/>
                                          </p:val>
                                        </p:tav>
                                      </p:tavLst>
                                    </p:anim>
                                    <p:anim calcmode="lin" valueType="num">
                                      <p:cBhvr>
                                        <p:cTn id="30" dur="800" decel="100000" fill="hold"/>
                                        <p:tgtEl>
                                          <p:spTgt spid="6"/>
                                        </p:tgtEl>
                                        <p:attrNameLst>
                                          <p:attrName>ppt_x</p:attrName>
                                        </p:attrNameLst>
                                      </p:cBhvr>
                                      <p:tavLst>
                                        <p:tav tm="0">
                                          <p:val>
                                            <p:strVal val="#ppt_x+0.4"/>
                                          </p:val>
                                        </p:tav>
                                        <p:tav tm="100000">
                                          <p:val>
                                            <p:strVal val="#ppt_x-0.05"/>
                                          </p:val>
                                        </p:tav>
                                      </p:tavLst>
                                    </p:anim>
                                    <p:anim calcmode="lin" valueType="num">
                                      <p:cBhvr>
                                        <p:cTn id="31" dur="800" decel="100000" fill="hold"/>
                                        <p:tgtEl>
                                          <p:spTgt spid="6"/>
                                        </p:tgtEl>
                                        <p:attrNameLst>
                                          <p:attrName>ppt_y</p:attrName>
                                        </p:attrNameLst>
                                      </p:cBhvr>
                                      <p:tavLst>
                                        <p:tav tm="0">
                                          <p:val>
                                            <p:strVal val="#ppt_y-0.4"/>
                                          </p:val>
                                        </p:tav>
                                        <p:tav tm="100000">
                                          <p:val>
                                            <p:strVal val="#ppt_y+0.1"/>
                                          </p:val>
                                        </p:tav>
                                      </p:tavLst>
                                    </p:anim>
                                    <p:anim calcmode="lin" valueType="num">
                                      <p:cBhvr>
                                        <p:cTn id="32"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33"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1D30B3AE-03A4-4245-B113-77DDFBF7653A}"/>
              </a:ext>
            </a:extLst>
          </p:cNvPr>
          <p:cNvSpPr txBox="1"/>
          <p:nvPr/>
        </p:nvSpPr>
        <p:spPr>
          <a:xfrm>
            <a:off x="410819" y="407727"/>
            <a:ext cx="10774016" cy="1200329"/>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1978: </a:t>
            </a:r>
            <a:r>
              <a:rPr lang="en-US" sz="2400" dirty="0">
                <a:solidFill>
                  <a:schemeClr val="bg1"/>
                </a:solidFill>
                <a:latin typeface="Arial" panose="020B0604020202020204" pitchFamily="34" charset="0"/>
                <a:cs typeface="Arial" panose="020B0604020202020204" pitchFamily="34" charset="0"/>
              </a:rPr>
              <a:t>President Kimball announced to the world, on September 30, a new revelation granting the priesthood to all worthy males regardless of race. He also announced a new genealogy program that was to be implemented.</a:t>
            </a:r>
            <a:endParaRPr lang="en-US" sz="2400" b="1" dirty="0">
              <a:solidFill>
                <a:schemeClr val="bg1"/>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1F336404-5F54-4DFB-91E9-0BA65E9756CA}"/>
              </a:ext>
            </a:extLst>
          </p:cNvPr>
          <p:cNvSpPr txBox="1"/>
          <p:nvPr/>
        </p:nvSpPr>
        <p:spPr>
          <a:xfrm>
            <a:off x="410819" y="1791523"/>
            <a:ext cx="10774016" cy="1938992"/>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1979: </a:t>
            </a:r>
            <a:r>
              <a:rPr lang="en-US" sz="2400" dirty="0">
                <a:solidFill>
                  <a:schemeClr val="bg1"/>
                </a:solidFill>
                <a:latin typeface="Arial" panose="020B0604020202020204" pitchFamily="34" charset="0"/>
                <a:cs typeface="Arial" panose="020B0604020202020204" pitchFamily="34" charset="0"/>
              </a:rPr>
              <a:t>The two visions mentioned earlier about  the Celestial Kingdom and Redemption of the Dead were transferred from the </a:t>
            </a:r>
            <a:r>
              <a:rPr lang="en-US" sz="2400" i="1" dirty="0">
                <a:solidFill>
                  <a:schemeClr val="bg1"/>
                </a:solidFill>
                <a:latin typeface="Arial" panose="020B0604020202020204" pitchFamily="34" charset="0"/>
                <a:cs typeface="Arial" panose="020B0604020202020204" pitchFamily="34" charset="0"/>
              </a:rPr>
              <a:t>Pearl of Great Price</a:t>
            </a:r>
            <a:r>
              <a:rPr lang="en-US" sz="2400" dirty="0">
                <a:solidFill>
                  <a:schemeClr val="bg1"/>
                </a:solidFill>
                <a:latin typeface="Arial" panose="020B0604020202020204" pitchFamily="34" charset="0"/>
                <a:cs typeface="Arial" panose="020B0604020202020204" pitchFamily="34" charset="0"/>
              </a:rPr>
              <a:t> to the </a:t>
            </a:r>
            <a:r>
              <a:rPr lang="en-US" sz="2400" i="1" dirty="0">
                <a:solidFill>
                  <a:schemeClr val="bg1"/>
                </a:solidFill>
                <a:latin typeface="Arial" panose="020B0604020202020204" pitchFamily="34" charset="0"/>
                <a:cs typeface="Arial" panose="020B0604020202020204" pitchFamily="34" charset="0"/>
              </a:rPr>
              <a:t>Doctrine and Covenants </a:t>
            </a:r>
            <a:r>
              <a:rPr lang="en-US" sz="2400" dirty="0">
                <a:solidFill>
                  <a:schemeClr val="bg1"/>
                </a:solidFill>
                <a:latin typeface="Arial" panose="020B0604020202020204" pitchFamily="34" charset="0"/>
                <a:cs typeface="Arial" panose="020B0604020202020204" pitchFamily="34" charset="0"/>
              </a:rPr>
              <a:t>(Sections 137 and 138). The revelation he had received granting the priesthood to all worthy males, Official Declaration-2. was also included in the </a:t>
            </a:r>
            <a:r>
              <a:rPr lang="en-US" sz="2400" i="1" dirty="0">
                <a:solidFill>
                  <a:schemeClr val="bg1"/>
                </a:solidFill>
                <a:latin typeface="Arial" panose="020B0604020202020204" pitchFamily="34" charset="0"/>
                <a:cs typeface="Arial" panose="020B0604020202020204" pitchFamily="34" charset="0"/>
              </a:rPr>
              <a:t>Doctrine and Covenants.</a:t>
            </a:r>
            <a:endParaRPr lang="en-US" sz="2400" b="1"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8A956AAB-7CFC-445B-9574-9DB4945EA59A}"/>
              </a:ext>
            </a:extLst>
          </p:cNvPr>
          <p:cNvSpPr txBox="1"/>
          <p:nvPr/>
        </p:nvSpPr>
        <p:spPr>
          <a:xfrm>
            <a:off x="410819" y="3913982"/>
            <a:ext cx="9700590" cy="461665"/>
          </a:xfrm>
          <a:prstGeom prst="rect">
            <a:avLst/>
          </a:prstGeom>
          <a:noFill/>
        </p:spPr>
        <p:txBody>
          <a:bodyPr wrap="square" rtlCol="0">
            <a:spAutoFit/>
          </a:bodyPr>
          <a:lstStyle/>
          <a:p>
            <a:pPr algn="just"/>
            <a:r>
              <a:rPr lang="en-US" sz="2400" b="1" dirty="0">
                <a:solidFill>
                  <a:schemeClr val="bg1"/>
                </a:solidFill>
                <a:latin typeface="Arial" panose="020B0604020202020204" pitchFamily="34" charset="0"/>
                <a:cs typeface="Arial" panose="020B0604020202020204" pitchFamily="34" charset="0"/>
              </a:rPr>
              <a:t>1985: </a:t>
            </a:r>
            <a:r>
              <a:rPr lang="en-US" sz="2400" dirty="0">
                <a:solidFill>
                  <a:schemeClr val="bg1"/>
                </a:solidFill>
                <a:latin typeface="Arial" panose="020B0604020202020204" pitchFamily="34" charset="0"/>
                <a:cs typeface="Arial" panose="020B0604020202020204" pitchFamily="34" charset="0"/>
              </a:rPr>
              <a:t>President Kimball died November 5, 1985, Salt Lake City, Utah.</a:t>
            </a:r>
            <a:endParaRPr lang="en-US" sz="24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76666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1"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41" presetClass="entr" presetSubtype="0" fill="hold" grpId="0" nodeType="clickEffect">
                                  <p:stCondLst>
                                    <p:cond delay="0"/>
                                  </p:stCondLst>
                                  <p:iterate type="lt">
                                    <p:tmPct val="10000"/>
                                  </p:iterate>
                                  <p:childTnLst>
                                    <p:set>
                                      <p:cBhvr>
                                        <p:cTn id="16" dur="1" fill="hold">
                                          <p:stCondLst>
                                            <p:cond delay="0"/>
                                          </p:stCondLst>
                                        </p:cTn>
                                        <p:tgtEl>
                                          <p:spTgt spid="4"/>
                                        </p:tgtEl>
                                        <p:attrNameLst>
                                          <p:attrName>style.visibility</p:attrName>
                                        </p:attrNameLst>
                                      </p:cBhvr>
                                      <p:to>
                                        <p:strVal val="visible"/>
                                      </p:to>
                                    </p:set>
                                    <p:anim calcmode="lin" valueType="num">
                                      <p:cBhvr>
                                        <p:cTn id="17" dur="100" fill="hold"/>
                                        <p:tgtEl>
                                          <p:spTgt spid="4"/>
                                        </p:tgtEl>
                                        <p:attrNameLst>
                                          <p:attrName>ppt_x</p:attrName>
                                        </p:attrNameLst>
                                      </p:cBhvr>
                                      <p:tavLst>
                                        <p:tav tm="0">
                                          <p:val>
                                            <p:strVal val="#ppt_x"/>
                                          </p:val>
                                        </p:tav>
                                        <p:tav tm="50000">
                                          <p:val>
                                            <p:strVal val="#ppt_x+.1"/>
                                          </p:val>
                                        </p:tav>
                                        <p:tav tm="100000">
                                          <p:val>
                                            <p:strVal val="#ppt_x"/>
                                          </p:val>
                                        </p:tav>
                                      </p:tavLst>
                                    </p:anim>
                                    <p:anim calcmode="lin" valueType="num">
                                      <p:cBhvr>
                                        <p:cTn id="18" dur="100" fill="hold"/>
                                        <p:tgtEl>
                                          <p:spTgt spid="4"/>
                                        </p:tgtEl>
                                        <p:attrNameLst>
                                          <p:attrName>ppt_y</p:attrName>
                                        </p:attrNameLst>
                                      </p:cBhvr>
                                      <p:tavLst>
                                        <p:tav tm="0">
                                          <p:val>
                                            <p:strVal val="#ppt_y"/>
                                          </p:val>
                                        </p:tav>
                                        <p:tav tm="100000">
                                          <p:val>
                                            <p:strVal val="#ppt_y"/>
                                          </p:val>
                                        </p:tav>
                                      </p:tavLst>
                                    </p:anim>
                                    <p:anim calcmode="lin" valueType="num">
                                      <p:cBhvr>
                                        <p:cTn id="19" dur="100" fill="hold"/>
                                        <p:tgtEl>
                                          <p:spTgt spid="4"/>
                                        </p:tgtEl>
                                        <p:attrNameLst>
                                          <p:attrName>ppt_h</p:attrName>
                                        </p:attrNameLst>
                                      </p:cBhvr>
                                      <p:tavLst>
                                        <p:tav tm="0">
                                          <p:val>
                                            <p:strVal val="#ppt_h/10"/>
                                          </p:val>
                                        </p:tav>
                                        <p:tav tm="50000">
                                          <p:val>
                                            <p:strVal val="#ppt_h+.01"/>
                                          </p:val>
                                        </p:tav>
                                        <p:tav tm="100000">
                                          <p:val>
                                            <p:strVal val="#ppt_h"/>
                                          </p:val>
                                        </p:tav>
                                      </p:tavLst>
                                    </p:anim>
                                    <p:anim calcmode="lin" valueType="num">
                                      <p:cBhvr>
                                        <p:cTn id="20" dur="100" fill="hold"/>
                                        <p:tgtEl>
                                          <p:spTgt spid="4"/>
                                        </p:tgtEl>
                                        <p:attrNameLst>
                                          <p:attrName>ppt_w</p:attrName>
                                        </p:attrNameLst>
                                      </p:cBhvr>
                                      <p:tavLst>
                                        <p:tav tm="0">
                                          <p:val>
                                            <p:strVal val="#ppt_w/10"/>
                                          </p:val>
                                        </p:tav>
                                        <p:tav tm="50000">
                                          <p:val>
                                            <p:strVal val="#ppt_w+.01"/>
                                          </p:val>
                                        </p:tav>
                                        <p:tav tm="100000">
                                          <p:val>
                                            <p:strVal val="#ppt_w"/>
                                          </p:val>
                                        </p:tav>
                                      </p:tavLst>
                                    </p:anim>
                                    <p:animEffect transition="in" filter="fade">
                                      <p:cBhvr>
                                        <p:cTn id="21" dur="100" tmFilter="0,0; .5, 1; 1, 1"/>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p:bldP spid="4"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Circuit</Template>
  <TotalTime>0</TotalTime>
  <Words>521</Words>
  <Application>Microsoft Office PowerPoint</Application>
  <PresentationFormat>Widescreen</PresentationFormat>
  <Paragraphs>17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Times New Roman</vt:lpstr>
      <vt:lpstr>Tw Cen MT</vt:lpstr>
      <vt:lpstr>Circuit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Esquerra</dc:creator>
  <cp:lastModifiedBy>Ronald Esquerra</cp:lastModifiedBy>
  <cp:revision>19</cp:revision>
  <dcterms:created xsi:type="dcterms:W3CDTF">2019-01-31T21:17:00Z</dcterms:created>
  <dcterms:modified xsi:type="dcterms:W3CDTF">2019-02-01T20:07:36Z</dcterms:modified>
</cp:coreProperties>
</file>