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120"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4121111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967668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754164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96644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2301664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A170C85-D53E-494A-85C8-1F4246BD121C}" type="datetimeFigureOut">
              <a:rPr lang="en-US" smtClean="0"/>
              <a:t>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8208225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A170C85-D53E-494A-85C8-1F4246BD121C}" type="datetimeFigureOut">
              <a:rPr lang="en-US" smtClean="0"/>
              <a:t>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8499602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5766023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808682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562516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4135819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764990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170C85-D53E-494A-85C8-1F4246BD121C}" type="datetimeFigureOut">
              <a:rPr lang="en-US" smtClean="0"/>
              <a:t>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237563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170C85-D53E-494A-85C8-1F4246BD121C}" type="datetimeFigureOut">
              <a:rPr lang="en-US" smtClean="0"/>
              <a:t>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669690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70C85-D53E-494A-85C8-1F4246BD121C}" type="datetimeFigureOut">
              <a:rPr lang="en-US" smtClean="0"/>
              <a:t>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7325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83992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303496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A170C85-D53E-494A-85C8-1F4246BD121C}" type="datetimeFigureOut">
              <a:rPr lang="en-US" smtClean="0"/>
              <a:t>2/1/2019</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4CE548A-7B68-4786-89EC-BD9F02AEBA9E}" type="slidenum">
              <a:rPr lang="en-US" smtClean="0"/>
              <a:t>‹#›</a:t>
            </a:fld>
            <a:endParaRPr lang="en-US"/>
          </a:p>
        </p:txBody>
      </p:sp>
    </p:spTree>
    <p:extLst>
      <p:ext uri="{BB962C8B-B14F-4D97-AF65-F5344CB8AC3E}">
        <p14:creationId xmlns:p14="http://schemas.microsoft.com/office/powerpoint/2010/main" val="404747286"/>
      </p:ext>
    </p:extLst>
  </p:cSld>
  <p:clrMap bg1="dk1" tx1="lt1" bg2="dk2" tx2="lt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CE0B4B1-0371-4E58-890A-6376C0BE31F8}"/>
              </a:ext>
            </a:extLst>
          </p:cNvPr>
          <p:cNvSpPr/>
          <p:nvPr/>
        </p:nvSpPr>
        <p:spPr>
          <a:xfrm>
            <a:off x="4412118" y="111841"/>
            <a:ext cx="3123612" cy="458780"/>
          </a:xfrm>
          <a:prstGeom prst="rect">
            <a:avLst/>
          </a:prstGeom>
        </p:spPr>
        <p:txBody>
          <a:bodyPr wrap="none">
            <a:spAutoFit/>
          </a:bodyPr>
          <a:lstStyle/>
          <a:p>
            <a:pPr algn="just">
              <a:lnSpc>
                <a:spcPct val="107000"/>
              </a:lnSpc>
              <a:spcAft>
                <a:spcPts val="800"/>
              </a:spcAft>
            </a:pPr>
            <a:r>
              <a:rPr lang="en-US" sz="2400" b="1" dirty="0">
                <a:solidFill>
                  <a:schemeClr val="bg1"/>
                </a:solidFill>
                <a:latin typeface="Arial" panose="020B0604020202020204" pitchFamily="34" charset="0"/>
                <a:ea typeface="Calibri" panose="020F0502020204030204" pitchFamily="34" charset="0"/>
                <a:cs typeface="Arial" panose="020B0604020202020204" pitchFamily="34" charset="0"/>
              </a:rPr>
              <a:t>Kimball, Spencer W.</a:t>
            </a:r>
            <a:endParaRPr lang="en-US" sz="2400"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pic>
        <p:nvPicPr>
          <p:cNvPr id="12" name="Picture 11" descr="Spencer W. Kimball3.JPG">
            <a:extLst>
              <a:ext uri="{FF2B5EF4-FFF2-40B4-BE49-F238E27FC236}">
                <a16:creationId xmlns:a16="http://schemas.microsoft.com/office/drawing/2014/main" id="{14A4E978-A930-49AC-AE72-2ACB1ECF626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02728" y="479057"/>
            <a:ext cx="2705515" cy="3123886"/>
          </a:xfrm>
          <a:prstGeom prst="rect">
            <a:avLst/>
          </a:prstGeom>
          <a:noFill/>
          <a:ln>
            <a:noFill/>
          </a:ln>
        </p:spPr>
      </p:pic>
      <p:sp>
        <p:nvSpPr>
          <p:cNvPr id="13" name="Rectangle 12">
            <a:extLst>
              <a:ext uri="{FF2B5EF4-FFF2-40B4-BE49-F238E27FC236}">
                <a16:creationId xmlns:a16="http://schemas.microsoft.com/office/drawing/2014/main" id="{D54AEE1E-610F-4147-8347-FEF127368412}"/>
              </a:ext>
            </a:extLst>
          </p:cNvPr>
          <p:cNvSpPr/>
          <p:nvPr/>
        </p:nvSpPr>
        <p:spPr>
          <a:xfrm>
            <a:off x="3101475" y="479057"/>
            <a:ext cx="8467673" cy="1569660"/>
          </a:xfrm>
          <a:prstGeom prst="rect">
            <a:avLst/>
          </a:prstGeom>
        </p:spPr>
        <p:txBody>
          <a:bodyPr wrap="square">
            <a:spAutoFit/>
          </a:bodyPr>
          <a:lstStyle/>
          <a:p>
            <a:pPr algn="just">
              <a:spcBef>
                <a:spcPts val="600"/>
              </a:spcBef>
              <a:spcAft>
                <a:spcPts val="600"/>
              </a:spcAft>
            </a:pPr>
            <a:r>
              <a:rPr lang="en-US" sz="2400" b="1" dirty="0">
                <a:solidFill>
                  <a:schemeClr val="bg1"/>
                </a:solidFill>
                <a:latin typeface="Arial" panose="020B0604020202020204" pitchFamily="34" charset="0"/>
                <a:ea typeface="Times New Roman" panose="02020603050405020304" pitchFamily="18" charset="0"/>
                <a:cs typeface="Arial" panose="020B0604020202020204" pitchFamily="34" charset="0"/>
              </a:rPr>
              <a:t>Born: </a:t>
            </a:r>
            <a:r>
              <a:rPr lang="en-US" sz="2400" dirty="0">
                <a:solidFill>
                  <a:schemeClr val="bg1"/>
                </a:solidFill>
                <a:latin typeface="Arial" panose="020B0604020202020204" pitchFamily="34" charset="0"/>
                <a:ea typeface="Times New Roman" panose="02020603050405020304" pitchFamily="18" charset="0"/>
                <a:cs typeface="Arial" panose="020B0604020202020204" pitchFamily="34" charset="0"/>
              </a:rPr>
              <a:t>March 28, 1895, </a:t>
            </a:r>
            <a:r>
              <a:rPr lang="en-US" sz="2400" u="sng" dirty="0">
                <a:solidFill>
                  <a:schemeClr val="bg1"/>
                </a:solidFill>
                <a:latin typeface="Arial" panose="020B0604020202020204" pitchFamily="34" charset="0"/>
                <a:ea typeface="Times New Roman" panose="02020603050405020304" pitchFamily="18" charset="0"/>
                <a:cs typeface="Arial" panose="020B0604020202020204" pitchFamily="34" charset="0"/>
              </a:rPr>
              <a:t>Salt Lake City, Utah. </a:t>
            </a:r>
            <a:r>
              <a:rPr lang="en-US" sz="2400" b="1" dirty="0">
                <a:solidFill>
                  <a:schemeClr val="bg1"/>
                </a:solidFill>
                <a:latin typeface="Arial" panose="020B0604020202020204" pitchFamily="34" charset="0"/>
                <a:ea typeface="Times New Roman" panose="02020603050405020304" pitchFamily="18" charset="0"/>
                <a:cs typeface="Arial" panose="020B0604020202020204" pitchFamily="34" charset="0"/>
              </a:rPr>
              <a:t>Baptized:</a:t>
            </a:r>
            <a:r>
              <a:rPr lang="en-US" sz="2400" dirty="0">
                <a:solidFill>
                  <a:schemeClr val="bg1"/>
                </a:solidFill>
                <a:latin typeface="Arial" panose="020B0604020202020204" pitchFamily="34" charset="0"/>
                <a:ea typeface="Times New Roman" panose="02020603050405020304" pitchFamily="18" charset="0"/>
                <a:cs typeface="Arial" panose="020B0604020202020204" pitchFamily="34" charset="0"/>
              </a:rPr>
              <a:t> when 8 years old. </a:t>
            </a:r>
            <a:r>
              <a:rPr lang="en-US" sz="2400" b="1" dirty="0">
                <a:solidFill>
                  <a:schemeClr val="bg1"/>
                </a:solidFill>
                <a:latin typeface="Arial" panose="020B0604020202020204" pitchFamily="34" charset="0"/>
                <a:ea typeface="Times New Roman" panose="02020603050405020304" pitchFamily="18" charset="0"/>
                <a:cs typeface="Arial" panose="020B0604020202020204" pitchFamily="34" charset="0"/>
              </a:rPr>
              <a:t>Parents: </a:t>
            </a:r>
            <a:r>
              <a:rPr lang="en-US" sz="2400" dirty="0">
                <a:solidFill>
                  <a:schemeClr val="bg1"/>
                </a:solidFill>
                <a:latin typeface="Arial" panose="020B0604020202020204" pitchFamily="34" charset="0"/>
                <a:ea typeface="Times New Roman" panose="02020603050405020304" pitchFamily="18" charset="0"/>
                <a:cs typeface="Arial" panose="020B0604020202020204" pitchFamily="34" charset="0"/>
              </a:rPr>
              <a:t>Andrew and Olive Woolley Kimball/ Grandson of Heber C. Kimball </a:t>
            </a:r>
            <a:r>
              <a:rPr lang="en-US" sz="2400" b="1" dirty="0">
                <a:solidFill>
                  <a:schemeClr val="bg1"/>
                </a:solidFill>
                <a:latin typeface="Arial" panose="020B0604020202020204" pitchFamily="34" charset="0"/>
                <a:ea typeface="Times New Roman" panose="02020603050405020304" pitchFamily="18" charset="0"/>
                <a:cs typeface="Arial" panose="020B0604020202020204" pitchFamily="34" charset="0"/>
              </a:rPr>
              <a:t>Married: </a:t>
            </a:r>
            <a:r>
              <a:rPr lang="en-US" sz="2400" dirty="0">
                <a:solidFill>
                  <a:schemeClr val="bg1"/>
                </a:solidFill>
                <a:latin typeface="Arial" panose="020B0604020202020204" pitchFamily="34" charset="0"/>
                <a:ea typeface="Times New Roman" panose="02020603050405020304" pitchFamily="18" charset="0"/>
                <a:cs typeface="Arial" panose="020B0604020202020204" pitchFamily="34" charset="0"/>
              </a:rPr>
              <a:t>Camilla Eyring, November 1917-four children. </a:t>
            </a:r>
            <a:r>
              <a:rPr lang="en-US" sz="2400" b="1" dirty="0">
                <a:solidFill>
                  <a:schemeClr val="bg1"/>
                </a:solidFill>
                <a:latin typeface="Arial" panose="020B0604020202020204" pitchFamily="34" charset="0"/>
                <a:ea typeface="Times New Roman" panose="02020603050405020304" pitchFamily="18" charset="0"/>
                <a:cs typeface="Arial" panose="020B0604020202020204" pitchFamily="34" charset="0"/>
              </a:rPr>
              <a:t>Vocation:</a:t>
            </a:r>
            <a:r>
              <a:rPr lang="en-US" sz="2400" dirty="0">
                <a:solidFill>
                  <a:schemeClr val="bg1"/>
                </a:solidFill>
                <a:latin typeface="Arial" panose="020B0604020202020204" pitchFamily="34" charset="0"/>
                <a:ea typeface="Times New Roman" panose="02020603050405020304" pitchFamily="18" charset="0"/>
                <a:cs typeface="Arial" panose="020B0604020202020204" pitchFamily="34" charset="0"/>
              </a:rPr>
              <a:t> Businessman.</a:t>
            </a:r>
            <a:endParaRPr lang="en-US" sz="2400" dirty="0">
              <a:solidFill>
                <a:schemeClr val="bg1"/>
              </a:solidFill>
              <a:latin typeface="Times New Roman" panose="02020603050405020304" pitchFamily="18" charset="0"/>
              <a:ea typeface="Times New Roman" panose="02020603050405020304" pitchFamily="18" charset="0"/>
            </a:endParaRPr>
          </a:p>
        </p:txBody>
      </p:sp>
      <p:sp>
        <p:nvSpPr>
          <p:cNvPr id="14" name="Rectangle 13">
            <a:extLst>
              <a:ext uri="{FF2B5EF4-FFF2-40B4-BE49-F238E27FC236}">
                <a16:creationId xmlns:a16="http://schemas.microsoft.com/office/drawing/2014/main" id="{D2FD09A0-3F35-4729-954A-7148E94E2FC6}"/>
              </a:ext>
            </a:extLst>
          </p:cNvPr>
          <p:cNvSpPr/>
          <p:nvPr/>
        </p:nvSpPr>
        <p:spPr>
          <a:xfrm>
            <a:off x="3101475" y="2318438"/>
            <a:ext cx="8467673" cy="1200329"/>
          </a:xfrm>
          <a:prstGeom prst="rect">
            <a:avLst/>
          </a:prstGeom>
        </p:spPr>
        <p:txBody>
          <a:bodyPr wrap="square">
            <a:spAutoFit/>
          </a:bodyPr>
          <a:lstStyle/>
          <a:p>
            <a:pPr algn="just">
              <a:spcBef>
                <a:spcPts val="600"/>
              </a:spcBef>
              <a:spcAft>
                <a:spcPts val="600"/>
              </a:spcAft>
            </a:pPr>
            <a:r>
              <a:rPr lang="en-US" sz="2400" b="1" dirty="0">
                <a:solidFill>
                  <a:schemeClr val="bg1"/>
                </a:solidFill>
                <a:latin typeface="Arial" panose="020B0604020202020204" pitchFamily="34" charset="0"/>
                <a:ea typeface="Times New Roman" panose="02020603050405020304" pitchFamily="18" charset="0"/>
                <a:cs typeface="Arial" panose="020B0604020202020204" pitchFamily="34" charset="0"/>
              </a:rPr>
              <a:t>1906: </a:t>
            </a:r>
            <a:r>
              <a:rPr lang="en-US" sz="2400" dirty="0">
                <a:solidFill>
                  <a:schemeClr val="bg1"/>
                </a:solidFill>
                <a:latin typeface="Arial" panose="020B0604020202020204" pitchFamily="34" charset="0"/>
                <a:ea typeface="Times New Roman" panose="02020603050405020304" pitchFamily="18" charset="0"/>
                <a:cs typeface="Arial" panose="020B0604020202020204" pitchFamily="34" charset="0"/>
              </a:rPr>
              <a:t>When Spencer W. Kimball received his patriarchal blessing, he was told that he would preach the gospel to the Lamanites.</a:t>
            </a:r>
            <a:endParaRPr lang="en-US" sz="2400" dirty="0">
              <a:solidFill>
                <a:schemeClr val="bg1"/>
              </a:solidFill>
              <a:latin typeface="Times New Roman" panose="02020603050405020304" pitchFamily="18" charset="0"/>
              <a:ea typeface="Times New Roman" panose="02020603050405020304" pitchFamily="18" charset="0"/>
            </a:endParaRPr>
          </a:p>
        </p:txBody>
      </p:sp>
      <p:pic>
        <p:nvPicPr>
          <p:cNvPr id="15" name="Picture 2" descr="https://upload.wikimedia.org/wikipedia/commons/thumb/2/24/Temple_Square_1912_panorama.jpg/1920px-Temple_Square_1912_panorama.jpg">
            <a:extLst>
              <a:ext uri="{FF2B5EF4-FFF2-40B4-BE49-F238E27FC236}">
                <a16:creationId xmlns:a16="http://schemas.microsoft.com/office/drawing/2014/main" id="{036F83C0-2FE2-4512-ABC1-9533CDF06D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31338"/>
            <a:ext cx="12192000" cy="2728900"/>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609E1B03-72B1-4E86-A1F6-AC387B4F31AD}"/>
              </a:ext>
            </a:extLst>
          </p:cNvPr>
          <p:cNvSpPr/>
          <p:nvPr/>
        </p:nvSpPr>
        <p:spPr>
          <a:xfrm>
            <a:off x="1176905" y="4106525"/>
            <a:ext cx="4797019" cy="369332"/>
          </a:xfrm>
          <a:prstGeom prst="rect">
            <a:avLst/>
          </a:prstGeom>
        </p:spPr>
        <p:txBody>
          <a:bodyPr wrap="none">
            <a:spAutoFit/>
          </a:bodyPr>
          <a:lstStyle/>
          <a:p>
            <a:r>
              <a:rPr lang="en-US" b="1" dirty="0">
                <a:solidFill>
                  <a:schemeClr val="bg1"/>
                </a:solidFill>
                <a:latin typeface="Arial" panose="020B0604020202020204" pitchFamily="34" charset="0"/>
                <a:cs typeface="Arial" panose="020B0604020202020204" pitchFamily="34" charset="0"/>
              </a:rPr>
              <a:t>Panorama of Temple Square taken in 1912</a:t>
            </a:r>
          </a:p>
        </p:txBody>
      </p:sp>
    </p:spTree>
    <p:extLst>
      <p:ext uri="{BB962C8B-B14F-4D97-AF65-F5344CB8AC3E}">
        <p14:creationId xmlns:p14="http://schemas.microsoft.com/office/powerpoint/2010/main" val="303326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3.95833E-6 2.96296E-6 L -0.34427 -0.00324 " pathEditMode="relative" rAng="0" ptsTypes="AA">
                                      <p:cBhvr>
                                        <p:cTn id="6" dur="2000" fill="hold"/>
                                        <p:tgtEl>
                                          <p:spTgt spid="11"/>
                                        </p:tgtEl>
                                        <p:attrNameLst>
                                          <p:attrName>ppt_x</p:attrName>
                                          <p:attrName>ppt_y</p:attrName>
                                        </p:attrNameLst>
                                      </p:cBhvr>
                                      <p:rCtr x="-17214" y="-162"/>
                                    </p:animMotion>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arn(inVertical)">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randombar(horizontal)">
                                      <p:cBhvr>
                                        <p:cTn id="16" dur="500"/>
                                        <p:tgtEl>
                                          <p:spTgt spid="16"/>
                                        </p:tgtEl>
                                      </p:cBhvr>
                                    </p:animEffect>
                                  </p:childTnLst>
                                </p:cTn>
                              </p:par>
                              <p:par>
                                <p:cTn id="17" presetID="14" presetClass="entr" presetSubtype="1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randombar(horizontal)">
                                      <p:cBhvr>
                                        <p:cTn id="19" dur="500"/>
                                        <p:tgtEl>
                                          <p:spTgt spid="15"/>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randombar(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AA996F-B22E-4017-A8F4-A252C2660116}"/>
              </a:ext>
            </a:extLst>
          </p:cNvPr>
          <p:cNvSpPr/>
          <p:nvPr/>
        </p:nvSpPr>
        <p:spPr>
          <a:xfrm>
            <a:off x="702365" y="593322"/>
            <a:ext cx="10349948" cy="830997"/>
          </a:xfrm>
          <a:prstGeom prst="rect">
            <a:avLst/>
          </a:prstGeom>
        </p:spPr>
        <p:txBody>
          <a:bodyPr wrap="square">
            <a:spAutoFit/>
          </a:bodyPr>
          <a:lstStyle/>
          <a:p>
            <a:pPr algn="just">
              <a:spcBef>
                <a:spcPts val="600"/>
              </a:spcBef>
              <a:spcAft>
                <a:spcPts val="600"/>
              </a:spcAft>
            </a:pPr>
            <a:r>
              <a:rPr lang="en-US" sz="2400" b="1" dirty="0">
                <a:solidFill>
                  <a:schemeClr val="bg1"/>
                </a:solidFill>
                <a:latin typeface="Arial" panose="020B0604020202020204" pitchFamily="34" charset="0"/>
                <a:ea typeface="Times New Roman" panose="02020603050405020304" pitchFamily="18" charset="0"/>
                <a:cs typeface="Arial" panose="020B0604020202020204" pitchFamily="34" charset="0"/>
              </a:rPr>
              <a:t>1914: </a:t>
            </a:r>
            <a:r>
              <a:rPr lang="en-US" sz="2400" dirty="0">
                <a:solidFill>
                  <a:schemeClr val="bg1"/>
                </a:solidFill>
                <a:latin typeface="Arial" panose="020B0604020202020204" pitchFamily="34" charset="0"/>
                <a:ea typeface="Times New Roman" panose="02020603050405020304" pitchFamily="18" charset="0"/>
                <a:cs typeface="Arial" panose="020B0604020202020204" pitchFamily="34" charset="0"/>
              </a:rPr>
              <a:t>He graduated from a Church-operated high school called Gila Academy where he had been student-body president.</a:t>
            </a:r>
            <a:endParaRPr lang="en-US" sz="2400" dirty="0">
              <a:solidFill>
                <a:schemeClr val="bg1"/>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7480ACED-879D-446B-89E5-EE9F636E18F6}"/>
              </a:ext>
            </a:extLst>
          </p:cNvPr>
          <p:cNvSpPr/>
          <p:nvPr/>
        </p:nvSpPr>
        <p:spPr>
          <a:xfrm>
            <a:off x="702365" y="1590997"/>
            <a:ext cx="10349948" cy="830997"/>
          </a:xfrm>
          <a:prstGeom prst="rect">
            <a:avLst/>
          </a:prstGeom>
        </p:spPr>
        <p:txBody>
          <a:bodyPr wrap="square">
            <a:spAutoFit/>
          </a:bodyPr>
          <a:lstStyle/>
          <a:p>
            <a:pPr algn="just">
              <a:spcBef>
                <a:spcPts val="600"/>
              </a:spcBef>
              <a:spcAft>
                <a:spcPts val="600"/>
              </a:spcAft>
            </a:pPr>
            <a:r>
              <a:rPr lang="en-US" sz="2400" b="1" dirty="0">
                <a:solidFill>
                  <a:schemeClr val="bg1"/>
                </a:solidFill>
                <a:latin typeface="Arial" panose="020B0604020202020204" pitchFamily="34" charset="0"/>
                <a:ea typeface="Times New Roman" panose="02020603050405020304" pitchFamily="18" charset="0"/>
                <a:cs typeface="Arial" panose="020B0604020202020204" pitchFamily="34" charset="0"/>
              </a:rPr>
              <a:t>1914-1916: </a:t>
            </a:r>
            <a:r>
              <a:rPr lang="en-US" sz="2400" dirty="0">
                <a:solidFill>
                  <a:schemeClr val="bg1"/>
                </a:solidFill>
                <a:latin typeface="Arial" panose="020B0604020202020204" pitchFamily="34" charset="0"/>
                <a:ea typeface="Times New Roman" panose="02020603050405020304" pitchFamily="18" charset="0"/>
                <a:cs typeface="Arial" panose="020B0604020202020204" pitchFamily="34" charset="0"/>
              </a:rPr>
              <a:t>He was called to serve in the Swiss-German mission, but World War I broke out and he was reassigned to the Central States.</a:t>
            </a:r>
            <a:endParaRPr lang="en-US" sz="2400" dirty="0">
              <a:solidFill>
                <a:schemeClr val="bg1"/>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A280C5FD-9115-479F-81A9-4E8EDA3C9E82}"/>
              </a:ext>
            </a:extLst>
          </p:cNvPr>
          <p:cNvSpPr/>
          <p:nvPr/>
        </p:nvSpPr>
        <p:spPr>
          <a:xfrm>
            <a:off x="702365" y="2625773"/>
            <a:ext cx="10349948" cy="1200329"/>
          </a:xfrm>
          <a:prstGeom prst="rect">
            <a:avLst/>
          </a:prstGeom>
        </p:spPr>
        <p:txBody>
          <a:bodyPr wrap="square">
            <a:spAutoFit/>
          </a:bodyPr>
          <a:lstStyle/>
          <a:p>
            <a:pPr algn="just">
              <a:spcBef>
                <a:spcPts val="600"/>
              </a:spcBef>
              <a:spcAft>
                <a:spcPts val="600"/>
              </a:spcAft>
            </a:pPr>
            <a:r>
              <a:rPr lang="en-US" sz="2400" b="1" dirty="0">
                <a:solidFill>
                  <a:schemeClr val="bg1"/>
                </a:solidFill>
                <a:latin typeface="Arial" panose="020B0604020202020204" pitchFamily="34" charset="0"/>
                <a:ea typeface="Times New Roman" panose="02020603050405020304" pitchFamily="18" charset="0"/>
                <a:cs typeface="Arial" panose="020B0604020202020204" pitchFamily="34" charset="0"/>
              </a:rPr>
              <a:t>1917: </a:t>
            </a:r>
            <a:r>
              <a:rPr lang="en-US" sz="2400" dirty="0">
                <a:solidFill>
                  <a:schemeClr val="bg1"/>
                </a:solidFill>
                <a:latin typeface="Arial" panose="020B0604020202020204" pitchFamily="34" charset="0"/>
                <a:ea typeface="Times New Roman" panose="02020603050405020304" pitchFamily="18" charset="0"/>
                <a:cs typeface="Arial" panose="020B0604020202020204" pitchFamily="34" charset="0"/>
              </a:rPr>
              <a:t> While waiting to be called to active duty, he attended the University of Arizona in Tucson. During this time, he married Camilla Eyring. He never was called to active duty.</a:t>
            </a:r>
            <a:endParaRPr lang="en-US" sz="2400" dirty="0">
              <a:solidFill>
                <a:schemeClr val="bg1"/>
              </a:solidFill>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45CCC7E0-BE87-45CE-AAAA-F9B78653ADE1}"/>
              </a:ext>
            </a:extLst>
          </p:cNvPr>
          <p:cNvSpPr txBox="1"/>
          <p:nvPr/>
        </p:nvSpPr>
        <p:spPr>
          <a:xfrm>
            <a:off x="702365" y="4029881"/>
            <a:ext cx="10349948" cy="830997"/>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1917-1926: </a:t>
            </a:r>
            <a:r>
              <a:rPr lang="en-US" sz="2400" dirty="0">
                <a:solidFill>
                  <a:schemeClr val="bg1"/>
                </a:solidFill>
                <a:latin typeface="Arial" panose="020B0604020202020204" pitchFamily="34" charset="0"/>
                <a:cs typeface="Arial" panose="020B0604020202020204" pitchFamily="34" charset="0"/>
              </a:rPr>
              <a:t>He began his business career in banking as a teller and bookkeeper. He advanced to branch manager and then assistant cashier.</a:t>
            </a:r>
            <a:endParaRPr lang="en-US" sz="2400" b="1" dirty="0">
              <a:solidFill>
                <a:schemeClr val="bg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4D7CAB42-D5B9-4A15-9CAF-B1DD5C88E018}"/>
              </a:ext>
            </a:extLst>
          </p:cNvPr>
          <p:cNvSpPr txBox="1"/>
          <p:nvPr/>
        </p:nvSpPr>
        <p:spPr>
          <a:xfrm>
            <a:off x="636104" y="5267003"/>
            <a:ext cx="10349948" cy="1200329"/>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1924: </a:t>
            </a:r>
            <a:r>
              <a:rPr lang="en-US" sz="2400" dirty="0">
                <a:solidFill>
                  <a:schemeClr val="bg1"/>
                </a:solidFill>
                <a:latin typeface="Arial" panose="020B0604020202020204" pitchFamily="34" charset="0"/>
                <a:cs typeface="Arial" panose="020B0604020202020204" pitchFamily="34" charset="0"/>
              </a:rPr>
              <a:t>He was ordained and set apart as second counselor in the Arizona St. Joseph Stake presidency September 8, 1924, by President Heber J. Grant. He served in this capacity into the 1930’s.</a:t>
            </a: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987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80">
                                          <p:stCondLst>
                                            <p:cond delay="0"/>
                                          </p:stCondLst>
                                        </p:cTn>
                                        <p:tgtEl>
                                          <p:spTgt spid="3"/>
                                        </p:tgtEl>
                                      </p:cBhvr>
                                    </p:animEffect>
                                    <p:anim calcmode="lin" valueType="num">
                                      <p:cBhvr>
                                        <p:cTn id="13"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gtEl>
                                      </p:cBhvr>
                                      <p:to x="100000" y="60000"/>
                                    </p:animScale>
                                    <p:animScale>
                                      <p:cBhvr>
                                        <p:cTn id="19" dur="166" decel="50000">
                                          <p:stCondLst>
                                            <p:cond delay="676"/>
                                          </p:stCondLst>
                                        </p:cTn>
                                        <p:tgtEl>
                                          <p:spTgt spid="3"/>
                                        </p:tgtEl>
                                      </p:cBhvr>
                                      <p:to x="100000" y="100000"/>
                                    </p:animScale>
                                    <p:animScale>
                                      <p:cBhvr>
                                        <p:cTn id="20" dur="26">
                                          <p:stCondLst>
                                            <p:cond delay="1312"/>
                                          </p:stCondLst>
                                        </p:cTn>
                                        <p:tgtEl>
                                          <p:spTgt spid="3"/>
                                        </p:tgtEl>
                                      </p:cBhvr>
                                      <p:to x="100000" y="80000"/>
                                    </p:animScale>
                                    <p:animScale>
                                      <p:cBhvr>
                                        <p:cTn id="21" dur="166" decel="50000">
                                          <p:stCondLst>
                                            <p:cond delay="1338"/>
                                          </p:stCondLst>
                                        </p:cTn>
                                        <p:tgtEl>
                                          <p:spTgt spid="3"/>
                                        </p:tgtEl>
                                      </p:cBhvr>
                                      <p:to x="100000" y="100000"/>
                                    </p:animScale>
                                    <p:animScale>
                                      <p:cBhvr>
                                        <p:cTn id="22" dur="26">
                                          <p:stCondLst>
                                            <p:cond delay="1642"/>
                                          </p:stCondLst>
                                        </p:cTn>
                                        <p:tgtEl>
                                          <p:spTgt spid="3"/>
                                        </p:tgtEl>
                                      </p:cBhvr>
                                      <p:to x="100000" y="90000"/>
                                    </p:animScale>
                                    <p:animScale>
                                      <p:cBhvr>
                                        <p:cTn id="23" dur="166" decel="50000">
                                          <p:stCondLst>
                                            <p:cond delay="1668"/>
                                          </p:stCondLst>
                                        </p:cTn>
                                        <p:tgtEl>
                                          <p:spTgt spid="3"/>
                                        </p:tgtEl>
                                      </p:cBhvr>
                                      <p:to x="100000" y="100000"/>
                                    </p:animScale>
                                    <p:animScale>
                                      <p:cBhvr>
                                        <p:cTn id="24" dur="26">
                                          <p:stCondLst>
                                            <p:cond delay="1808"/>
                                          </p:stCondLst>
                                        </p:cTn>
                                        <p:tgtEl>
                                          <p:spTgt spid="3"/>
                                        </p:tgtEl>
                                      </p:cBhvr>
                                      <p:to x="100000" y="95000"/>
                                    </p:animScale>
                                    <p:animScale>
                                      <p:cBhvr>
                                        <p:cTn id="25" dur="166" decel="50000">
                                          <p:stCondLst>
                                            <p:cond delay="1834"/>
                                          </p:stCondLst>
                                        </p:cTn>
                                        <p:tgtEl>
                                          <p:spTgt spid="3"/>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1000"/>
                                        <p:tgtEl>
                                          <p:spTgt spid="4"/>
                                        </p:tgtEl>
                                      </p:cBhvr>
                                    </p:animEffect>
                                    <p:anim calcmode="lin" valueType="num">
                                      <p:cBhvr>
                                        <p:cTn id="31" dur="1000" fill="hold"/>
                                        <p:tgtEl>
                                          <p:spTgt spid="4"/>
                                        </p:tgtEl>
                                        <p:attrNameLst>
                                          <p:attrName>ppt_x</p:attrName>
                                        </p:attrNameLst>
                                      </p:cBhvr>
                                      <p:tavLst>
                                        <p:tav tm="0">
                                          <p:val>
                                            <p:strVal val="#ppt_x"/>
                                          </p:val>
                                        </p:tav>
                                        <p:tav tm="100000">
                                          <p:val>
                                            <p:strVal val="#ppt_x"/>
                                          </p:val>
                                        </p:tav>
                                      </p:tavLst>
                                    </p:anim>
                                    <p:anim calcmode="lin" valueType="num">
                                      <p:cBhvr>
                                        <p:cTn id="3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1" presetClass="entr" presetSubtype="0" fill="hold" grpId="0" nodeType="clickEffect">
                                  <p:stCondLst>
                                    <p:cond delay="0"/>
                                  </p:stCondLst>
                                  <p:iterate type="lt">
                                    <p:tmPct val="10000"/>
                                  </p:iterate>
                                  <p:childTnLst>
                                    <p:set>
                                      <p:cBhvr>
                                        <p:cTn id="36" dur="1" fill="hold">
                                          <p:stCondLst>
                                            <p:cond delay="0"/>
                                          </p:stCondLst>
                                        </p:cTn>
                                        <p:tgtEl>
                                          <p:spTgt spid="5"/>
                                        </p:tgtEl>
                                        <p:attrNameLst>
                                          <p:attrName>style.visibility</p:attrName>
                                        </p:attrNameLst>
                                      </p:cBhvr>
                                      <p:to>
                                        <p:strVal val="visible"/>
                                      </p:to>
                                    </p:set>
                                    <p:anim calcmode="lin" valueType="num">
                                      <p:cBhvr>
                                        <p:cTn id="37" dur="1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38" dur="100" fill="hold"/>
                                        <p:tgtEl>
                                          <p:spTgt spid="5"/>
                                        </p:tgtEl>
                                        <p:attrNameLst>
                                          <p:attrName>ppt_y</p:attrName>
                                        </p:attrNameLst>
                                      </p:cBhvr>
                                      <p:tavLst>
                                        <p:tav tm="0">
                                          <p:val>
                                            <p:strVal val="#ppt_y"/>
                                          </p:val>
                                        </p:tav>
                                        <p:tav tm="100000">
                                          <p:val>
                                            <p:strVal val="#ppt_y"/>
                                          </p:val>
                                        </p:tav>
                                      </p:tavLst>
                                    </p:anim>
                                    <p:anim calcmode="lin" valueType="num">
                                      <p:cBhvr>
                                        <p:cTn id="39" dur="1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40" dur="1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41" dur="100" tmFilter="0,0; .5, 1; 1, 1"/>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23" presetClass="entr" presetSubtype="16" fill="hold" grpId="0" nodeType="clickEffect">
                                  <p:stCondLst>
                                    <p:cond delay="0"/>
                                  </p:stCondLst>
                                  <p:childTnLst>
                                    <p:set>
                                      <p:cBhvr>
                                        <p:cTn id="45" dur="1" fill="hold">
                                          <p:stCondLst>
                                            <p:cond delay="0"/>
                                          </p:stCondLst>
                                        </p:cTn>
                                        <p:tgtEl>
                                          <p:spTgt spid="6"/>
                                        </p:tgtEl>
                                        <p:attrNameLst>
                                          <p:attrName>style.visibility</p:attrName>
                                        </p:attrNameLst>
                                      </p:cBhvr>
                                      <p:to>
                                        <p:strVal val="visible"/>
                                      </p:to>
                                    </p:set>
                                    <p:anim calcmode="lin" valueType="num">
                                      <p:cBhvr>
                                        <p:cTn id="46" dur="1000" fill="hold"/>
                                        <p:tgtEl>
                                          <p:spTgt spid="6"/>
                                        </p:tgtEl>
                                        <p:attrNameLst>
                                          <p:attrName>ppt_w</p:attrName>
                                        </p:attrNameLst>
                                      </p:cBhvr>
                                      <p:tavLst>
                                        <p:tav tm="0">
                                          <p:val>
                                            <p:fltVal val="0"/>
                                          </p:val>
                                        </p:tav>
                                        <p:tav tm="100000">
                                          <p:val>
                                            <p:strVal val="#ppt_w"/>
                                          </p:val>
                                        </p:tav>
                                      </p:tavLst>
                                    </p:anim>
                                    <p:anim calcmode="lin" valueType="num">
                                      <p:cBhvr>
                                        <p:cTn id="47" dur="10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032E61-BB46-412B-B46A-4B9736991280}"/>
              </a:ext>
            </a:extLst>
          </p:cNvPr>
          <p:cNvSpPr txBox="1"/>
          <p:nvPr/>
        </p:nvSpPr>
        <p:spPr>
          <a:xfrm>
            <a:off x="463828" y="397569"/>
            <a:ext cx="8494642" cy="461665"/>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1938-1943: </a:t>
            </a:r>
            <a:r>
              <a:rPr lang="en-US" sz="2400" dirty="0">
                <a:solidFill>
                  <a:schemeClr val="bg1"/>
                </a:solidFill>
                <a:latin typeface="Arial" panose="020B0604020202020204" pitchFamily="34" charset="0"/>
                <a:cs typeface="Arial" panose="020B0604020202020204" pitchFamily="34" charset="0"/>
              </a:rPr>
              <a:t>He served as president of Mt. Graham Stake.</a:t>
            </a:r>
            <a:r>
              <a:rPr lang="en-US" sz="2400" b="1" dirty="0">
                <a:solidFill>
                  <a:schemeClr val="bg1"/>
                </a:solidFill>
                <a:latin typeface="Arial" panose="020B0604020202020204" pitchFamily="34" charset="0"/>
                <a:cs typeface="Arial" panose="020B0604020202020204" pitchFamily="34" charset="0"/>
              </a:rPr>
              <a:t> </a:t>
            </a:r>
          </a:p>
        </p:txBody>
      </p:sp>
      <p:sp>
        <p:nvSpPr>
          <p:cNvPr id="3" name="TextBox 2">
            <a:extLst>
              <a:ext uri="{FF2B5EF4-FFF2-40B4-BE49-F238E27FC236}">
                <a16:creationId xmlns:a16="http://schemas.microsoft.com/office/drawing/2014/main" id="{952B9E9A-B56D-452E-8077-F59CA7B9DBB9}"/>
              </a:ext>
            </a:extLst>
          </p:cNvPr>
          <p:cNvSpPr txBox="1"/>
          <p:nvPr/>
        </p:nvSpPr>
        <p:spPr>
          <a:xfrm>
            <a:off x="463825" y="988537"/>
            <a:ext cx="10959547" cy="1200329"/>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1943: </a:t>
            </a:r>
            <a:r>
              <a:rPr lang="en-US" sz="2400" dirty="0">
                <a:solidFill>
                  <a:schemeClr val="bg1"/>
                </a:solidFill>
                <a:latin typeface="Arial" panose="020B0604020202020204" pitchFamily="34" charset="0"/>
                <a:cs typeface="Arial" panose="020B0604020202020204" pitchFamily="34" charset="0"/>
              </a:rPr>
              <a:t>On July 8, Spencer W. Kimball was called to the Council of the Twelve. He was ordained an apostle October 7, 1943, at the age of 48. He served in this capacity for 30 years, 48-78.</a:t>
            </a:r>
            <a:endParaRPr lang="en-US" sz="24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677C520E-3F25-4F9C-8CF3-8A167FE815F4}"/>
              </a:ext>
            </a:extLst>
          </p:cNvPr>
          <p:cNvSpPr txBox="1"/>
          <p:nvPr/>
        </p:nvSpPr>
        <p:spPr>
          <a:xfrm>
            <a:off x="463825" y="2284655"/>
            <a:ext cx="10959548" cy="1200329"/>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1957: </a:t>
            </a:r>
            <a:r>
              <a:rPr lang="en-US" sz="2400" dirty="0">
                <a:solidFill>
                  <a:schemeClr val="bg1"/>
                </a:solidFill>
                <a:latin typeface="Arial" panose="020B0604020202020204" pitchFamily="34" charset="0"/>
                <a:cs typeface="Arial" panose="020B0604020202020204" pitchFamily="34" charset="0"/>
              </a:rPr>
              <a:t>Because of throat cancer he underwent  surgery, which resulted in the loss of one vocal chord and part of another, with the temporary loss and permanent alteration of his voice.</a:t>
            </a:r>
            <a:endParaRPr lang="en-US" sz="2400" b="1"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96BA7045-2B96-4276-92C9-353350C2C4B3}"/>
              </a:ext>
            </a:extLst>
          </p:cNvPr>
          <p:cNvSpPr txBox="1"/>
          <p:nvPr/>
        </p:nvSpPr>
        <p:spPr>
          <a:xfrm>
            <a:off x="463825" y="3582022"/>
            <a:ext cx="10959547" cy="830997"/>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1973: </a:t>
            </a:r>
            <a:r>
              <a:rPr lang="en-US" sz="2400" dirty="0">
                <a:solidFill>
                  <a:schemeClr val="bg1"/>
                </a:solidFill>
                <a:latin typeface="Arial" panose="020B0604020202020204" pitchFamily="34" charset="0"/>
                <a:cs typeface="Arial" panose="020B0604020202020204" pitchFamily="34" charset="0"/>
              </a:rPr>
              <a:t>Upon  the death of President Harold B. Lee he was sustained as president of the Church on December 30.</a:t>
            </a:r>
            <a:endParaRPr lang="en-US" sz="2400" b="1" dirty="0">
              <a:solidFill>
                <a:schemeClr val="bg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7340AB7C-D97A-49F4-9686-0987A80F0E43}"/>
              </a:ext>
            </a:extLst>
          </p:cNvPr>
          <p:cNvSpPr txBox="1"/>
          <p:nvPr/>
        </p:nvSpPr>
        <p:spPr>
          <a:xfrm>
            <a:off x="463825" y="4559131"/>
            <a:ext cx="10959546" cy="1938992"/>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1976: </a:t>
            </a:r>
            <a:r>
              <a:rPr lang="en-US" sz="2400" dirty="0">
                <a:solidFill>
                  <a:schemeClr val="bg1"/>
                </a:solidFill>
                <a:latin typeface="Arial" panose="020B0604020202020204" pitchFamily="34" charset="0"/>
                <a:cs typeface="Arial" panose="020B0604020202020204" pitchFamily="34" charset="0"/>
              </a:rPr>
              <a:t>Two revelations that had been received years earlier by President Joseph Smith and Joseph Fielding Smith were added to the Pearl of Great Price. (Joseph Smith’s vision received January 21, 1836, was of the Celestial Kingdom; Joseph Fielding Smith’s  vision, received October 3, 1918, was of the Redemption of the death).</a:t>
            </a: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087959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3"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
                                        <p:tgtEl>
                                          <p:spTgt spid="5"/>
                                        </p:tgtEl>
                                      </p:cBhvr>
                                    </p:animEffect>
                                    <p:anim calcmode="lin" valueType="num">
                                      <p:cBhvr>
                                        <p:cTn id="20" dur="400" fill="hold"/>
                                        <p:tgtEl>
                                          <p:spTgt spid="5"/>
                                        </p:tgtEl>
                                        <p:attrNameLst>
                                          <p:attrName>ppt_x</p:attrName>
                                        </p:attrNameLst>
                                      </p:cBhvr>
                                      <p:tavLst>
                                        <p:tav tm="0">
                                          <p:val>
                                            <p:strVal val="#ppt_x"/>
                                          </p:val>
                                        </p:tav>
                                        <p:tav tm="100000">
                                          <p:val>
                                            <p:strVal val="#ppt_x"/>
                                          </p:val>
                                        </p:tav>
                                      </p:tavLst>
                                    </p:anim>
                                    <p:anim calcmode="lin" valueType="num">
                                      <p:cBhvr>
                                        <p:cTn id="21" dur="400" fill="hold"/>
                                        <p:tgtEl>
                                          <p:spTgt spid="5"/>
                                        </p:tgtEl>
                                        <p:attrNameLst>
                                          <p:attrName>ppt_y</p:attrName>
                                        </p:attrNameLst>
                                      </p:cBhvr>
                                      <p:tavLst>
                                        <p:tav tm="0">
                                          <p:val>
                                            <p:strVal val="#ppt_y+0.31"/>
                                          </p:val>
                                        </p:tav>
                                        <p:tav tm="100000">
                                          <p:val>
                                            <p:strVal val="#ppt_y+0.31"/>
                                          </p:val>
                                        </p:tav>
                                      </p:tavLst>
                                    </p:anim>
                                    <p:anim calcmode="lin" valueType="num">
                                      <p:cBhvr>
                                        <p:cTn id="22" dur="600" decel="50000" fill="hold">
                                          <p:stCondLst>
                                            <p:cond delay="400"/>
                                          </p:stCondLst>
                                        </p:cTn>
                                        <p:tgtEl>
                                          <p:spTgt spid="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600" decel="50000" fill="hold">
                                          <p:stCondLst>
                                            <p:cond delay="400"/>
                                          </p:stCondLst>
                                        </p:cTn>
                                        <p:tgtEl>
                                          <p:spTgt spid="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0"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800" decel="100000"/>
                                        <p:tgtEl>
                                          <p:spTgt spid="6"/>
                                        </p:tgtEl>
                                      </p:cBhvr>
                                    </p:animEffect>
                                    <p:anim calcmode="lin" valueType="num">
                                      <p:cBhvr>
                                        <p:cTn id="29" dur="800" decel="100000" fill="hold"/>
                                        <p:tgtEl>
                                          <p:spTgt spid="6"/>
                                        </p:tgtEl>
                                        <p:attrNameLst>
                                          <p:attrName>style.rotation</p:attrName>
                                        </p:attrNameLst>
                                      </p:cBhvr>
                                      <p:tavLst>
                                        <p:tav tm="0">
                                          <p:val>
                                            <p:fltVal val="-90"/>
                                          </p:val>
                                        </p:tav>
                                        <p:tav tm="100000">
                                          <p:val>
                                            <p:fltVal val="0"/>
                                          </p:val>
                                        </p:tav>
                                      </p:tavLst>
                                    </p:anim>
                                    <p:anim calcmode="lin" valueType="num">
                                      <p:cBhvr>
                                        <p:cTn id="30" dur="800" decel="100000" fill="hold"/>
                                        <p:tgtEl>
                                          <p:spTgt spid="6"/>
                                        </p:tgtEl>
                                        <p:attrNameLst>
                                          <p:attrName>ppt_x</p:attrName>
                                        </p:attrNameLst>
                                      </p:cBhvr>
                                      <p:tavLst>
                                        <p:tav tm="0">
                                          <p:val>
                                            <p:strVal val="#ppt_x+0.4"/>
                                          </p:val>
                                        </p:tav>
                                        <p:tav tm="100000">
                                          <p:val>
                                            <p:strVal val="#ppt_x-0.05"/>
                                          </p:val>
                                        </p:tav>
                                      </p:tavLst>
                                    </p:anim>
                                    <p:anim calcmode="lin" valueType="num">
                                      <p:cBhvr>
                                        <p:cTn id="31" dur="800" decel="100000" fill="hold"/>
                                        <p:tgtEl>
                                          <p:spTgt spid="6"/>
                                        </p:tgtEl>
                                        <p:attrNameLst>
                                          <p:attrName>ppt_y</p:attrName>
                                        </p:attrNameLst>
                                      </p:cBhvr>
                                      <p:tavLst>
                                        <p:tav tm="0">
                                          <p:val>
                                            <p:strVal val="#ppt_y-0.4"/>
                                          </p:val>
                                        </p:tav>
                                        <p:tav tm="100000">
                                          <p:val>
                                            <p:strVal val="#ppt_y+0.1"/>
                                          </p:val>
                                        </p:tav>
                                      </p:tavLst>
                                    </p:anim>
                                    <p:anim calcmode="lin" valueType="num">
                                      <p:cBhvr>
                                        <p:cTn id="32"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33"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30B3AE-03A4-4245-B113-77DDFBF7653A}"/>
              </a:ext>
            </a:extLst>
          </p:cNvPr>
          <p:cNvSpPr txBox="1"/>
          <p:nvPr/>
        </p:nvSpPr>
        <p:spPr>
          <a:xfrm>
            <a:off x="410819" y="407727"/>
            <a:ext cx="10774016" cy="1200329"/>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1978: </a:t>
            </a:r>
            <a:r>
              <a:rPr lang="en-US" sz="2400" dirty="0">
                <a:solidFill>
                  <a:schemeClr val="bg1"/>
                </a:solidFill>
                <a:latin typeface="Arial" panose="020B0604020202020204" pitchFamily="34" charset="0"/>
                <a:cs typeface="Arial" panose="020B0604020202020204" pitchFamily="34" charset="0"/>
              </a:rPr>
              <a:t>President Kimball announced to the world, on September 30, a new revelation granting the priesthood to all worthy males regardless of race. He also announced a new genealogy program that was to be implemented.</a:t>
            </a:r>
            <a:endParaRPr lang="en-US" sz="2400" b="1" dirty="0">
              <a:solidFill>
                <a:schemeClr val="bg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1F336404-5F54-4DFB-91E9-0BA65E9756CA}"/>
              </a:ext>
            </a:extLst>
          </p:cNvPr>
          <p:cNvSpPr txBox="1"/>
          <p:nvPr/>
        </p:nvSpPr>
        <p:spPr>
          <a:xfrm>
            <a:off x="410819" y="1791523"/>
            <a:ext cx="10774016" cy="1938992"/>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1979: </a:t>
            </a:r>
            <a:r>
              <a:rPr lang="en-US" sz="2400" dirty="0">
                <a:solidFill>
                  <a:schemeClr val="bg1"/>
                </a:solidFill>
                <a:latin typeface="Arial" panose="020B0604020202020204" pitchFamily="34" charset="0"/>
                <a:cs typeface="Arial" panose="020B0604020202020204" pitchFamily="34" charset="0"/>
              </a:rPr>
              <a:t>The two visions mentioned earlier about  the Celestial Kingdom and Redemption of the Dead were transferred from the </a:t>
            </a:r>
            <a:r>
              <a:rPr lang="en-US" sz="2400" i="1" dirty="0">
                <a:solidFill>
                  <a:schemeClr val="bg1"/>
                </a:solidFill>
                <a:latin typeface="Arial" panose="020B0604020202020204" pitchFamily="34" charset="0"/>
                <a:cs typeface="Arial" panose="020B0604020202020204" pitchFamily="34" charset="0"/>
              </a:rPr>
              <a:t>Pearl of Great Price</a:t>
            </a:r>
            <a:r>
              <a:rPr lang="en-US" sz="2400" dirty="0">
                <a:solidFill>
                  <a:schemeClr val="bg1"/>
                </a:solidFill>
                <a:latin typeface="Arial" panose="020B0604020202020204" pitchFamily="34" charset="0"/>
                <a:cs typeface="Arial" panose="020B0604020202020204" pitchFamily="34" charset="0"/>
              </a:rPr>
              <a:t> to the </a:t>
            </a:r>
            <a:r>
              <a:rPr lang="en-US" sz="2400" i="1" dirty="0">
                <a:solidFill>
                  <a:schemeClr val="bg1"/>
                </a:solidFill>
                <a:latin typeface="Arial" panose="020B0604020202020204" pitchFamily="34" charset="0"/>
                <a:cs typeface="Arial" panose="020B0604020202020204" pitchFamily="34" charset="0"/>
              </a:rPr>
              <a:t>Doctrine and Covenants </a:t>
            </a:r>
            <a:r>
              <a:rPr lang="en-US" sz="2400" dirty="0">
                <a:solidFill>
                  <a:schemeClr val="bg1"/>
                </a:solidFill>
                <a:latin typeface="Arial" panose="020B0604020202020204" pitchFamily="34" charset="0"/>
                <a:cs typeface="Arial" panose="020B0604020202020204" pitchFamily="34" charset="0"/>
              </a:rPr>
              <a:t>(Sections 137 and 138). The revelation he had received granting the priesthood to all worthy males, Official Declaration-2. was also included in the </a:t>
            </a:r>
            <a:r>
              <a:rPr lang="en-US" sz="2400" i="1" dirty="0">
                <a:solidFill>
                  <a:schemeClr val="bg1"/>
                </a:solidFill>
                <a:latin typeface="Arial" panose="020B0604020202020204" pitchFamily="34" charset="0"/>
                <a:cs typeface="Arial" panose="020B0604020202020204" pitchFamily="34" charset="0"/>
              </a:rPr>
              <a:t>Doctrine and Covenants.</a:t>
            </a:r>
            <a:endParaRPr lang="en-US" sz="24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8A956AAB-7CFC-445B-9574-9DB4945EA59A}"/>
              </a:ext>
            </a:extLst>
          </p:cNvPr>
          <p:cNvSpPr txBox="1"/>
          <p:nvPr/>
        </p:nvSpPr>
        <p:spPr>
          <a:xfrm>
            <a:off x="410819" y="3913982"/>
            <a:ext cx="9700590" cy="461665"/>
          </a:xfrm>
          <a:prstGeom prst="rect">
            <a:avLst/>
          </a:prstGeom>
          <a:noFill/>
        </p:spPr>
        <p:txBody>
          <a:bodyPr wrap="square" rtlCol="0">
            <a:spAutoFit/>
          </a:bodyPr>
          <a:lstStyle/>
          <a:p>
            <a:pPr algn="just"/>
            <a:r>
              <a:rPr lang="en-US" sz="2400" b="1" dirty="0">
                <a:solidFill>
                  <a:schemeClr val="bg1"/>
                </a:solidFill>
                <a:latin typeface="Arial" panose="020B0604020202020204" pitchFamily="34" charset="0"/>
                <a:cs typeface="Arial" panose="020B0604020202020204" pitchFamily="34" charset="0"/>
              </a:rPr>
              <a:t>1985: </a:t>
            </a:r>
            <a:r>
              <a:rPr lang="en-US" sz="2400" dirty="0">
                <a:solidFill>
                  <a:schemeClr val="bg1"/>
                </a:solidFill>
                <a:latin typeface="Arial" panose="020B0604020202020204" pitchFamily="34" charset="0"/>
                <a:cs typeface="Arial" panose="020B0604020202020204" pitchFamily="34" charset="0"/>
              </a:rPr>
              <a:t>President Kimball died November 5, 1985, Salt Lake City, Utah.</a:t>
            </a: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6666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1"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4"/>
                                        </p:tgtEl>
                                        <p:attrNameLst>
                                          <p:attrName>style.visibility</p:attrName>
                                        </p:attrNameLst>
                                      </p:cBhvr>
                                      <p:to>
                                        <p:strVal val="visible"/>
                                      </p:to>
                                    </p:set>
                                    <p:anim calcmode="lin" valueType="num">
                                      <p:cBhvr>
                                        <p:cTn id="17" dur="1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8" dur="100" fill="hold"/>
                                        <p:tgtEl>
                                          <p:spTgt spid="4"/>
                                        </p:tgtEl>
                                        <p:attrNameLst>
                                          <p:attrName>ppt_y</p:attrName>
                                        </p:attrNameLst>
                                      </p:cBhvr>
                                      <p:tavLst>
                                        <p:tav tm="0">
                                          <p:val>
                                            <p:strVal val="#ppt_y"/>
                                          </p:val>
                                        </p:tav>
                                        <p:tav tm="100000">
                                          <p:val>
                                            <p:strVal val="#ppt_y"/>
                                          </p:val>
                                        </p:tav>
                                      </p:tavLst>
                                    </p:anim>
                                    <p:anim calcmode="lin" valueType="num">
                                      <p:cBhvr>
                                        <p:cTn id="19" dur="1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20" dur="1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1" dur="1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docProps/app.xml><?xml version="1.0" encoding="utf-8"?>
<Properties xmlns="http://schemas.openxmlformats.org/officeDocument/2006/extended-properties" xmlns:vt="http://schemas.openxmlformats.org/officeDocument/2006/docPropsVTypes">
  <Template>Circuit</Template>
  <TotalTime>0</TotalTime>
  <Words>521</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Times New Roman</vt:lpstr>
      <vt:lpstr>Tw Cen MT</vt:lpstr>
      <vt:lpstr>Circuit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Esquerra</dc:creator>
  <cp:lastModifiedBy>Ronald Esquerra</cp:lastModifiedBy>
  <cp:revision>19</cp:revision>
  <dcterms:created xsi:type="dcterms:W3CDTF">2019-01-31T21:17:00Z</dcterms:created>
  <dcterms:modified xsi:type="dcterms:W3CDTF">2019-02-01T20:07:36Z</dcterms:modified>
</cp:coreProperties>
</file>