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50" d="100"/>
          <a:sy n="50" d="100"/>
        </p:scale>
        <p:origin x="606" y="5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75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EA170C85-D53E-494A-85C8-1F4246BD121C}" type="datetimeFigureOut">
              <a:rPr lang="en-US" smtClean="0"/>
              <a:t>2/1/2019</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361213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405365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6632319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6205959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4249889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EA170C85-D53E-494A-85C8-1F4246BD121C}" type="datetimeFigureOut">
              <a:rPr lang="en-US" smtClean="0"/>
              <a:t>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8310357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EA170C85-D53E-494A-85C8-1F4246BD121C}" type="datetimeFigureOut">
              <a:rPr lang="en-US" smtClean="0"/>
              <a:t>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1865239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4656649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977478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406131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170C85-D53E-494A-85C8-1F4246BD121C}"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618052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A170C85-D53E-494A-85C8-1F4246BD121C}" type="datetimeFigureOut">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239178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A170C85-D53E-494A-85C8-1F4246BD121C}" type="datetimeFigureOut">
              <a:rPr lang="en-US" smtClean="0"/>
              <a:t>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809447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A170C85-D53E-494A-85C8-1F4246BD121C}" type="datetimeFigureOut">
              <a:rPr lang="en-US" smtClean="0"/>
              <a:t>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378383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170C85-D53E-494A-85C8-1F4246BD121C}" type="datetimeFigureOut">
              <a:rPr lang="en-US" smtClean="0"/>
              <a:t>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557047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807686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351840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89000"/>
              </a:schemeClr>
            </a:gs>
            <a:gs pos="23000">
              <a:srgbClr val="00B050"/>
            </a:gs>
            <a:gs pos="97000">
              <a:srgbClr val="FFFF00"/>
            </a:gs>
          </a:gsLst>
          <a:lin ang="6000000" scaled="0"/>
          <a:tileRect/>
        </a:gradFill>
        <a:effectLst/>
      </p:bgPr>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A170C85-D53E-494A-85C8-1F4246BD121C}" type="datetimeFigureOut">
              <a:rPr lang="en-US" smtClean="0"/>
              <a:t>2/1/2019</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4CE548A-7B68-4786-89EC-BD9F02AEBA9E}" type="slidenum">
              <a:rPr lang="en-US" smtClean="0"/>
              <a:t>‹#›</a:t>
            </a:fld>
            <a:endParaRPr lang="en-US"/>
          </a:p>
        </p:txBody>
      </p:sp>
    </p:spTree>
    <p:extLst>
      <p:ext uri="{BB962C8B-B14F-4D97-AF65-F5344CB8AC3E}">
        <p14:creationId xmlns:p14="http://schemas.microsoft.com/office/powerpoint/2010/main" val="1830548160"/>
      </p:ext>
    </p:extLst>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 id="2147483795" r:id="rId15"/>
    <p:sldLayoutId id="2147483796" r:id="rId16"/>
    <p:sldLayoutId id="214748379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2A880DA-5AEA-4173-A61C-16FB15519DE9}"/>
              </a:ext>
            </a:extLst>
          </p:cNvPr>
          <p:cNvSpPr/>
          <p:nvPr/>
        </p:nvSpPr>
        <p:spPr>
          <a:xfrm>
            <a:off x="556592" y="535678"/>
            <a:ext cx="2369559" cy="458780"/>
          </a:xfrm>
          <a:prstGeom prst="rect">
            <a:avLst/>
          </a:prstGeom>
        </p:spPr>
        <p:txBody>
          <a:bodyPr wrap="none">
            <a:spAutoFit/>
          </a:bodyPr>
          <a:lstStyle/>
          <a:p>
            <a:pPr algn="just">
              <a:lnSpc>
                <a:spcPct val="107000"/>
              </a:lnSpc>
              <a:spcAft>
                <a:spcPts val="800"/>
              </a:spcAft>
            </a:pP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Johnson, John</a:t>
            </a:r>
            <a:endParaRPr lang="en-US" sz="2400"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DEE76BFB-5717-44F2-8932-DF5CAFF8F0C3}"/>
              </a:ext>
            </a:extLst>
          </p:cNvPr>
          <p:cNvSpPr/>
          <p:nvPr/>
        </p:nvSpPr>
        <p:spPr>
          <a:xfrm>
            <a:off x="556593" y="994458"/>
            <a:ext cx="5379974" cy="4805675"/>
          </a:xfrm>
          <a:prstGeom prst="rect">
            <a:avLst/>
          </a:prstGeom>
        </p:spPr>
        <p:txBody>
          <a:bodyPr wrap="square">
            <a:spAutoFit/>
          </a:bodyPr>
          <a:lstStyle/>
          <a:p>
            <a:pPr algn="just">
              <a:lnSpc>
                <a:spcPct val="107000"/>
              </a:lnSpc>
              <a:spcAft>
                <a:spcPts val="800"/>
              </a:spcAft>
            </a:pP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Born: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April 11, 1778, Chesterfield, Cheshire, New Hampshire. </a:t>
            </a: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Baptized: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Spring 1831. </a:t>
            </a: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Ordained an Elder: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February 17, 1833. </a:t>
            </a: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Ordained a High Priest: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June 4, 1833. </a:t>
            </a: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Withdrew from Church: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1838. </a:t>
            </a: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Died: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July 30, 1843, Kirtland, Lake, Ohio. </a:t>
            </a: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Parents: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Israel Johnson and Abial (Abigail) Higgins. </a:t>
            </a: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Married: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Mary Elsa Jacobs, June 22, 1800-seven children. Father of  Luke S. and Lyman E. Johnson (plus 5 more children). </a:t>
            </a: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Vocation: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 Farmer.</a:t>
            </a:r>
          </a:p>
        </p:txBody>
      </p:sp>
      <p:pic>
        <p:nvPicPr>
          <p:cNvPr id="8" name="Picture 2" descr="Resultado de imagen para Chesterfield, Cheshire park">
            <a:extLst>
              <a:ext uri="{FF2B5EF4-FFF2-40B4-BE49-F238E27FC236}">
                <a16:creationId xmlns:a16="http://schemas.microsoft.com/office/drawing/2014/main" id="{56E00911-257F-4FD2-B77F-65A240F4D5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1" y="994458"/>
            <a:ext cx="5539408" cy="372371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2BADF6B7-5110-4DF0-8DDC-884F3E4CB786}"/>
              </a:ext>
            </a:extLst>
          </p:cNvPr>
          <p:cNvSpPr/>
          <p:nvPr/>
        </p:nvSpPr>
        <p:spPr>
          <a:xfrm>
            <a:off x="6969726" y="4731094"/>
            <a:ext cx="3791957" cy="646331"/>
          </a:xfrm>
          <a:prstGeom prst="rect">
            <a:avLst/>
          </a:prstGeom>
        </p:spPr>
        <p:txBody>
          <a:bodyPr wrap="square">
            <a:spAutoFit/>
          </a:bodyPr>
          <a:lstStyle/>
          <a:p>
            <a:pPr algn="ctr"/>
            <a:r>
              <a:rPr lang="en-US" b="1" dirty="0">
                <a:solidFill>
                  <a:schemeClr val="bg1"/>
                </a:solidFill>
                <a:latin typeface="Arial" panose="020B0604020202020204" pitchFamily="34" charset="0"/>
              </a:rPr>
              <a:t>The Parish Church of St Mary and All Saints, Chesterfield.</a:t>
            </a:r>
            <a:endParaRPr lang="en-US" dirty="0">
              <a:solidFill>
                <a:schemeClr val="bg1"/>
              </a:solidFill>
            </a:endParaRPr>
          </a:p>
        </p:txBody>
      </p:sp>
    </p:spTree>
    <p:extLst>
      <p:ext uri="{BB962C8B-B14F-4D97-AF65-F5344CB8AC3E}">
        <p14:creationId xmlns:p14="http://schemas.microsoft.com/office/powerpoint/2010/main" val="3033267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randombar(horizontal)">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55"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p:cTn id="15" dur="1000" fill="hold"/>
                                        <p:tgtEl>
                                          <p:spTgt spid="9"/>
                                        </p:tgtEl>
                                        <p:attrNameLst>
                                          <p:attrName>ppt_w</p:attrName>
                                        </p:attrNameLst>
                                      </p:cBhvr>
                                      <p:tavLst>
                                        <p:tav tm="0">
                                          <p:val>
                                            <p:strVal val="#ppt_w*0.70"/>
                                          </p:val>
                                        </p:tav>
                                        <p:tav tm="100000">
                                          <p:val>
                                            <p:strVal val="#ppt_w"/>
                                          </p:val>
                                        </p:tav>
                                      </p:tavLst>
                                    </p:anim>
                                    <p:anim calcmode="lin" valueType="num">
                                      <p:cBhvr>
                                        <p:cTn id="16" dur="1000" fill="hold"/>
                                        <p:tgtEl>
                                          <p:spTgt spid="9"/>
                                        </p:tgtEl>
                                        <p:attrNameLst>
                                          <p:attrName>ppt_h</p:attrName>
                                        </p:attrNameLst>
                                      </p:cBhvr>
                                      <p:tavLst>
                                        <p:tav tm="0">
                                          <p:val>
                                            <p:strVal val="#ppt_h"/>
                                          </p:val>
                                        </p:tav>
                                        <p:tav tm="100000">
                                          <p:val>
                                            <p:strVal val="#ppt_h"/>
                                          </p:val>
                                        </p:tav>
                                      </p:tavLst>
                                    </p:anim>
                                    <p:animEffect transition="in" filter="fade">
                                      <p:cBhvr>
                                        <p:cTn id="17" dur="1000"/>
                                        <p:tgtEl>
                                          <p:spTgt spid="9"/>
                                        </p:tgtEl>
                                      </p:cBhvr>
                                    </p:animEffect>
                                  </p:childTnLst>
                                </p:cTn>
                              </p:par>
                              <p:par>
                                <p:cTn id="18" presetID="55" presetClass="entr" presetSubtype="0" fill="hold" nodeType="with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p:cTn id="20" dur="1000" fill="hold"/>
                                        <p:tgtEl>
                                          <p:spTgt spid="8"/>
                                        </p:tgtEl>
                                        <p:attrNameLst>
                                          <p:attrName>ppt_w</p:attrName>
                                        </p:attrNameLst>
                                      </p:cBhvr>
                                      <p:tavLst>
                                        <p:tav tm="0">
                                          <p:val>
                                            <p:strVal val="#ppt_w*0.70"/>
                                          </p:val>
                                        </p:tav>
                                        <p:tav tm="100000">
                                          <p:val>
                                            <p:strVal val="#ppt_w"/>
                                          </p:val>
                                        </p:tav>
                                      </p:tavLst>
                                    </p:anim>
                                    <p:anim calcmode="lin" valueType="num">
                                      <p:cBhvr>
                                        <p:cTn id="21" dur="1000" fill="hold"/>
                                        <p:tgtEl>
                                          <p:spTgt spid="8"/>
                                        </p:tgtEl>
                                        <p:attrNameLst>
                                          <p:attrName>ppt_h</p:attrName>
                                        </p:attrNameLst>
                                      </p:cBhvr>
                                      <p:tavLst>
                                        <p:tav tm="0">
                                          <p:val>
                                            <p:strVal val="#ppt_h"/>
                                          </p:val>
                                        </p:tav>
                                        <p:tav tm="100000">
                                          <p:val>
                                            <p:strVal val="#ppt_h"/>
                                          </p:val>
                                        </p:tav>
                                      </p:tavLst>
                                    </p:anim>
                                    <p:animEffect transition="in" filter="fade">
                                      <p:cBhvr>
                                        <p:cTn id="22"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3B35CF6-575E-41B6-B393-6520E196AC5A}"/>
              </a:ext>
            </a:extLst>
          </p:cNvPr>
          <p:cNvSpPr/>
          <p:nvPr/>
        </p:nvSpPr>
        <p:spPr>
          <a:xfrm>
            <a:off x="782043" y="548852"/>
            <a:ext cx="10303299" cy="2434641"/>
          </a:xfrm>
          <a:prstGeom prst="rect">
            <a:avLst/>
          </a:prstGeom>
        </p:spPr>
        <p:txBody>
          <a:bodyPr wrap="square">
            <a:spAutoFit/>
          </a:bodyPr>
          <a:lstStyle/>
          <a:p>
            <a:pPr algn="just">
              <a:lnSpc>
                <a:spcPct val="107000"/>
              </a:lnSpc>
              <a:spcAft>
                <a:spcPts val="800"/>
              </a:spcAft>
            </a:pP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1831: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November 1-12, four special conferences were held during this time as the Prophet and other leaders prepared for the printing of the revelations-</a:t>
            </a:r>
            <a:r>
              <a:rPr lang="en-US" sz="2400" i="1" dirty="0">
                <a:solidFill>
                  <a:schemeClr val="bg1"/>
                </a:solidFill>
                <a:latin typeface="Arial" panose="020B0604020202020204" pitchFamily="34" charset="0"/>
                <a:ea typeface="Calibri" panose="020F0502020204030204" pitchFamily="34" charset="0"/>
                <a:cs typeface="Arial" panose="020B0604020202020204" pitchFamily="34" charset="0"/>
              </a:rPr>
              <a:t>the Doctrine and Covenants.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On November 3, the Lord had given what was called the Appendix to the Book  </a:t>
            </a:r>
            <a:r>
              <a:rPr lang="en-US" sz="2400" i="1" dirty="0">
                <a:solidFill>
                  <a:schemeClr val="bg1"/>
                </a:solidFill>
                <a:latin typeface="Arial" panose="020B0604020202020204" pitchFamily="34" charset="0"/>
                <a:ea typeface="Calibri" panose="020F0502020204030204" pitchFamily="34" charset="0"/>
                <a:cs typeface="Arial" panose="020B0604020202020204" pitchFamily="34" charset="0"/>
              </a:rPr>
              <a:t>of Commandments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and is now Section 133 in the </a:t>
            </a:r>
            <a:r>
              <a:rPr lang="en-US" sz="2400" i="1" dirty="0">
                <a:solidFill>
                  <a:schemeClr val="bg1"/>
                </a:solidFill>
                <a:latin typeface="Arial" panose="020B0604020202020204" pitchFamily="34" charset="0"/>
                <a:ea typeface="Calibri" panose="020F0502020204030204" pitchFamily="34" charset="0"/>
                <a:cs typeface="Arial" panose="020B0604020202020204" pitchFamily="34" charset="0"/>
              </a:rPr>
              <a:t>Doctrine and Covenants.</a:t>
            </a:r>
            <a:r>
              <a:rPr lang="en-US" sz="2400" b="1" i="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The fourth of the special conferences was held in the home of John Johnson.</a:t>
            </a:r>
          </a:p>
        </p:txBody>
      </p:sp>
      <p:sp>
        <p:nvSpPr>
          <p:cNvPr id="8" name="Rectangle 7">
            <a:extLst>
              <a:ext uri="{FF2B5EF4-FFF2-40B4-BE49-F238E27FC236}">
                <a16:creationId xmlns:a16="http://schemas.microsoft.com/office/drawing/2014/main" id="{22A1BCB0-5348-49AE-A8A0-12A0E47184B9}"/>
              </a:ext>
            </a:extLst>
          </p:cNvPr>
          <p:cNvSpPr/>
          <p:nvPr/>
        </p:nvSpPr>
        <p:spPr>
          <a:xfrm>
            <a:off x="782043" y="4011341"/>
            <a:ext cx="10303299" cy="2039469"/>
          </a:xfrm>
          <a:prstGeom prst="rect">
            <a:avLst/>
          </a:prstGeom>
        </p:spPr>
        <p:txBody>
          <a:bodyPr wrap="square">
            <a:spAutoFit/>
          </a:bodyPr>
          <a:lstStyle/>
          <a:p>
            <a:pPr algn="just">
              <a:lnSpc>
                <a:spcPct val="107000"/>
              </a:lnSpc>
              <a:spcAft>
                <a:spcPts val="800"/>
              </a:spcAft>
            </a:pP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1831-1832: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In September, John Johnson invited the Prophet and his family to live with them. Several months earlier, the Prophet had healed Elsa’s arthritic arm. Joseph received fifteen of the revelations contained in the </a:t>
            </a:r>
            <a:r>
              <a:rPr lang="en-US" sz="2400" i="1" dirty="0">
                <a:solidFill>
                  <a:schemeClr val="bg1"/>
                </a:solidFill>
                <a:latin typeface="Arial" panose="020B0604020202020204" pitchFamily="34" charset="0"/>
                <a:ea typeface="Calibri" panose="020F0502020204030204" pitchFamily="34" charset="0"/>
                <a:cs typeface="Arial" panose="020B0604020202020204" pitchFamily="34" charset="0"/>
              </a:rPr>
              <a:t>Doctrine and Covenants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while living there in Haram. He also prepared the text of his translation of the </a:t>
            </a:r>
            <a:r>
              <a:rPr lang="en-US" sz="2400" i="1" dirty="0">
                <a:solidFill>
                  <a:schemeClr val="bg1"/>
                </a:solidFill>
                <a:latin typeface="Arial" panose="020B0604020202020204" pitchFamily="34" charset="0"/>
                <a:ea typeface="Calibri" panose="020F0502020204030204" pitchFamily="34" charset="0"/>
                <a:cs typeface="Arial" panose="020B0604020202020204" pitchFamily="34" charset="0"/>
              </a:rPr>
              <a:t>Bible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while living there.</a:t>
            </a:r>
          </a:p>
        </p:txBody>
      </p:sp>
    </p:spTree>
    <p:extLst>
      <p:ext uri="{BB962C8B-B14F-4D97-AF65-F5344CB8AC3E}">
        <p14:creationId xmlns:p14="http://schemas.microsoft.com/office/powerpoint/2010/main" val="2469471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30"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800" decel="100000"/>
                                        <p:tgtEl>
                                          <p:spTgt spid="8"/>
                                        </p:tgtEl>
                                      </p:cBhvr>
                                    </p:animEffect>
                                    <p:anim calcmode="lin" valueType="num">
                                      <p:cBhvr>
                                        <p:cTn id="15" dur="800" decel="100000" fill="hold"/>
                                        <p:tgtEl>
                                          <p:spTgt spid="8"/>
                                        </p:tgtEl>
                                        <p:attrNameLst>
                                          <p:attrName>style.rotation</p:attrName>
                                        </p:attrNameLst>
                                      </p:cBhvr>
                                      <p:tavLst>
                                        <p:tav tm="0">
                                          <p:val>
                                            <p:fltVal val="-90"/>
                                          </p:val>
                                        </p:tav>
                                        <p:tav tm="100000">
                                          <p:val>
                                            <p:fltVal val="0"/>
                                          </p:val>
                                        </p:tav>
                                      </p:tavLst>
                                    </p:anim>
                                    <p:anim calcmode="lin" valueType="num">
                                      <p:cBhvr>
                                        <p:cTn id="16" dur="800" decel="100000" fill="hold"/>
                                        <p:tgtEl>
                                          <p:spTgt spid="8"/>
                                        </p:tgtEl>
                                        <p:attrNameLst>
                                          <p:attrName>ppt_x</p:attrName>
                                        </p:attrNameLst>
                                      </p:cBhvr>
                                      <p:tavLst>
                                        <p:tav tm="0">
                                          <p:val>
                                            <p:strVal val="#ppt_x+0.4"/>
                                          </p:val>
                                        </p:tav>
                                        <p:tav tm="100000">
                                          <p:val>
                                            <p:strVal val="#ppt_x-0.05"/>
                                          </p:val>
                                        </p:tav>
                                      </p:tavLst>
                                    </p:anim>
                                    <p:anim calcmode="lin" valueType="num">
                                      <p:cBhvr>
                                        <p:cTn id="17" dur="800" decel="100000" fill="hold"/>
                                        <p:tgtEl>
                                          <p:spTgt spid="8"/>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8"/>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8"/>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8EE1CFA-3CD5-495D-9B28-B6F3676F2770}"/>
              </a:ext>
            </a:extLst>
          </p:cNvPr>
          <p:cNvSpPr/>
          <p:nvPr/>
        </p:nvSpPr>
        <p:spPr>
          <a:xfrm>
            <a:off x="519445" y="566621"/>
            <a:ext cx="10833183" cy="1644296"/>
          </a:xfrm>
          <a:prstGeom prst="rect">
            <a:avLst/>
          </a:prstGeom>
        </p:spPr>
        <p:txBody>
          <a:bodyPr wrap="square">
            <a:spAutoFit/>
          </a:bodyPr>
          <a:lstStyle/>
          <a:p>
            <a:pPr algn="just">
              <a:lnSpc>
                <a:spcPct val="107000"/>
              </a:lnSpc>
              <a:spcAft>
                <a:spcPts val="800"/>
              </a:spcAft>
            </a:pP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1833: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On June 4, the Lord instructed Joseph Smith at Kirtland to admit Brother John Johnson in the United Order. Johnson was to diligently  seek to take away incumbrancers that were upon the house “named among you, that he may dwell therein” (D&amp;C 96:6-9).</a:t>
            </a:r>
          </a:p>
        </p:txBody>
      </p:sp>
      <p:sp>
        <p:nvSpPr>
          <p:cNvPr id="7" name="Rectangle 6">
            <a:extLst>
              <a:ext uri="{FF2B5EF4-FFF2-40B4-BE49-F238E27FC236}">
                <a16:creationId xmlns:a16="http://schemas.microsoft.com/office/drawing/2014/main" id="{A4E823DD-67BB-43BE-84BF-7F8AB01F6B51}"/>
              </a:ext>
            </a:extLst>
          </p:cNvPr>
          <p:cNvSpPr/>
          <p:nvPr/>
        </p:nvSpPr>
        <p:spPr>
          <a:xfrm>
            <a:off x="519445" y="2848058"/>
            <a:ext cx="10833183" cy="2039469"/>
          </a:xfrm>
          <a:prstGeom prst="rect">
            <a:avLst/>
          </a:prstGeom>
        </p:spPr>
        <p:txBody>
          <a:bodyPr wrap="square">
            <a:spAutoFit/>
          </a:bodyPr>
          <a:lstStyle/>
          <a:p>
            <a:pPr algn="just">
              <a:lnSpc>
                <a:spcPct val="107000"/>
              </a:lnSpc>
              <a:spcAft>
                <a:spcPts val="800"/>
              </a:spcAft>
            </a:pP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1834: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On February 17, John Johnson was chosen to be a member of the first high council organized in this dispensation (D&amp;C 102:24). The organization occurred in Kirtland at the home of Joseph Smith. On April 23, John Johnson's inheritance was defined by the Lord (D&amp;C 104:24, 34). During his time in Kirtland, Brother Johnson worked on the Kirtland Temple.</a:t>
            </a:r>
          </a:p>
        </p:txBody>
      </p:sp>
    </p:spTree>
    <p:extLst>
      <p:ext uri="{BB962C8B-B14F-4D97-AF65-F5344CB8AC3E}">
        <p14:creationId xmlns:p14="http://schemas.microsoft.com/office/powerpoint/2010/main" val="1129649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910CC78-8A4A-4910-BB0A-A8EF2B5F4F56}"/>
              </a:ext>
            </a:extLst>
          </p:cNvPr>
          <p:cNvSpPr/>
          <p:nvPr/>
        </p:nvSpPr>
        <p:spPr>
          <a:xfrm>
            <a:off x="744525" y="690887"/>
            <a:ext cx="10594035" cy="1249125"/>
          </a:xfrm>
          <a:prstGeom prst="rect">
            <a:avLst/>
          </a:prstGeom>
        </p:spPr>
        <p:txBody>
          <a:bodyPr wrap="square">
            <a:spAutoFit/>
          </a:bodyPr>
          <a:lstStyle/>
          <a:p>
            <a:pPr algn="just">
              <a:lnSpc>
                <a:spcPct val="107000"/>
              </a:lnSpc>
              <a:spcAft>
                <a:spcPts val="800"/>
              </a:spcAft>
            </a:pP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1837: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He became a charter member and stockholder in the Kirtland Safety Society. That same year, September 4, 1837, he was rejected as a high councilor.</a:t>
            </a:r>
          </a:p>
        </p:txBody>
      </p:sp>
      <p:sp>
        <p:nvSpPr>
          <p:cNvPr id="5" name="Rectangle 4">
            <a:extLst>
              <a:ext uri="{FF2B5EF4-FFF2-40B4-BE49-F238E27FC236}">
                <a16:creationId xmlns:a16="http://schemas.microsoft.com/office/drawing/2014/main" id="{78D1CDC0-DA15-4C8B-BE37-453C48ADF8F9}"/>
              </a:ext>
            </a:extLst>
          </p:cNvPr>
          <p:cNvSpPr/>
          <p:nvPr/>
        </p:nvSpPr>
        <p:spPr>
          <a:xfrm>
            <a:off x="744525" y="2301889"/>
            <a:ext cx="5098254" cy="458780"/>
          </a:xfrm>
          <a:prstGeom prst="rect">
            <a:avLst/>
          </a:prstGeom>
        </p:spPr>
        <p:txBody>
          <a:bodyPr wrap="square">
            <a:spAutoFit/>
          </a:bodyPr>
          <a:lstStyle/>
          <a:p>
            <a:pPr algn="just">
              <a:lnSpc>
                <a:spcPct val="107000"/>
              </a:lnSpc>
              <a:spcAft>
                <a:spcPts val="800"/>
              </a:spcAft>
            </a:pP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1838: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He withdrew from the Church.</a:t>
            </a:r>
          </a:p>
        </p:txBody>
      </p:sp>
      <p:sp>
        <p:nvSpPr>
          <p:cNvPr id="6" name="Rectangle 5">
            <a:extLst>
              <a:ext uri="{FF2B5EF4-FFF2-40B4-BE49-F238E27FC236}">
                <a16:creationId xmlns:a16="http://schemas.microsoft.com/office/drawing/2014/main" id="{BC420CF5-6E2F-46E4-AF00-4589523ABEFB}"/>
              </a:ext>
            </a:extLst>
          </p:cNvPr>
          <p:cNvSpPr/>
          <p:nvPr/>
        </p:nvSpPr>
        <p:spPr>
          <a:xfrm>
            <a:off x="744525" y="3429000"/>
            <a:ext cx="7541346" cy="458780"/>
          </a:xfrm>
          <a:prstGeom prst="rect">
            <a:avLst/>
          </a:prstGeom>
        </p:spPr>
        <p:txBody>
          <a:bodyPr wrap="square">
            <a:spAutoFit/>
          </a:bodyPr>
          <a:lstStyle/>
          <a:p>
            <a:pPr algn="just">
              <a:lnSpc>
                <a:spcPct val="107000"/>
              </a:lnSpc>
              <a:spcAft>
                <a:spcPts val="800"/>
              </a:spcAft>
            </a:pP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1843: </a:t>
            </a:r>
            <a:r>
              <a:rPr lang="en-US" sz="2400" dirty="0">
                <a:solidFill>
                  <a:schemeClr val="bg1"/>
                </a:solidFill>
                <a:latin typeface="Arial" panose="020B0604020202020204" pitchFamily="34" charset="0"/>
                <a:ea typeface="Calibri" panose="020F0502020204030204" pitchFamily="34" charset="0"/>
                <a:cs typeface="Arial" panose="020B0604020202020204" pitchFamily="34" charset="0"/>
              </a:rPr>
              <a:t>He died July 30 in Kirtland, Lake County, Ohio.</a:t>
            </a:r>
          </a:p>
        </p:txBody>
      </p:sp>
    </p:spTree>
    <p:extLst>
      <p:ext uri="{BB962C8B-B14F-4D97-AF65-F5344CB8AC3E}">
        <p14:creationId xmlns:p14="http://schemas.microsoft.com/office/powerpoint/2010/main" val="3781702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80">
                                          <p:stCondLst>
                                            <p:cond delay="0"/>
                                          </p:stCondLst>
                                        </p:cTn>
                                        <p:tgtEl>
                                          <p:spTgt spid="5"/>
                                        </p:tgtEl>
                                      </p:cBhvr>
                                    </p:animEffect>
                                    <p:anim calcmode="lin" valueType="num">
                                      <p:cBhvr>
                                        <p:cTn id="13"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8" dur="26">
                                          <p:stCondLst>
                                            <p:cond delay="650"/>
                                          </p:stCondLst>
                                        </p:cTn>
                                        <p:tgtEl>
                                          <p:spTgt spid="5"/>
                                        </p:tgtEl>
                                      </p:cBhvr>
                                      <p:to x="100000" y="60000"/>
                                    </p:animScale>
                                    <p:animScale>
                                      <p:cBhvr>
                                        <p:cTn id="19" dur="166" decel="50000">
                                          <p:stCondLst>
                                            <p:cond delay="676"/>
                                          </p:stCondLst>
                                        </p:cTn>
                                        <p:tgtEl>
                                          <p:spTgt spid="5"/>
                                        </p:tgtEl>
                                      </p:cBhvr>
                                      <p:to x="100000" y="100000"/>
                                    </p:animScale>
                                    <p:animScale>
                                      <p:cBhvr>
                                        <p:cTn id="20" dur="26">
                                          <p:stCondLst>
                                            <p:cond delay="1312"/>
                                          </p:stCondLst>
                                        </p:cTn>
                                        <p:tgtEl>
                                          <p:spTgt spid="5"/>
                                        </p:tgtEl>
                                      </p:cBhvr>
                                      <p:to x="100000" y="80000"/>
                                    </p:animScale>
                                    <p:animScale>
                                      <p:cBhvr>
                                        <p:cTn id="21" dur="166" decel="50000">
                                          <p:stCondLst>
                                            <p:cond delay="1338"/>
                                          </p:stCondLst>
                                        </p:cTn>
                                        <p:tgtEl>
                                          <p:spTgt spid="5"/>
                                        </p:tgtEl>
                                      </p:cBhvr>
                                      <p:to x="100000" y="100000"/>
                                    </p:animScale>
                                    <p:animScale>
                                      <p:cBhvr>
                                        <p:cTn id="22" dur="26">
                                          <p:stCondLst>
                                            <p:cond delay="1642"/>
                                          </p:stCondLst>
                                        </p:cTn>
                                        <p:tgtEl>
                                          <p:spTgt spid="5"/>
                                        </p:tgtEl>
                                      </p:cBhvr>
                                      <p:to x="100000" y="90000"/>
                                    </p:animScale>
                                    <p:animScale>
                                      <p:cBhvr>
                                        <p:cTn id="23" dur="166" decel="50000">
                                          <p:stCondLst>
                                            <p:cond delay="1668"/>
                                          </p:stCondLst>
                                        </p:cTn>
                                        <p:tgtEl>
                                          <p:spTgt spid="5"/>
                                        </p:tgtEl>
                                      </p:cBhvr>
                                      <p:to x="100000" y="100000"/>
                                    </p:animScale>
                                    <p:animScale>
                                      <p:cBhvr>
                                        <p:cTn id="24" dur="26">
                                          <p:stCondLst>
                                            <p:cond delay="1808"/>
                                          </p:stCondLst>
                                        </p:cTn>
                                        <p:tgtEl>
                                          <p:spTgt spid="5"/>
                                        </p:tgtEl>
                                      </p:cBhvr>
                                      <p:to x="100000" y="95000"/>
                                    </p:animScale>
                                    <p:animScale>
                                      <p:cBhvr>
                                        <p:cTn id="25" dur="166" decel="50000">
                                          <p:stCondLst>
                                            <p:cond delay="1834"/>
                                          </p:stCondLst>
                                        </p:cTn>
                                        <p:tgtEl>
                                          <p:spTgt spid="5"/>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wipe(down)">
                                      <p:cBhvr>
                                        <p:cTn id="3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8D1E14"/>
      </a:dk2>
      <a:lt2>
        <a:srgbClr val="FF744E"/>
      </a:lt2>
      <a:accent1>
        <a:srgbClr val="E9B758"/>
      </a:accent1>
      <a:accent2>
        <a:srgbClr val="FE8943"/>
      </a:accent2>
      <a:accent3>
        <a:srgbClr val="AEA27C"/>
      </a:accent3>
      <a:accent4>
        <a:srgbClr val="90B46E"/>
      </a:accent4>
      <a:accent5>
        <a:srgbClr val="71AEC1"/>
      </a:accent5>
      <a:accent6>
        <a:srgbClr val="C98DE7"/>
      </a:accent6>
      <a:hlink>
        <a:srgbClr val="FF7A22"/>
      </a:hlink>
      <a:folHlink>
        <a:srgbClr val="FDCD86"/>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2000"/>
                <a:satMod val="150000"/>
                <a:lumMod val="15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971C58-AB76-4A2A-B231-5F8CA03CF491}"/>
    </a:ext>
  </a:extLst>
</a:theme>
</file>

<file path=docProps/app.xml><?xml version="1.0" encoding="utf-8"?>
<Properties xmlns="http://schemas.openxmlformats.org/officeDocument/2006/extended-properties" xmlns:vt="http://schemas.openxmlformats.org/officeDocument/2006/docPropsVTypes">
  <Template>Circuit</Template>
  <TotalTime>0</TotalTime>
  <Words>435</Words>
  <Application>Microsoft Office PowerPoint</Application>
  <PresentationFormat>Widescreen</PresentationFormat>
  <Paragraphs>10</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Tw Cen MT</vt:lpstr>
      <vt:lpstr>Circuit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Ronald Esquerra</dc:creator>
  <cp:lastModifiedBy>Ronald Esquerra</cp:lastModifiedBy>
  <cp:revision>16</cp:revision>
  <dcterms:created xsi:type="dcterms:W3CDTF">2019-01-31T21:17:00Z</dcterms:created>
  <dcterms:modified xsi:type="dcterms:W3CDTF">2019-02-01T18:35:52Z</dcterms:modified>
</cp:coreProperties>
</file>