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8" r:id="rId3"/>
    <p:sldId id="257"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73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75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EA170C85-D53E-494A-85C8-1F4246BD121C}" type="datetimeFigureOut">
              <a:rPr lang="en-US" smtClean="0"/>
              <a:t>2/4/2019</a:t>
            </a:fld>
            <a:endParaRPr lang="en-US"/>
          </a:p>
        </p:txBody>
      </p:sp>
      <p:sp>
        <p:nvSpPr>
          <p:cNvPr id="5" name="Footer Placeholder 4"/>
          <p:cNvSpPr>
            <a:spLocks noGrp="1"/>
          </p:cNvSpPr>
          <p:nvPr>
            <p:ph type="ftr" sz="quarter" idx="11"/>
          </p:nvPr>
        </p:nvSpPr>
        <p:spPr>
          <a:xfrm>
            <a:off x="1876424" y="5410201"/>
            <a:ext cx="5124886" cy="365125"/>
          </a:xfrm>
        </p:spPr>
        <p:txBody>
          <a:bodyPr/>
          <a:lstStyle/>
          <a:p>
            <a:endParaRPr lang="en-US"/>
          </a:p>
        </p:txBody>
      </p:sp>
      <p:sp>
        <p:nvSpPr>
          <p:cNvPr id="6" name="Slide Number Placeholder 5"/>
          <p:cNvSpPr>
            <a:spLocks noGrp="1"/>
          </p:cNvSpPr>
          <p:nvPr>
            <p:ph type="sldNum" sz="quarter" idx="12"/>
          </p:nvPr>
        </p:nvSpPr>
        <p:spPr>
          <a:xfrm>
            <a:off x="9896911" y="5410199"/>
            <a:ext cx="771089" cy="365125"/>
          </a:xfrm>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361213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405365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26632319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6205959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4249889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EA170C85-D53E-494A-85C8-1F4246BD121C}" type="datetimeFigureOut">
              <a:rPr lang="en-US" smtClean="0"/>
              <a:t>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28310357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EA170C85-D53E-494A-85C8-1F4246BD121C}" type="datetimeFigureOut">
              <a:rPr lang="en-US" smtClean="0"/>
              <a:t>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11865239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170C85-D53E-494A-85C8-1F4246BD121C}" type="datetimeFigureOut">
              <a:rPr lang="en-US" smtClean="0"/>
              <a:t>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24656649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170C85-D53E-494A-85C8-1F4246BD121C}" type="datetimeFigureOut">
              <a:rPr lang="en-US" smtClean="0"/>
              <a:t>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977478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170C85-D53E-494A-85C8-1F4246BD121C}" type="datetimeFigureOut">
              <a:rPr lang="en-US" smtClean="0"/>
              <a:t>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406131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170C85-D53E-494A-85C8-1F4246BD121C}" type="datetimeFigureOut">
              <a:rPr lang="en-US" smtClean="0"/>
              <a:t>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618052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A170C85-D53E-494A-85C8-1F4246BD121C}" type="datetimeFigureOut">
              <a:rPr lang="en-US" smtClean="0"/>
              <a:t>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1239178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A170C85-D53E-494A-85C8-1F4246BD121C}" type="datetimeFigureOut">
              <a:rPr lang="en-US" smtClean="0"/>
              <a:t>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809447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A170C85-D53E-494A-85C8-1F4246BD121C}" type="datetimeFigureOut">
              <a:rPr lang="en-US" smtClean="0"/>
              <a:t>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2378383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170C85-D53E-494A-85C8-1F4246BD121C}" type="datetimeFigureOut">
              <a:rPr lang="en-US" smtClean="0"/>
              <a:t>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557047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1807686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2351840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A170C85-D53E-494A-85C8-1F4246BD121C}" type="datetimeFigureOut">
              <a:rPr lang="en-US" smtClean="0"/>
              <a:t>2/4/2019</a:t>
            </a:fld>
            <a:endParaRPr 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4CE548A-7B68-4786-89EC-BD9F02AEBA9E}" type="slidenum">
              <a:rPr lang="en-US" smtClean="0"/>
              <a:t>‹#›</a:t>
            </a:fld>
            <a:endParaRPr lang="en-US"/>
          </a:p>
        </p:txBody>
      </p:sp>
    </p:spTree>
    <p:extLst>
      <p:ext uri="{BB962C8B-B14F-4D97-AF65-F5344CB8AC3E}">
        <p14:creationId xmlns:p14="http://schemas.microsoft.com/office/powerpoint/2010/main" val="1830548160"/>
      </p:ext>
    </p:extLst>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 id="2147483793" r:id="rId13"/>
    <p:sldLayoutId id="2147483794" r:id="rId14"/>
    <p:sldLayoutId id="2147483795" r:id="rId15"/>
    <p:sldLayoutId id="2147483796" r:id="rId16"/>
    <p:sldLayoutId id="2147483797"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5A00572F-57F2-4C9E-9FA1-A8898EA370A6}"/>
              </a:ext>
            </a:extLst>
          </p:cNvPr>
          <p:cNvSpPr/>
          <p:nvPr/>
        </p:nvSpPr>
        <p:spPr>
          <a:xfrm>
            <a:off x="12192000" y="3228945"/>
            <a:ext cx="3115148" cy="400110"/>
          </a:xfrm>
          <a:prstGeom prst="rect">
            <a:avLst/>
          </a:prstGeom>
        </p:spPr>
        <p:txBody>
          <a:bodyPr wrap="none">
            <a:spAutoFit/>
          </a:bodyPr>
          <a:lstStyle/>
          <a:p>
            <a:r>
              <a:rPr lang="en-US" sz="2000" b="1" dirty="0">
                <a:solidFill>
                  <a:srgbClr val="FFFF00"/>
                </a:solidFill>
                <a:latin typeface="Arial" panose="020B0604020202020204" pitchFamily="34" charset="0"/>
                <a:ea typeface="Calibri" panose="020F0502020204030204" pitchFamily="34" charset="0"/>
                <a:cs typeface="Arial" panose="020B0604020202020204" pitchFamily="34" charset="0"/>
              </a:rPr>
              <a:t>County, New Hampshire</a:t>
            </a:r>
            <a:endParaRPr lang="en-US" sz="2000" b="1" dirty="0">
              <a:solidFill>
                <a:srgbClr val="FFFF00"/>
              </a:solidFill>
            </a:endParaRPr>
          </a:p>
        </p:txBody>
      </p:sp>
      <p:sp>
        <p:nvSpPr>
          <p:cNvPr id="14" name="Rectangle 13">
            <a:extLst>
              <a:ext uri="{FF2B5EF4-FFF2-40B4-BE49-F238E27FC236}">
                <a16:creationId xmlns:a16="http://schemas.microsoft.com/office/drawing/2014/main" id="{D60B1B96-7798-409A-83AE-2CBCBDDFC9AC}"/>
              </a:ext>
            </a:extLst>
          </p:cNvPr>
          <p:cNvSpPr/>
          <p:nvPr/>
        </p:nvSpPr>
        <p:spPr>
          <a:xfrm>
            <a:off x="515399" y="316791"/>
            <a:ext cx="3457550" cy="458780"/>
          </a:xfrm>
          <a:prstGeom prst="rect">
            <a:avLst/>
          </a:prstGeom>
        </p:spPr>
        <p:txBody>
          <a:bodyPr wrap="none">
            <a:spAutoFit/>
          </a:bodyPr>
          <a:lstStyle/>
          <a:p>
            <a:pPr algn="just">
              <a:lnSpc>
                <a:spcPct val="107000"/>
              </a:lnSpc>
              <a:spcAft>
                <a:spcPts val="800"/>
              </a:spcAft>
            </a:pPr>
            <a:r>
              <a:rPr lang="en-US" sz="2400" b="1" dirty="0">
                <a:solidFill>
                  <a:schemeClr val="bg1"/>
                </a:solidFill>
                <a:latin typeface="Arial" panose="020B0604020202020204" pitchFamily="34" charset="0"/>
                <a:ea typeface="Calibri" panose="020F0502020204030204" pitchFamily="34" charset="0"/>
                <a:cs typeface="Arial" panose="020B0604020202020204" pitchFamily="34" charset="0"/>
              </a:rPr>
              <a:t>Huntington, Willian Sr.</a:t>
            </a:r>
            <a:endParaRPr lang="en-US" sz="2400"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pic>
        <p:nvPicPr>
          <p:cNvPr id="16" name="Picture 4" descr="Cheshire County Courthouse Keene 5.JPG">
            <a:extLst>
              <a:ext uri="{FF2B5EF4-FFF2-40B4-BE49-F238E27FC236}">
                <a16:creationId xmlns:a16="http://schemas.microsoft.com/office/drawing/2014/main" id="{9EBCDCF3-EF0E-4327-8E8F-49362A6E84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86082" y="901039"/>
            <a:ext cx="4507176" cy="4017021"/>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id="{9B0F5936-29B5-4D2A-8D50-D99A7518FA7F}"/>
              </a:ext>
            </a:extLst>
          </p:cNvPr>
          <p:cNvSpPr/>
          <p:nvPr/>
        </p:nvSpPr>
        <p:spPr>
          <a:xfrm>
            <a:off x="515399" y="901039"/>
            <a:ext cx="6084184" cy="4823693"/>
          </a:xfrm>
          <a:prstGeom prst="rect">
            <a:avLst/>
          </a:prstGeom>
        </p:spPr>
        <p:txBody>
          <a:bodyPr wrap="square">
            <a:spAutoFit/>
          </a:bodyPr>
          <a:lstStyle/>
          <a:p>
            <a:pPr algn="just">
              <a:lnSpc>
                <a:spcPct val="107000"/>
              </a:lnSpc>
              <a:spcAft>
                <a:spcPts val="800"/>
              </a:spcAft>
            </a:pPr>
            <a:r>
              <a:rPr lang="en-US" sz="2200" b="1" dirty="0">
                <a:solidFill>
                  <a:schemeClr val="bg1"/>
                </a:solidFill>
                <a:latin typeface="Arial" panose="020B0604020202020204" pitchFamily="34" charset="0"/>
                <a:ea typeface="Calibri" panose="020F0502020204030204" pitchFamily="34" charset="0"/>
                <a:cs typeface="Arial" panose="020B0604020202020204" pitchFamily="34" charset="0"/>
              </a:rPr>
              <a:t>Born: </a:t>
            </a:r>
            <a:r>
              <a:rPr lang="en-US" sz="2200" dirty="0">
                <a:solidFill>
                  <a:schemeClr val="bg1"/>
                </a:solidFill>
                <a:latin typeface="Arial" panose="020B0604020202020204" pitchFamily="34" charset="0"/>
                <a:ea typeface="Calibri" panose="020F0502020204030204" pitchFamily="34" charset="0"/>
                <a:cs typeface="Arial" panose="020B0604020202020204" pitchFamily="34" charset="0"/>
              </a:rPr>
              <a:t>March 28, 1784, Grantham, Cheshire Country, New Hampshire. </a:t>
            </a:r>
          </a:p>
          <a:p>
            <a:pPr algn="just">
              <a:lnSpc>
                <a:spcPct val="107000"/>
              </a:lnSpc>
              <a:spcAft>
                <a:spcPts val="800"/>
              </a:spcAft>
            </a:pPr>
            <a:r>
              <a:rPr lang="en-US" sz="2200" b="1" dirty="0">
                <a:solidFill>
                  <a:schemeClr val="bg1"/>
                </a:solidFill>
                <a:latin typeface="Arial" panose="020B0604020202020204" pitchFamily="34" charset="0"/>
                <a:ea typeface="Calibri" panose="020F0502020204030204" pitchFamily="34" charset="0"/>
                <a:cs typeface="Arial" panose="020B0604020202020204" pitchFamily="34" charset="0"/>
              </a:rPr>
              <a:t>Baptized: </a:t>
            </a:r>
            <a:r>
              <a:rPr lang="en-US" sz="2200" dirty="0">
                <a:solidFill>
                  <a:schemeClr val="bg1"/>
                </a:solidFill>
                <a:latin typeface="Arial" panose="020B0604020202020204" pitchFamily="34" charset="0"/>
                <a:ea typeface="Calibri" panose="020F0502020204030204" pitchFamily="34" charset="0"/>
                <a:cs typeface="Arial" panose="020B0604020202020204" pitchFamily="34" charset="0"/>
              </a:rPr>
              <a:t>1835. </a:t>
            </a:r>
          </a:p>
          <a:p>
            <a:pPr algn="just">
              <a:lnSpc>
                <a:spcPct val="107000"/>
              </a:lnSpc>
              <a:spcAft>
                <a:spcPts val="800"/>
              </a:spcAft>
            </a:pPr>
            <a:r>
              <a:rPr lang="en-US" sz="2200" b="1" dirty="0">
                <a:solidFill>
                  <a:schemeClr val="bg1"/>
                </a:solidFill>
                <a:latin typeface="Arial" panose="020B0604020202020204" pitchFamily="34" charset="0"/>
                <a:ea typeface="Calibri" panose="020F0502020204030204" pitchFamily="34" charset="0"/>
                <a:cs typeface="Arial" panose="020B0604020202020204" pitchFamily="34" charset="0"/>
              </a:rPr>
              <a:t>Died: </a:t>
            </a:r>
            <a:r>
              <a:rPr lang="en-US" sz="2200" dirty="0">
                <a:solidFill>
                  <a:schemeClr val="bg1"/>
                </a:solidFill>
                <a:latin typeface="Arial" panose="020B0604020202020204" pitchFamily="34" charset="0"/>
                <a:ea typeface="Calibri" panose="020F0502020204030204" pitchFamily="34" charset="0"/>
                <a:cs typeface="Arial" panose="020B0604020202020204" pitchFamily="34" charset="0"/>
              </a:rPr>
              <a:t>August 19, 1846, Mt. Pisgah, Harrison, Iowa. </a:t>
            </a:r>
          </a:p>
          <a:p>
            <a:pPr algn="just">
              <a:lnSpc>
                <a:spcPct val="107000"/>
              </a:lnSpc>
              <a:spcAft>
                <a:spcPts val="800"/>
              </a:spcAft>
            </a:pPr>
            <a:r>
              <a:rPr lang="en-US" sz="2200" b="1" dirty="0">
                <a:solidFill>
                  <a:schemeClr val="bg1"/>
                </a:solidFill>
                <a:latin typeface="Arial" panose="020B0604020202020204" pitchFamily="34" charset="0"/>
                <a:ea typeface="Calibri" panose="020F0502020204030204" pitchFamily="34" charset="0"/>
                <a:cs typeface="Arial" panose="020B0604020202020204" pitchFamily="34" charset="0"/>
              </a:rPr>
              <a:t>Parents: </a:t>
            </a:r>
            <a:r>
              <a:rPr lang="en-US" sz="2200" dirty="0">
                <a:solidFill>
                  <a:schemeClr val="bg1"/>
                </a:solidFill>
                <a:latin typeface="Arial" panose="020B0604020202020204" pitchFamily="34" charset="0"/>
                <a:ea typeface="Calibri" panose="020F0502020204030204" pitchFamily="34" charset="0"/>
                <a:cs typeface="Arial" panose="020B0604020202020204" pitchFamily="34" charset="0"/>
              </a:rPr>
              <a:t>Willian Huntington and Prescinda Lathrop. </a:t>
            </a:r>
          </a:p>
          <a:p>
            <a:pPr algn="just">
              <a:lnSpc>
                <a:spcPct val="107000"/>
              </a:lnSpc>
              <a:spcAft>
                <a:spcPts val="800"/>
              </a:spcAft>
            </a:pPr>
            <a:r>
              <a:rPr lang="en-US" sz="2200" b="1" dirty="0">
                <a:solidFill>
                  <a:schemeClr val="bg1"/>
                </a:solidFill>
                <a:latin typeface="Arial" panose="020B0604020202020204" pitchFamily="34" charset="0"/>
                <a:ea typeface="Calibri" panose="020F0502020204030204" pitchFamily="34" charset="0"/>
                <a:cs typeface="Arial" panose="020B0604020202020204" pitchFamily="34" charset="0"/>
              </a:rPr>
              <a:t>Married: </a:t>
            </a:r>
            <a:r>
              <a:rPr lang="en-US" sz="2200" dirty="0">
                <a:solidFill>
                  <a:schemeClr val="bg1"/>
                </a:solidFill>
                <a:latin typeface="Arial" panose="020B0604020202020204" pitchFamily="34" charset="0"/>
                <a:ea typeface="Calibri" panose="020F0502020204030204" pitchFamily="34" charset="0"/>
                <a:cs typeface="Arial" panose="020B0604020202020204" pitchFamily="34" charset="0"/>
              </a:rPr>
              <a:t> (1) Zina Baker, December 28, 1806-no children listed. </a:t>
            </a:r>
            <a:r>
              <a:rPr lang="en-US" sz="2200" b="1" dirty="0">
                <a:solidFill>
                  <a:schemeClr val="bg1"/>
                </a:solidFill>
                <a:latin typeface="Arial" panose="020B0604020202020204" pitchFamily="34" charset="0"/>
                <a:ea typeface="Calibri" panose="020F0502020204030204" pitchFamily="34" charset="0"/>
                <a:cs typeface="Arial" panose="020B0604020202020204" pitchFamily="34" charset="0"/>
              </a:rPr>
              <a:t>Married: </a:t>
            </a:r>
            <a:r>
              <a:rPr lang="en-US" sz="2200" dirty="0">
                <a:solidFill>
                  <a:schemeClr val="bg1"/>
                </a:solidFill>
                <a:latin typeface="Arial" panose="020B0604020202020204" pitchFamily="34" charset="0"/>
                <a:ea typeface="Calibri" panose="020F0502020204030204" pitchFamily="34" charset="0"/>
                <a:cs typeface="Arial" panose="020B0604020202020204" pitchFamily="34" charset="0"/>
              </a:rPr>
              <a:t>(2) Lydia Clisbee Partridge (widow of Edward Patridge), August 28, 1840-nochildren listed, </a:t>
            </a:r>
            <a:r>
              <a:rPr lang="en-US" sz="2200" b="1" dirty="0">
                <a:solidFill>
                  <a:schemeClr val="bg1"/>
                </a:solidFill>
                <a:latin typeface="Arial" panose="020B0604020202020204" pitchFamily="34" charset="0"/>
                <a:ea typeface="Calibri" panose="020F0502020204030204" pitchFamily="34" charset="0"/>
                <a:cs typeface="Arial" panose="020B0604020202020204" pitchFamily="34" charset="0"/>
              </a:rPr>
              <a:t>Married: </a:t>
            </a:r>
            <a:r>
              <a:rPr lang="en-US" sz="2200" dirty="0">
                <a:solidFill>
                  <a:schemeClr val="bg1"/>
                </a:solidFill>
                <a:latin typeface="Arial" panose="020B0604020202020204" pitchFamily="34" charset="0"/>
                <a:ea typeface="Calibri" panose="020F0502020204030204" pitchFamily="34" charset="0"/>
                <a:cs typeface="Arial" panose="020B0604020202020204" pitchFamily="34" charset="0"/>
              </a:rPr>
              <a:t>(3) Dorcas Baker (no date given)-no children listed.</a:t>
            </a:r>
          </a:p>
        </p:txBody>
      </p:sp>
      <p:sp>
        <p:nvSpPr>
          <p:cNvPr id="20" name="Rectangle 19">
            <a:extLst>
              <a:ext uri="{FF2B5EF4-FFF2-40B4-BE49-F238E27FC236}">
                <a16:creationId xmlns:a16="http://schemas.microsoft.com/office/drawing/2014/main" id="{5E7FFF23-3E13-43BA-A94C-0AABE9A8C0B3}"/>
              </a:ext>
            </a:extLst>
          </p:cNvPr>
          <p:cNvSpPr/>
          <p:nvPr/>
        </p:nvSpPr>
        <p:spPr>
          <a:xfrm>
            <a:off x="515399" y="901039"/>
            <a:ext cx="6084184" cy="4823693"/>
          </a:xfrm>
          <a:prstGeom prst="rect">
            <a:avLst/>
          </a:prstGeom>
        </p:spPr>
        <p:txBody>
          <a:bodyPr wrap="square">
            <a:spAutoFit/>
          </a:bodyPr>
          <a:lstStyle/>
          <a:p>
            <a:pPr algn="just">
              <a:lnSpc>
                <a:spcPct val="107000"/>
              </a:lnSpc>
              <a:spcAft>
                <a:spcPts val="800"/>
              </a:spcAft>
            </a:pPr>
            <a:r>
              <a:rPr lang="en-US" sz="2200" b="1" dirty="0">
                <a:solidFill>
                  <a:schemeClr val="bg1"/>
                </a:solidFill>
                <a:latin typeface="Arial" panose="020B0604020202020204" pitchFamily="34" charset="0"/>
                <a:ea typeface="Calibri" panose="020F0502020204030204" pitchFamily="34" charset="0"/>
                <a:cs typeface="Arial" panose="020B0604020202020204" pitchFamily="34" charset="0"/>
              </a:rPr>
              <a:t>Born: </a:t>
            </a:r>
            <a:r>
              <a:rPr lang="en-US" sz="2200" dirty="0">
                <a:solidFill>
                  <a:schemeClr val="bg1"/>
                </a:solidFill>
                <a:latin typeface="Arial" panose="020B0604020202020204" pitchFamily="34" charset="0"/>
                <a:ea typeface="Calibri" panose="020F0502020204030204" pitchFamily="34" charset="0"/>
                <a:cs typeface="Arial" panose="020B0604020202020204" pitchFamily="34" charset="0"/>
              </a:rPr>
              <a:t>March 28, 1784, </a:t>
            </a:r>
            <a:r>
              <a:rPr lang="en-US" sz="2200" dirty="0">
                <a:solidFill>
                  <a:srgbClr val="FFFF00"/>
                </a:solidFill>
                <a:latin typeface="Arial" panose="020B0604020202020204" pitchFamily="34" charset="0"/>
                <a:ea typeface="Calibri" panose="020F0502020204030204" pitchFamily="34" charset="0"/>
                <a:cs typeface="Arial" panose="020B0604020202020204" pitchFamily="34" charset="0"/>
              </a:rPr>
              <a:t>Grantham, Cheshire Country, New Hampshire. </a:t>
            </a:r>
          </a:p>
          <a:p>
            <a:pPr algn="just">
              <a:lnSpc>
                <a:spcPct val="107000"/>
              </a:lnSpc>
              <a:spcAft>
                <a:spcPts val="800"/>
              </a:spcAft>
            </a:pPr>
            <a:r>
              <a:rPr lang="en-US" sz="2200" b="1" dirty="0">
                <a:solidFill>
                  <a:schemeClr val="bg1"/>
                </a:solidFill>
                <a:latin typeface="Arial" panose="020B0604020202020204" pitchFamily="34" charset="0"/>
                <a:ea typeface="Calibri" panose="020F0502020204030204" pitchFamily="34" charset="0"/>
                <a:cs typeface="Arial" panose="020B0604020202020204" pitchFamily="34" charset="0"/>
              </a:rPr>
              <a:t>Baptized: </a:t>
            </a:r>
            <a:r>
              <a:rPr lang="en-US" sz="2200" dirty="0">
                <a:solidFill>
                  <a:schemeClr val="bg1"/>
                </a:solidFill>
                <a:latin typeface="Arial" panose="020B0604020202020204" pitchFamily="34" charset="0"/>
                <a:ea typeface="Calibri" panose="020F0502020204030204" pitchFamily="34" charset="0"/>
                <a:cs typeface="Arial" panose="020B0604020202020204" pitchFamily="34" charset="0"/>
              </a:rPr>
              <a:t>1835. </a:t>
            </a:r>
          </a:p>
          <a:p>
            <a:pPr algn="just">
              <a:lnSpc>
                <a:spcPct val="107000"/>
              </a:lnSpc>
              <a:spcAft>
                <a:spcPts val="800"/>
              </a:spcAft>
            </a:pPr>
            <a:r>
              <a:rPr lang="en-US" sz="2200" b="1" dirty="0">
                <a:solidFill>
                  <a:schemeClr val="bg1"/>
                </a:solidFill>
                <a:latin typeface="Arial" panose="020B0604020202020204" pitchFamily="34" charset="0"/>
                <a:ea typeface="Calibri" panose="020F0502020204030204" pitchFamily="34" charset="0"/>
                <a:cs typeface="Arial" panose="020B0604020202020204" pitchFamily="34" charset="0"/>
              </a:rPr>
              <a:t>Died: </a:t>
            </a:r>
            <a:r>
              <a:rPr lang="en-US" sz="2200" dirty="0">
                <a:solidFill>
                  <a:schemeClr val="bg1"/>
                </a:solidFill>
                <a:latin typeface="Arial" panose="020B0604020202020204" pitchFamily="34" charset="0"/>
                <a:ea typeface="Calibri" panose="020F0502020204030204" pitchFamily="34" charset="0"/>
                <a:cs typeface="Arial" panose="020B0604020202020204" pitchFamily="34" charset="0"/>
              </a:rPr>
              <a:t>August 19, 1846, Mt. Pisgah, Harrison, Iowa. </a:t>
            </a:r>
          </a:p>
          <a:p>
            <a:pPr algn="just">
              <a:lnSpc>
                <a:spcPct val="107000"/>
              </a:lnSpc>
              <a:spcAft>
                <a:spcPts val="800"/>
              </a:spcAft>
            </a:pPr>
            <a:r>
              <a:rPr lang="en-US" sz="2200" b="1" dirty="0">
                <a:solidFill>
                  <a:schemeClr val="bg1"/>
                </a:solidFill>
                <a:latin typeface="Arial" panose="020B0604020202020204" pitchFamily="34" charset="0"/>
                <a:ea typeface="Calibri" panose="020F0502020204030204" pitchFamily="34" charset="0"/>
                <a:cs typeface="Arial" panose="020B0604020202020204" pitchFamily="34" charset="0"/>
              </a:rPr>
              <a:t>Parents: </a:t>
            </a:r>
            <a:r>
              <a:rPr lang="en-US" sz="2200" dirty="0">
                <a:solidFill>
                  <a:schemeClr val="bg1"/>
                </a:solidFill>
                <a:latin typeface="Arial" panose="020B0604020202020204" pitchFamily="34" charset="0"/>
                <a:ea typeface="Calibri" panose="020F0502020204030204" pitchFamily="34" charset="0"/>
                <a:cs typeface="Arial" panose="020B0604020202020204" pitchFamily="34" charset="0"/>
              </a:rPr>
              <a:t>Willian Huntington and Prescinda Lathrop. </a:t>
            </a:r>
          </a:p>
          <a:p>
            <a:pPr algn="just">
              <a:lnSpc>
                <a:spcPct val="107000"/>
              </a:lnSpc>
              <a:spcAft>
                <a:spcPts val="800"/>
              </a:spcAft>
            </a:pPr>
            <a:r>
              <a:rPr lang="en-US" sz="2200" b="1" dirty="0">
                <a:solidFill>
                  <a:schemeClr val="bg1"/>
                </a:solidFill>
                <a:latin typeface="Arial" panose="020B0604020202020204" pitchFamily="34" charset="0"/>
                <a:ea typeface="Calibri" panose="020F0502020204030204" pitchFamily="34" charset="0"/>
                <a:cs typeface="Arial" panose="020B0604020202020204" pitchFamily="34" charset="0"/>
              </a:rPr>
              <a:t>Married: </a:t>
            </a:r>
            <a:r>
              <a:rPr lang="en-US" sz="2200" dirty="0">
                <a:solidFill>
                  <a:schemeClr val="bg1"/>
                </a:solidFill>
                <a:latin typeface="Arial" panose="020B0604020202020204" pitchFamily="34" charset="0"/>
                <a:ea typeface="Calibri" panose="020F0502020204030204" pitchFamily="34" charset="0"/>
                <a:cs typeface="Arial" panose="020B0604020202020204" pitchFamily="34" charset="0"/>
              </a:rPr>
              <a:t> (1) Zina Baker, December 28, 1806-no children listed. </a:t>
            </a:r>
            <a:r>
              <a:rPr lang="en-US" sz="2200" b="1" dirty="0">
                <a:solidFill>
                  <a:schemeClr val="bg1"/>
                </a:solidFill>
                <a:latin typeface="Arial" panose="020B0604020202020204" pitchFamily="34" charset="0"/>
                <a:ea typeface="Calibri" panose="020F0502020204030204" pitchFamily="34" charset="0"/>
                <a:cs typeface="Arial" panose="020B0604020202020204" pitchFamily="34" charset="0"/>
              </a:rPr>
              <a:t>Married: </a:t>
            </a:r>
            <a:r>
              <a:rPr lang="en-US" sz="2200" dirty="0">
                <a:solidFill>
                  <a:schemeClr val="bg1"/>
                </a:solidFill>
                <a:latin typeface="Arial" panose="020B0604020202020204" pitchFamily="34" charset="0"/>
                <a:ea typeface="Calibri" panose="020F0502020204030204" pitchFamily="34" charset="0"/>
                <a:cs typeface="Arial" panose="020B0604020202020204" pitchFamily="34" charset="0"/>
              </a:rPr>
              <a:t>(2) Lydia Clisbee Partridge (widow of Edward Patridge), August 28, 1840-nochildren listed, </a:t>
            </a:r>
            <a:r>
              <a:rPr lang="en-US" sz="2200" b="1" dirty="0">
                <a:solidFill>
                  <a:schemeClr val="bg1"/>
                </a:solidFill>
                <a:latin typeface="Arial" panose="020B0604020202020204" pitchFamily="34" charset="0"/>
                <a:ea typeface="Calibri" panose="020F0502020204030204" pitchFamily="34" charset="0"/>
                <a:cs typeface="Arial" panose="020B0604020202020204" pitchFamily="34" charset="0"/>
              </a:rPr>
              <a:t>Married: </a:t>
            </a:r>
            <a:r>
              <a:rPr lang="en-US" sz="2200" dirty="0">
                <a:solidFill>
                  <a:schemeClr val="bg1"/>
                </a:solidFill>
                <a:latin typeface="Arial" panose="020B0604020202020204" pitchFamily="34" charset="0"/>
                <a:ea typeface="Calibri" panose="020F0502020204030204" pitchFamily="34" charset="0"/>
                <a:cs typeface="Arial" panose="020B0604020202020204" pitchFamily="34" charset="0"/>
              </a:rPr>
              <a:t>(3) Dorcas Baker (no date given)-no children listed.</a:t>
            </a:r>
          </a:p>
        </p:txBody>
      </p:sp>
    </p:spTree>
    <p:extLst>
      <p:ext uri="{BB962C8B-B14F-4D97-AF65-F5344CB8AC3E}">
        <p14:creationId xmlns:p14="http://schemas.microsoft.com/office/powerpoint/2010/main" val="3033267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5"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randombar(vertical)">
                                      <p:cBhvr>
                                        <p:cTn id="7" dur="75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circle(in)">
                                      <p:cBhvr>
                                        <p:cTn id="12" dur="2000"/>
                                        <p:tgtEl>
                                          <p:spTgt spid="15"/>
                                        </p:tgtEl>
                                      </p:cBhvr>
                                    </p:animEffect>
                                  </p:childTnLst>
                                </p:cTn>
                              </p:par>
                              <p:par>
                                <p:cTn id="13" presetID="6" presetClass="entr" presetSubtype="16" fill="hold" nodeType="with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circle(in)">
                                      <p:cBhvr>
                                        <p:cTn id="15" dur="2000"/>
                                        <p:tgtEl>
                                          <p:spTgt spid="16"/>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500"/>
                                        <p:tgtEl>
                                          <p:spTgt spid="20"/>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path" presetSubtype="0" accel="50000" decel="50000" fill="hold" grpId="0" nodeType="clickEffect">
                                  <p:stCondLst>
                                    <p:cond delay="0"/>
                                  </p:stCondLst>
                                  <p:childTnLst>
                                    <p:animMotion origin="layout" path="M 0.34675 -0.11574 L -0.36341 0.27037 " pathEditMode="relative" rAng="0" ptsTypes="AA">
                                      <p:cBhvr>
                                        <p:cTn id="24" dur="1000" fill="hold"/>
                                        <p:tgtEl>
                                          <p:spTgt spid="17"/>
                                        </p:tgtEl>
                                        <p:attrNameLst>
                                          <p:attrName>ppt_x</p:attrName>
                                          <p:attrName>ppt_y</p:attrName>
                                        </p:attrNameLst>
                                      </p:cBhvr>
                                      <p:rCtr x="-35508" y="1930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4" grpId="0"/>
      <p:bldP spid="15" grpId="0"/>
      <p:bldP spid="20"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B2EE603-2CFA-40D3-8978-595EEDFA5760}"/>
              </a:ext>
            </a:extLst>
          </p:cNvPr>
          <p:cNvSpPr txBox="1"/>
          <p:nvPr/>
        </p:nvSpPr>
        <p:spPr>
          <a:xfrm>
            <a:off x="624114" y="941535"/>
            <a:ext cx="11074400" cy="1200329"/>
          </a:xfrm>
          <a:prstGeom prst="rect">
            <a:avLst/>
          </a:prstGeom>
          <a:noFill/>
        </p:spPr>
        <p:txBody>
          <a:bodyPr wrap="square" rtlCol="0">
            <a:spAutoFit/>
          </a:bodyPr>
          <a:lstStyle/>
          <a:p>
            <a:pPr algn="just"/>
            <a:r>
              <a:rPr lang="en-US" sz="2400" b="1" dirty="0">
                <a:solidFill>
                  <a:schemeClr val="bg1"/>
                </a:solidFill>
                <a:latin typeface="Arial" panose="020B0604020202020204" pitchFamily="34" charset="0"/>
                <a:cs typeface="Arial" panose="020B0604020202020204" pitchFamily="34" charset="0"/>
              </a:rPr>
              <a:t>1806-1812: </a:t>
            </a:r>
            <a:r>
              <a:rPr lang="en-US" sz="2400" dirty="0">
                <a:solidFill>
                  <a:schemeClr val="bg1"/>
                </a:solidFill>
                <a:latin typeface="Arial" panose="020B0604020202020204" pitchFamily="34" charset="0"/>
                <a:cs typeface="Arial" panose="020B0604020202020204" pitchFamily="34" charset="0"/>
              </a:rPr>
              <a:t>After his marriage in 1806, Willian Huntington prospered until 1811, at which time he sold out. War with England was declared the next year and he was reduced to poor circumstances.</a:t>
            </a:r>
            <a:endParaRPr lang="en-US" sz="2800" b="1" dirty="0">
              <a:solidFill>
                <a:schemeClr val="bg1"/>
              </a:solidFill>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732C6491-ED2C-46DE-8FB9-9F9598959EEF}"/>
              </a:ext>
            </a:extLst>
          </p:cNvPr>
          <p:cNvSpPr txBox="1"/>
          <p:nvPr/>
        </p:nvSpPr>
        <p:spPr>
          <a:xfrm>
            <a:off x="624114" y="2595270"/>
            <a:ext cx="11234057" cy="3785652"/>
          </a:xfrm>
          <a:prstGeom prst="rect">
            <a:avLst/>
          </a:prstGeom>
          <a:noFill/>
        </p:spPr>
        <p:txBody>
          <a:bodyPr wrap="square" rtlCol="0">
            <a:spAutoFit/>
          </a:bodyPr>
          <a:lstStyle/>
          <a:p>
            <a:pPr algn="just"/>
            <a:r>
              <a:rPr lang="en-US" sz="2400" b="1" dirty="0">
                <a:solidFill>
                  <a:schemeClr val="bg1"/>
                </a:solidFill>
                <a:latin typeface="Arial" panose="020B0604020202020204" pitchFamily="34" charset="0"/>
                <a:cs typeface="Arial" panose="020B0604020202020204" pitchFamily="34" charset="0"/>
              </a:rPr>
              <a:t>1816: </a:t>
            </a:r>
            <a:r>
              <a:rPr lang="en-US" sz="2400" dirty="0">
                <a:solidFill>
                  <a:schemeClr val="bg1"/>
                </a:solidFill>
                <a:latin typeface="Arial" panose="020B0604020202020204" pitchFamily="34" charset="0"/>
                <a:cs typeface="Arial" panose="020B0604020202020204" pitchFamily="34" charset="0"/>
              </a:rPr>
              <a:t> William Huntington seemed to hunger after religion. In 1816, following his military service his fortune again improved. This was the same time he began of seek guidance from the Lord about religion and the doctrines taught in the </a:t>
            </a:r>
            <a:r>
              <a:rPr lang="en-US" sz="2400" i="1" dirty="0">
                <a:solidFill>
                  <a:schemeClr val="bg1"/>
                </a:solidFill>
                <a:latin typeface="Arial" panose="020B0604020202020204" pitchFamily="34" charset="0"/>
                <a:cs typeface="Arial" panose="020B0604020202020204" pitchFamily="34" charset="0"/>
              </a:rPr>
              <a:t>Bible. </a:t>
            </a:r>
            <a:r>
              <a:rPr lang="en-US" sz="2400" dirty="0">
                <a:solidFill>
                  <a:schemeClr val="bg1"/>
                </a:solidFill>
                <a:latin typeface="Arial" panose="020B0604020202020204" pitchFamily="34" charset="0"/>
                <a:cs typeface="Arial" panose="020B0604020202020204" pitchFamily="34" charset="0"/>
              </a:rPr>
              <a:t>He was given to know that intoxicating drinks were not good for man. He gave them up and, at this time, joined the Presbyterian Church.  He was then given to know that tobacco was not good for man, and he gave that up. Upon further inquiry  of the Lord, William received the answer that none of the Churches was true but that the true Church would be forthcoming, that he would live to see it, and that it would have the same gifs and graces as did the original Church established by Christ when he was here upon the earth.</a:t>
            </a:r>
            <a:endParaRPr lang="en-US" sz="2800" b="1" i="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3801874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250" fill="hold"/>
                                        <p:tgtEl>
                                          <p:spTgt spid="7"/>
                                        </p:tgtEl>
                                        <p:attrNameLst>
                                          <p:attrName>ppt_w</p:attrName>
                                        </p:attrNameLst>
                                      </p:cBhvr>
                                      <p:tavLst>
                                        <p:tav tm="0">
                                          <p:val>
                                            <p:fltVal val="0"/>
                                          </p:val>
                                        </p:tav>
                                        <p:tav tm="100000">
                                          <p:val>
                                            <p:strVal val="#ppt_w"/>
                                          </p:val>
                                        </p:tav>
                                      </p:tavLst>
                                    </p:anim>
                                    <p:anim calcmode="lin" valueType="num">
                                      <p:cBhvr>
                                        <p:cTn id="8" dur="1250" fill="hold"/>
                                        <p:tgtEl>
                                          <p:spTgt spid="7"/>
                                        </p:tgtEl>
                                        <p:attrNameLst>
                                          <p:attrName>ppt_h</p:attrName>
                                        </p:attrNameLst>
                                      </p:cBhvr>
                                      <p:tavLst>
                                        <p:tav tm="0">
                                          <p:val>
                                            <p:fltVal val="0"/>
                                          </p:val>
                                        </p:tav>
                                        <p:tav tm="100000">
                                          <p:val>
                                            <p:strVal val="#ppt_h"/>
                                          </p:val>
                                        </p:tav>
                                      </p:tavLst>
                                    </p:anim>
                                    <p:anim calcmode="lin" valueType="num">
                                      <p:cBhvr>
                                        <p:cTn id="9" dur="1250" fill="hold"/>
                                        <p:tgtEl>
                                          <p:spTgt spid="7"/>
                                        </p:tgtEl>
                                        <p:attrNameLst>
                                          <p:attrName>style.rotation</p:attrName>
                                        </p:attrNameLst>
                                      </p:cBhvr>
                                      <p:tavLst>
                                        <p:tav tm="0">
                                          <p:val>
                                            <p:fltVal val="360"/>
                                          </p:val>
                                        </p:tav>
                                        <p:tav tm="100000">
                                          <p:val>
                                            <p:fltVal val="0"/>
                                          </p:val>
                                        </p:tav>
                                      </p:tavLst>
                                    </p:anim>
                                    <p:animEffect transition="in" filter="fade">
                                      <p:cBhvr>
                                        <p:cTn id="10" dur="125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47"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1000"/>
                                        <p:tgtEl>
                                          <p:spTgt spid="9"/>
                                        </p:tgtEl>
                                      </p:cBhvr>
                                    </p:animEffect>
                                    <p:anim calcmode="lin" valueType="num">
                                      <p:cBhvr>
                                        <p:cTn id="16" dur="1000" fill="hold"/>
                                        <p:tgtEl>
                                          <p:spTgt spid="9"/>
                                        </p:tgtEl>
                                        <p:attrNameLst>
                                          <p:attrName>ppt_x</p:attrName>
                                        </p:attrNameLst>
                                      </p:cBhvr>
                                      <p:tavLst>
                                        <p:tav tm="0">
                                          <p:val>
                                            <p:strVal val="#ppt_x"/>
                                          </p:val>
                                        </p:tav>
                                        <p:tav tm="100000">
                                          <p:val>
                                            <p:strVal val="#ppt_x"/>
                                          </p:val>
                                        </p:tav>
                                      </p:tavLst>
                                    </p:anim>
                                    <p:anim calcmode="lin" valueType="num">
                                      <p:cBhvr>
                                        <p:cTn id="1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8C1A6AC-2B0D-4AA4-9AEA-7B5B170FA1DB}"/>
              </a:ext>
            </a:extLst>
          </p:cNvPr>
          <p:cNvSpPr txBox="1"/>
          <p:nvPr/>
        </p:nvSpPr>
        <p:spPr>
          <a:xfrm>
            <a:off x="756636" y="707855"/>
            <a:ext cx="10303250" cy="830997"/>
          </a:xfrm>
          <a:prstGeom prst="rect">
            <a:avLst/>
          </a:prstGeom>
          <a:noFill/>
        </p:spPr>
        <p:txBody>
          <a:bodyPr wrap="square" rtlCol="0">
            <a:spAutoFit/>
          </a:bodyPr>
          <a:lstStyle/>
          <a:p>
            <a:pPr algn="just"/>
            <a:r>
              <a:rPr lang="en-US" sz="2400" b="1" dirty="0">
                <a:solidFill>
                  <a:schemeClr val="bg1"/>
                </a:solidFill>
                <a:latin typeface="Arial" panose="020B0604020202020204" pitchFamily="34" charset="0"/>
                <a:cs typeface="Arial" panose="020B0604020202020204" pitchFamily="34" charset="0"/>
              </a:rPr>
              <a:t>1832-1833: </a:t>
            </a:r>
            <a:r>
              <a:rPr lang="en-US" sz="2400" dirty="0">
                <a:solidFill>
                  <a:schemeClr val="bg1"/>
                </a:solidFill>
                <a:latin typeface="Arial" panose="020B0604020202020204" pitchFamily="34" charset="0"/>
                <a:cs typeface="Arial" panose="020B0604020202020204" pitchFamily="34" charset="0"/>
              </a:rPr>
              <a:t>During the winter of 1832-1833, he learned about the </a:t>
            </a:r>
            <a:r>
              <a:rPr lang="en-US" sz="2400" i="1" dirty="0">
                <a:solidFill>
                  <a:schemeClr val="bg1"/>
                </a:solidFill>
                <a:latin typeface="Arial" panose="020B0604020202020204" pitchFamily="34" charset="0"/>
                <a:cs typeface="Arial" panose="020B0604020202020204" pitchFamily="34" charset="0"/>
              </a:rPr>
              <a:t>Book of Mormon, </a:t>
            </a:r>
            <a:r>
              <a:rPr lang="en-US" sz="2400" dirty="0">
                <a:solidFill>
                  <a:schemeClr val="bg1"/>
                </a:solidFill>
                <a:latin typeface="Arial" panose="020B0604020202020204" pitchFamily="34" charset="0"/>
                <a:cs typeface="Arial" panose="020B0604020202020204" pitchFamily="34" charset="0"/>
              </a:rPr>
              <a:t>studied it, and believed it. He preached its doctrine from them on.</a:t>
            </a:r>
            <a:endParaRPr lang="en-US" sz="2800" b="1" dirty="0">
              <a:solidFill>
                <a:schemeClr val="bg1"/>
              </a:solidFill>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C0622B7A-BB67-4398-96EA-941E8A0960AC}"/>
              </a:ext>
            </a:extLst>
          </p:cNvPr>
          <p:cNvSpPr txBox="1"/>
          <p:nvPr/>
        </p:nvSpPr>
        <p:spPr>
          <a:xfrm>
            <a:off x="756636" y="1951835"/>
            <a:ext cx="10172621" cy="461665"/>
          </a:xfrm>
          <a:prstGeom prst="rect">
            <a:avLst/>
          </a:prstGeom>
          <a:noFill/>
        </p:spPr>
        <p:txBody>
          <a:bodyPr wrap="square" rtlCol="0">
            <a:spAutoFit/>
          </a:bodyPr>
          <a:lstStyle/>
          <a:p>
            <a:pPr algn="just"/>
            <a:r>
              <a:rPr lang="en-US" sz="2400" b="1" dirty="0">
                <a:solidFill>
                  <a:schemeClr val="bg1"/>
                </a:solidFill>
                <a:latin typeface="Arial" panose="020B0604020202020204" pitchFamily="34" charset="0"/>
                <a:cs typeface="Arial" panose="020B0604020202020204" pitchFamily="34" charset="0"/>
              </a:rPr>
              <a:t>1835: </a:t>
            </a:r>
            <a:r>
              <a:rPr lang="en-US" sz="2400" dirty="0">
                <a:solidFill>
                  <a:schemeClr val="bg1"/>
                </a:solidFill>
                <a:latin typeface="Arial" panose="020B0604020202020204" pitchFamily="34" charset="0"/>
                <a:cs typeface="Arial" panose="020B0604020202020204" pitchFamily="34" charset="0"/>
              </a:rPr>
              <a:t>He, his wife and two of their children were finally baptized in 1835.</a:t>
            </a:r>
            <a:endParaRPr lang="en-US" sz="2800" b="1" dirty="0">
              <a:solidFill>
                <a:schemeClr val="bg1"/>
              </a:solidFill>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6AFE2952-85B0-4CF4-A964-A3010E4C9FD1}"/>
              </a:ext>
            </a:extLst>
          </p:cNvPr>
          <p:cNvSpPr txBox="1"/>
          <p:nvPr/>
        </p:nvSpPr>
        <p:spPr>
          <a:xfrm>
            <a:off x="756635" y="2823693"/>
            <a:ext cx="10303249" cy="1200329"/>
          </a:xfrm>
          <a:prstGeom prst="rect">
            <a:avLst/>
          </a:prstGeom>
          <a:noFill/>
        </p:spPr>
        <p:txBody>
          <a:bodyPr wrap="square" rtlCol="0">
            <a:spAutoFit/>
          </a:bodyPr>
          <a:lstStyle/>
          <a:p>
            <a:pPr algn="just"/>
            <a:r>
              <a:rPr lang="en-US" sz="2400" b="1" dirty="0">
                <a:solidFill>
                  <a:schemeClr val="bg1"/>
                </a:solidFill>
                <a:latin typeface="Arial" panose="020B0604020202020204" pitchFamily="34" charset="0"/>
                <a:cs typeface="Arial" panose="020B0604020202020204" pitchFamily="34" charset="0"/>
              </a:rPr>
              <a:t>1836: </a:t>
            </a:r>
            <a:r>
              <a:rPr lang="en-US" sz="2400" dirty="0">
                <a:solidFill>
                  <a:schemeClr val="bg1"/>
                </a:solidFill>
                <a:latin typeface="Arial" panose="020B0604020202020204" pitchFamily="34" charset="0"/>
                <a:cs typeface="Arial" panose="020B0604020202020204" pitchFamily="34" charset="0"/>
              </a:rPr>
              <a:t>On May 18, he sent two oh his children and their families to Kirtland. On October 1, having completed his own personal business, he also moved to Kirtland. He had been ordained an elder prior to the move.</a:t>
            </a:r>
            <a:endParaRPr lang="en-US" sz="2800" b="1" dirty="0">
              <a:solidFill>
                <a:schemeClr val="bg1"/>
              </a:solidFill>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32F46712-7890-4C05-BFB1-93173BA72DD9}"/>
              </a:ext>
            </a:extLst>
          </p:cNvPr>
          <p:cNvSpPr txBox="1"/>
          <p:nvPr/>
        </p:nvSpPr>
        <p:spPr>
          <a:xfrm>
            <a:off x="756635" y="4201069"/>
            <a:ext cx="10290312" cy="1200329"/>
          </a:xfrm>
          <a:prstGeom prst="rect">
            <a:avLst/>
          </a:prstGeom>
          <a:noFill/>
        </p:spPr>
        <p:txBody>
          <a:bodyPr wrap="square" rtlCol="0">
            <a:spAutoFit/>
          </a:bodyPr>
          <a:lstStyle/>
          <a:p>
            <a:pPr algn="just"/>
            <a:r>
              <a:rPr lang="en-US" sz="2400" b="1" dirty="0">
                <a:solidFill>
                  <a:schemeClr val="bg1"/>
                </a:solidFill>
                <a:latin typeface="Arial" panose="020B0604020202020204" pitchFamily="34" charset="0"/>
                <a:cs typeface="Arial" panose="020B0604020202020204" pitchFamily="34" charset="0"/>
              </a:rPr>
              <a:t>1839: </a:t>
            </a:r>
            <a:r>
              <a:rPr lang="en-US" sz="2400" dirty="0">
                <a:solidFill>
                  <a:schemeClr val="bg1"/>
                </a:solidFill>
                <a:latin typeface="Arial" panose="020B0604020202020204" pitchFamily="34" charset="0"/>
                <a:cs typeface="Arial" panose="020B0604020202020204" pitchFamily="34" charset="0"/>
              </a:rPr>
              <a:t>On January 26, under the leadership of Brigham Young- all three members of the First Presidency were in prison-a committee was selected to draft plans for the removal of the Saints from Missouri.</a:t>
            </a:r>
            <a:endParaRPr lang="en-US" sz="2800" b="1" dirty="0">
              <a:solidFill>
                <a:schemeClr val="bg1"/>
              </a:solidFill>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77B823FA-884A-49F4-9CCC-6E55092A938E}"/>
              </a:ext>
            </a:extLst>
          </p:cNvPr>
          <p:cNvSpPr txBox="1"/>
          <p:nvPr/>
        </p:nvSpPr>
        <p:spPr>
          <a:xfrm>
            <a:off x="756635" y="5811591"/>
            <a:ext cx="10172622" cy="830997"/>
          </a:xfrm>
          <a:prstGeom prst="rect">
            <a:avLst/>
          </a:prstGeom>
          <a:noFill/>
        </p:spPr>
        <p:txBody>
          <a:bodyPr wrap="square" rtlCol="0">
            <a:spAutoFit/>
          </a:bodyPr>
          <a:lstStyle/>
          <a:p>
            <a:pPr algn="just"/>
            <a:r>
              <a:rPr lang="en-US" sz="2400" b="1" dirty="0">
                <a:solidFill>
                  <a:schemeClr val="bg1"/>
                </a:solidFill>
                <a:latin typeface="Arial" panose="020B0604020202020204" pitchFamily="34" charset="0"/>
                <a:cs typeface="Arial" panose="020B0604020202020204" pitchFamily="34" charset="0"/>
              </a:rPr>
              <a:t>1840: </a:t>
            </a:r>
            <a:r>
              <a:rPr lang="en-US" sz="2400" dirty="0">
                <a:solidFill>
                  <a:schemeClr val="bg1"/>
                </a:solidFill>
                <a:latin typeface="Arial" panose="020B0604020202020204" pitchFamily="34" charset="0"/>
                <a:cs typeface="Arial" panose="020B0604020202020204" pitchFamily="34" charset="0"/>
              </a:rPr>
              <a:t>On August 28, William married Lydia Partridge, the widow of Bishop Edward Partridge.</a:t>
            </a:r>
            <a:endParaRPr lang="en-US" sz="28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4299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0-#ppt_w/2"/>
                                          </p:val>
                                        </p:tav>
                                        <p:tav tm="100000">
                                          <p:val>
                                            <p:strVal val="#ppt_x"/>
                                          </p:val>
                                        </p:tav>
                                      </p:tavLst>
                                    </p:anim>
                                    <p:anim calcmode="lin" valueType="num">
                                      <p:cBhvr additive="base">
                                        <p:cTn id="8" dur="1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1000" fill="hold"/>
                                        <p:tgtEl>
                                          <p:spTgt spid="8"/>
                                        </p:tgtEl>
                                        <p:attrNameLst>
                                          <p:attrName>ppt_x</p:attrName>
                                        </p:attrNameLst>
                                      </p:cBhvr>
                                      <p:tavLst>
                                        <p:tav tm="0">
                                          <p:val>
                                            <p:strVal val="0-#ppt_w/2"/>
                                          </p:val>
                                        </p:tav>
                                        <p:tav tm="100000">
                                          <p:val>
                                            <p:strVal val="#ppt_x"/>
                                          </p:val>
                                        </p:tav>
                                      </p:tavLst>
                                    </p:anim>
                                    <p:anim calcmode="lin" valueType="num">
                                      <p:cBhvr additive="base">
                                        <p:cTn id="14" dur="10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1000" fill="hold"/>
                                        <p:tgtEl>
                                          <p:spTgt spid="9"/>
                                        </p:tgtEl>
                                        <p:attrNameLst>
                                          <p:attrName>ppt_x</p:attrName>
                                        </p:attrNameLst>
                                      </p:cBhvr>
                                      <p:tavLst>
                                        <p:tav tm="0">
                                          <p:val>
                                            <p:strVal val="#ppt_x"/>
                                          </p:val>
                                        </p:tav>
                                        <p:tav tm="100000">
                                          <p:val>
                                            <p:strVal val="#ppt_x"/>
                                          </p:val>
                                        </p:tav>
                                      </p:tavLst>
                                    </p:anim>
                                    <p:anim calcmode="lin" valueType="num">
                                      <p:cBhvr additive="base">
                                        <p:cTn id="20" dur="10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1000" fill="hold"/>
                                        <p:tgtEl>
                                          <p:spTgt spid="10"/>
                                        </p:tgtEl>
                                        <p:attrNameLst>
                                          <p:attrName>ppt_x</p:attrName>
                                        </p:attrNameLst>
                                      </p:cBhvr>
                                      <p:tavLst>
                                        <p:tav tm="0">
                                          <p:val>
                                            <p:strVal val="1+#ppt_w/2"/>
                                          </p:val>
                                        </p:tav>
                                        <p:tav tm="100000">
                                          <p:val>
                                            <p:strVal val="#ppt_x"/>
                                          </p:val>
                                        </p:tav>
                                      </p:tavLst>
                                    </p:anim>
                                    <p:anim calcmode="lin" valueType="num">
                                      <p:cBhvr additive="base">
                                        <p:cTn id="26" dur="10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3"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1000" fill="hold"/>
                                        <p:tgtEl>
                                          <p:spTgt spid="11"/>
                                        </p:tgtEl>
                                        <p:attrNameLst>
                                          <p:attrName>ppt_x</p:attrName>
                                        </p:attrNameLst>
                                      </p:cBhvr>
                                      <p:tavLst>
                                        <p:tav tm="0">
                                          <p:val>
                                            <p:strVal val="1+#ppt_w/2"/>
                                          </p:val>
                                        </p:tav>
                                        <p:tav tm="100000">
                                          <p:val>
                                            <p:strVal val="#ppt_x"/>
                                          </p:val>
                                        </p:tav>
                                      </p:tavLst>
                                    </p:anim>
                                    <p:anim calcmode="lin" valueType="num">
                                      <p:cBhvr additive="base">
                                        <p:cTn id="32" dur="1000" fill="hold"/>
                                        <p:tgtEl>
                                          <p:spTgt spid="11"/>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97576955-F55E-4CD7-9088-6407B78FC220}"/>
              </a:ext>
            </a:extLst>
          </p:cNvPr>
          <p:cNvSpPr txBox="1"/>
          <p:nvPr/>
        </p:nvSpPr>
        <p:spPr>
          <a:xfrm>
            <a:off x="581201" y="409556"/>
            <a:ext cx="10420627" cy="2308324"/>
          </a:xfrm>
          <a:prstGeom prst="rect">
            <a:avLst/>
          </a:prstGeom>
          <a:noFill/>
        </p:spPr>
        <p:txBody>
          <a:bodyPr wrap="square" rtlCol="0">
            <a:spAutoFit/>
          </a:bodyPr>
          <a:lstStyle/>
          <a:p>
            <a:pPr algn="just"/>
            <a:r>
              <a:rPr lang="en-US" sz="2400" b="1" dirty="0">
                <a:solidFill>
                  <a:schemeClr val="bg1"/>
                </a:solidFill>
                <a:latin typeface="Arial" panose="020B0604020202020204" pitchFamily="34" charset="0"/>
                <a:cs typeface="Arial" panose="020B0604020202020204" pitchFamily="34" charset="0"/>
              </a:rPr>
              <a:t>1841: </a:t>
            </a:r>
            <a:r>
              <a:rPr lang="en-US" sz="2400" dirty="0">
                <a:solidFill>
                  <a:schemeClr val="bg1"/>
                </a:solidFill>
                <a:latin typeface="Arial" panose="020B0604020202020204" pitchFamily="34" charset="0"/>
                <a:cs typeface="Arial" panose="020B0604020202020204" pitchFamily="34" charset="0"/>
              </a:rPr>
              <a:t>On January 19, the Lord gave instructions to Joseph Smith regarding the organization of the General, stake and local officers of the Church. William Huntington was called to be on the stake high council (D&amp;C 124:132). On April 6, he helped lay the corner stones of the Nauvoo Temple. He worked on the temple in various capacities until its completion. He administered in the temple as soon as it was completed.</a:t>
            </a:r>
          </a:p>
        </p:txBody>
      </p:sp>
      <p:sp>
        <p:nvSpPr>
          <p:cNvPr id="13" name="TextBox 12">
            <a:extLst>
              <a:ext uri="{FF2B5EF4-FFF2-40B4-BE49-F238E27FC236}">
                <a16:creationId xmlns:a16="http://schemas.microsoft.com/office/drawing/2014/main" id="{8851C4F3-403B-4261-B5D9-F9606958BB7A}"/>
              </a:ext>
            </a:extLst>
          </p:cNvPr>
          <p:cNvSpPr txBox="1"/>
          <p:nvPr/>
        </p:nvSpPr>
        <p:spPr>
          <a:xfrm>
            <a:off x="581200" y="3136612"/>
            <a:ext cx="10420627" cy="830997"/>
          </a:xfrm>
          <a:prstGeom prst="rect">
            <a:avLst/>
          </a:prstGeom>
          <a:noFill/>
        </p:spPr>
        <p:txBody>
          <a:bodyPr wrap="square" rtlCol="0">
            <a:spAutoFit/>
          </a:bodyPr>
          <a:lstStyle/>
          <a:p>
            <a:pPr algn="just"/>
            <a:r>
              <a:rPr lang="en-US" sz="2400" b="1" dirty="0">
                <a:solidFill>
                  <a:schemeClr val="bg1"/>
                </a:solidFill>
                <a:latin typeface="Arial" panose="020B0604020202020204" pitchFamily="34" charset="0"/>
                <a:cs typeface="Arial" panose="020B0604020202020204" pitchFamily="34" charset="0"/>
              </a:rPr>
              <a:t>1844: </a:t>
            </a:r>
            <a:r>
              <a:rPr lang="en-US" sz="2400" dirty="0">
                <a:solidFill>
                  <a:schemeClr val="bg1"/>
                </a:solidFill>
                <a:latin typeface="Arial" panose="020B0604020202020204" pitchFamily="34" charset="0"/>
                <a:cs typeface="Arial" panose="020B0604020202020204" pitchFamily="34" charset="0"/>
              </a:rPr>
              <a:t>In his journal notes, William Huntington indicated that he helped bury the bodies of Joseph and Hyrum after their martyrdom.</a:t>
            </a:r>
          </a:p>
        </p:txBody>
      </p:sp>
      <p:sp>
        <p:nvSpPr>
          <p:cNvPr id="14" name="TextBox 13">
            <a:extLst>
              <a:ext uri="{FF2B5EF4-FFF2-40B4-BE49-F238E27FC236}">
                <a16:creationId xmlns:a16="http://schemas.microsoft.com/office/drawing/2014/main" id="{1C0F5F80-AAFB-4FE7-A8CA-07B7C0D10C72}"/>
              </a:ext>
            </a:extLst>
          </p:cNvPr>
          <p:cNvSpPr txBox="1"/>
          <p:nvPr/>
        </p:nvSpPr>
        <p:spPr>
          <a:xfrm>
            <a:off x="581201" y="4267200"/>
            <a:ext cx="10420627" cy="1938992"/>
          </a:xfrm>
          <a:prstGeom prst="rect">
            <a:avLst/>
          </a:prstGeom>
          <a:noFill/>
        </p:spPr>
        <p:txBody>
          <a:bodyPr wrap="square" rtlCol="0">
            <a:spAutoFit/>
          </a:bodyPr>
          <a:lstStyle/>
          <a:p>
            <a:pPr algn="just"/>
            <a:r>
              <a:rPr lang="en-US" sz="2400" b="1" dirty="0">
                <a:solidFill>
                  <a:schemeClr val="bg1"/>
                </a:solidFill>
                <a:latin typeface="Arial" panose="020B0604020202020204" pitchFamily="34" charset="0"/>
                <a:cs typeface="Arial" panose="020B0604020202020204" pitchFamily="34" charset="0"/>
              </a:rPr>
              <a:t>1846: </a:t>
            </a:r>
            <a:r>
              <a:rPr lang="en-US" sz="2400" dirty="0">
                <a:solidFill>
                  <a:schemeClr val="bg1"/>
                </a:solidFill>
                <a:latin typeface="Arial" panose="020B0604020202020204" pitchFamily="34" charset="0"/>
                <a:cs typeface="Arial" panose="020B0604020202020204" pitchFamily="34" charset="0"/>
              </a:rPr>
              <a:t>As the leaders of the Church looked to moving the Saints to the Rocky Mountains, it was the intent of President Brigham Young to sent a company of single men ahead to build homes and plant crop for the Saints who would follow. However, the Saints didn`t want to be left behind so plans were made for moving the company pioneers.</a:t>
            </a:r>
          </a:p>
        </p:txBody>
      </p:sp>
    </p:spTree>
    <p:extLst>
      <p:ext uri="{BB962C8B-B14F-4D97-AF65-F5344CB8AC3E}">
        <p14:creationId xmlns:p14="http://schemas.microsoft.com/office/powerpoint/2010/main" val="3473945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path" presetSubtype="0" accel="50000" decel="50000" fill="hold" grpId="0" nodeType="clickEffect">
                                  <p:stCondLst>
                                    <p:cond delay="0"/>
                                  </p:stCondLst>
                                  <p:childTnLst>
                                    <p:animMotion origin="layout" path="M 0 0 C 0.033 0 0.06 0.027 0.06 0.06 C 0.06 0.099 0.03 0.113 0.012 0.119 L -0.012 0.125 C -0.03 0.131 -0.06 0.146 -0.06 0.19 C -0.06 0.218 -0.033 0.25 0 0.25 C 0.033 0.25 0.06 0.218 0.06 0.19 C 0.06 0.146 0.03 0.131 0.012 0.125 L -0.012 0.119 C -0.03 0.113 -0.06 0.099 -0.06 0.06 C -0.06 0.027 -0.033 0 0 0 Z" pathEditMode="relative" ptsTypes="">
                                      <p:cBhvr>
                                        <p:cTn id="6" dur="2000" fill="hold"/>
                                        <p:tgtEl>
                                          <p:spTgt spid="12"/>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barn(inVertical)">
                                      <p:cBhvr>
                                        <p:cTn id="11" dur="500"/>
                                        <p:tgtEl>
                                          <p:spTgt spid="13"/>
                                        </p:tgtEl>
                                      </p:cBhvr>
                                    </p:animEffect>
                                  </p:childTnLst>
                                </p:cTn>
                              </p:par>
                            </p:childTnLst>
                          </p:cTn>
                        </p:par>
                      </p:childTnLst>
                    </p:cTn>
                  </p:par>
                  <p:par>
                    <p:cTn id="12" fill="hold">
                      <p:stCondLst>
                        <p:cond delay="indefinite"/>
                      </p:stCondLst>
                      <p:childTnLst>
                        <p:par>
                          <p:cTn id="13" fill="hold">
                            <p:stCondLst>
                              <p:cond delay="0"/>
                            </p:stCondLst>
                            <p:childTnLst>
                              <p:par>
                                <p:cTn id="14" presetID="43" presetClass="entr" presetSubtype="0" fill="hold" grpId="0" nodeType="click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100"/>
                                        <p:tgtEl>
                                          <p:spTgt spid="14"/>
                                        </p:tgtEl>
                                      </p:cBhvr>
                                    </p:animEffect>
                                    <p:anim calcmode="lin" valueType="num">
                                      <p:cBhvr>
                                        <p:cTn id="17" dur="400" fill="hold"/>
                                        <p:tgtEl>
                                          <p:spTgt spid="14"/>
                                        </p:tgtEl>
                                        <p:attrNameLst>
                                          <p:attrName>ppt_x</p:attrName>
                                        </p:attrNameLst>
                                      </p:cBhvr>
                                      <p:tavLst>
                                        <p:tav tm="0">
                                          <p:val>
                                            <p:strVal val="#ppt_x"/>
                                          </p:val>
                                        </p:tav>
                                        <p:tav tm="100000">
                                          <p:val>
                                            <p:strVal val="#ppt_x"/>
                                          </p:val>
                                        </p:tav>
                                      </p:tavLst>
                                    </p:anim>
                                    <p:anim calcmode="lin" valueType="num">
                                      <p:cBhvr>
                                        <p:cTn id="18" dur="400" fill="hold"/>
                                        <p:tgtEl>
                                          <p:spTgt spid="14"/>
                                        </p:tgtEl>
                                        <p:attrNameLst>
                                          <p:attrName>ppt_y</p:attrName>
                                        </p:attrNameLst>
                                      </p:cBhvr>
                                      <p:tavLst>
                                        <p:tav tm="0">
                                          <p:val>
                                            <p:strVal val="#ppt_y+0.31"/>
                                          </p:val>
                                        </p:tav>
                                        <p:tav tm="100000">
                                          <p:val>
                                            <p:strVal val="#ppt_y+0.31"/>
                                          </p:val>
                                        </p:tav>
                                      </p:tavLst>
                                    </p:anim>
                                    <p:anim calcmode="lin" valueType="num">
                                      <p:cBhvr>
                                        <p:cTn id="19" dur="600" decel="50000" fill="hold">
                                          <p:stCondLst>
                                            <p:cond delay="400"/>
                                          </p:stCondLst>
                                        </p:cTn>
                                        <p:tgtEl>
                                          <p:spTgt spid="14"/>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0" dur="600" decel="50000" fill="hold">
                                          <p:stCondLst>
                                            <p:cond delay="400"/>
                                          </p:stCondLst>
                                        </p:cTn>
                                        <p:tgtEl>
                                          <p:spTgt spid="14"/>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8D1E14"/>
      </a:dk2>
      <a:lt2>
        <a:srgbClr val="FF744E"/>
      </a:lt2>
      <a:accent1>
        <a:srgbClr val="E9B758"/>
      </a:accent1>
      <a:accent2>
        <a:srgbClr val="FE8943"/>
      </a:accent2>
      <a:accent3>
        <a:srgbClr val="AEA27C"/>
      </a:accent3>
      <a:accent4>
        <a:srgbClr val="90B46E"/>
      </a:accent4>
      <a:accent5>
        <a:srgbClr val="71AEC1"/>
      </a:accent5>
      <a:accent6>
        <a:srgbClr val="C98DE7"/>
      </a:accent6>
      <a:hlink>
        <a:srgbClr val="FF7A22"/>
      </a:hlink>
      <a:folHlink>
        <a:srgbClr val="FDCD86"/>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88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2000"/>
                <a:satMod val="150000"/>
                <a:lumMod val="15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971C58-AB76-4A2A-B231-5F8CA03CF491}"/>
    </a:ext>
  </a:extLst>
</a:theme>
</file>

<file path=docProps/app.xml><?xml version="1.0" encoding="utf-8"?>
<Properties xmlns="http://schemas.openxmlformats.org/officeDocument/2006/extended-properties" xmlns:vt="http://schemas.openxmlformats.org/officeDocument/2006/docPropsVTypes">
  <Template>Circuit</Template>
  <TotalTime>0</TotalTime>
  <Words>713</Words>
  <Application>Microsoft Office PowerPoint</Application>
  <PresentationFormat>Widescreen</PresentationFormat>
  <Paragraphs>22</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Tw Cen MT</vt:lpstr>
      <vt:lpstr>Circuit</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Ronald Esquerra</dc:creator>
  <cp:lastModifiedBy>Ronald Esquerra</cp:lastModifiedBy>
  <cp:revision>9</cp:revision>
  <dcterms:created xsi:type="dcterms:W3CDTF">2019-01-31T21:17:00Z</dcterms:created>
  <dcterms:modified xsi:type="dcterms:W3CDTF">2019-02-04T18:17:44Z</dcterms:modified>
</cp:coreProperties>
</file>