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8" r:id="rId3"/>
    <p:sldId id="257"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A170C85-D53E-494A-85C8-1F4246BD121C}" type="datetimeFigureOut">
              <a:rPr lang="en-US" smtClean="0"/>
              <a:t>2/4/2019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135927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120931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154322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604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111716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A170C85-D53E-494A-85C8-1F4246BD121C}"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1881581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A170C85-D53E-494A-85C8-1F4246BD121C}"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4096562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70C85-D53E-494A-85C8-1F4246BD121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1759841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70C85-D53E-494A-85C8-1F4246BD121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278267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70C85-D53E-494A-85C8-1F4246BD121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227457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170C85-D53E-494A-85C8-1F4246BD121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49970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328720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70C85-D53E-494A-85C8-1F4246BD121C}" type="datetimeFigureOut">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245354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170C85-D53E-494A-85C8-1F4246BD121C}"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184295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70C85-D53E-494A-85C8-1F4246BD121C}"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290737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358075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72911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170C85-D53E-494A-85C8-1F4246BD121C}" type="datetimeFigureOut">
              <a:rPr lang="en-US" smtClean="0"/>
              <a:t>2/4/2019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CE548A-7B68-4786-89EC-BD9F02AEBA9E}" type="slidenum">
              <a:rPr lang="en-US" smtClean="0"/>
              <a:t>‹#›</a:t>
            </a:fld>
            <a:endParaRPr lang="en-US"/>
          </a:p>
        </p:txBody>
      </p:sp>
    </p:spTree>
    <p:extLst>
      <p:ext uri="{BB962C8B-B14F-4D97-AF65-F5344CB8AC3E}">
        <p14:creationId xmlns:p14="http://schemas.microsoft.com/office/powerpoint/2010/main" val="1050654769"/>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07EE43-70B8-4E41-B4A4-07D94704D7E2}"/>
              </a:ext>
            </a:extLst>
          </p:cNvPr>
          <p:cNvSpPr/>
          <p:nvPr/>
        </p:nvSpPr>
        <p:spPr>
          <a:xfrm>
            <a:off x="5046674" y="369050"/>
            <a:ext cx="2098651" cy="458780"/>
          </a:xfrm>
          <a:prstGeom prst="rect">
            <a:avLst/>
          </a:prstGeom>
        </p:spPr>
        <p:txBody>
          <a:bodyPr wrap="none">
            <a:spAutoFit/>
          </a:bodyPr>
          <a:lstStyle/>
          <a:p>
            <a:pPr algn="just">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Higbee, Elias</a:t>
            </a:r>
            <a:endParaRPr lang="en-US" sz="2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9824498-6786-4777-A91E-10F8633625C5}"/>
              </a:ext>
            </a:extLst>
          </p:cNvPr>
          <p:cNvSpPr/>
          <p:nvPr/>
        </p:nvSpPr>
        <p:spPr>
          <a:xfrm>
            <a:off x="669110" y="827830"/>
            <a:ext cx="10634994" cy="1938992"/>
          </a:xfrm>
          <a:prstGeom prst="rect">
            <a:avLst/>
          </a:prstGeom>
        </p:spPr>
        <p:txBody>
          <a:bodyPr wrap="square">
            <a:spAutoFit/>
          </a:bodyPr>
          <a:lstStyle/>
          <a:p>
            <a:pPr algn="just"/>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Born: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October 23, 1795,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Galloway, Gloucester County, New Jersey.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Baptized: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Spring or Summer, 1832.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Ordained an Elder: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February 20, 1833.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Ordained a High Priest: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August 7, 1834.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Died: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June 8, 1843, Nauvoo, Illinois-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Parents: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Isaac and Sophie Higbee.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Married: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Sarah Elizabeth Ward, September 10, 1818- eight children.</a:t>
            </a:r>
            <a:endParaRPr lang="en-US" sz="2400" b="1" dirty="0">
              <a:solidFill>
                <a:schemeClr val="bg1"/>
              </a:solidFill>
              <a:latin typeface="Arial" panose="020B0604020202020204" pitchFamily="34" charset="0"/>
              <a:cs typeface="Arial" panose="020B0604020202020204" pitchFamily="34" charset="0"/>
            </a:endParaRPr>
          </a:p>
        </p:txBody>
      </p:sp>
      <p:pic>
        <p:nvPicPr>
          <p:cNvPr id="10" name="Picture 4" descr="Resultado de imagen para Galloway, Gloucester, new jersey">
            <a:extLst>
              <a:ext uri="{FF2B5EF4-FFF2-40B4-BE49-F238E27FC236}">
                <a16:creationId xmlns:a16="http://schemas.microsoft.com/office/drawing/2014/main" id="{F203336E-BA9C-49F2-BB64-DD3D250FC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245" y="2500749"/>
            <a:ext cx="4506842" cy="3276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FA23033-E920-49CF-9B32-2ECBD32B1205}"/>
              </a:ext>
            </a:extLst>
          </p:cNvPr>
          <p:cNvSpPr/>
          <p:nvPr/>
        </p:nvSpPr>
        <p:spPr>
          <a:xfrm>
            <a:off x="669110" y="3429000"/>
            <a:ext cx="5916118" cy="1938992"/>
          </a:xfrm>
          <a:prstGeom prst="rect">
            <a:avLst/>
          </a:prstGeom>
        </p:spPr>
        <p:txBody>
          <a:bodyPr wrap="square">
            <a:spAutoFit/>
          </a:bodyPr>
          <a:lstStyle/>
          <a:p>
            <a:pPr algn="just"/>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1832: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Elias Higbee first received the gospel in the spring of 1832. He then went to Jackson County, Missouri, and was baptized. Following his baptism, he returned to his home in Cincinnati.</a:t>
            </a:r>
            <a:endParaRPr lang="en-US" sz="2400" b="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26A2791-ADE3-42C6-80E9-3502A024780A}"/>
              </a:ext>
            </a:extLst>
          </p:cNvPr>
          <p:cNvSpPr/>
          <p:nvPr/>
        </p:nvSpPr>
        <p:spPr>
          <a:xfrm>
            <a:off x="7358462" y="5830260"/>
            <a:ext cx="3172407" cy="430887"/>
          </a:xfrm>
          <a:prstGeom prst="rect">
            <a:avLst/>
          </a:prstGeom>
        </p:spPr>
        <p:txBody>
          <a:bodyPr wrap="none">
            <a:spAutoFit/>
          </a:bodyPr>
          <a:lstStyle/>
          <a:p>
            <a:r>
              <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rPr>
              <a:t>Galloway, New Jersey.</a:t>
            </a:r>
            <a:endParaRPr lang="en-US" sz="2200" b="1" dirty="0"/>
          </a:p>
        </p:txBody>
      </p:sp>
      <p:sp>
        <p:nvSpPr>
          <p:cNvPr id="13" name="Rectangle 12">
            <a:extLst>
              <a:ext uri="{FF2B5EF4-FFF2-40B4-BE49-F238E27FC236}">
                <a16:creationId xmlns:a16="http://schemas.microsoft.com/office/drawing/2014/main" id="{BCD35D88-F0A9-48E7-AC38-12CFE80F8F9C}"/>
              </a:ext>
            </a:extLst>
          </p:cNvPr>
          <p:cNvSpPr/>
          <p:nvPr/>
        </p:nvSpPr>
        <p:spPr>
          <a:xfrm>
            <a:off x="669110" y="369050"/>
            <a:ext cx="2098651" cy="458780"/>
          </a:xfrm>
          <a:prstGeom prst="rect">
            <a:avLst/>
          </a:prstGeom>
        </p:spPr>
        <p:txBody>
          <a:bodyPr wrap="none">
            <a:spAutoFit/>
          </a:bodyPr>
          <a:lstStyle/>
          <a:p>
            <a:pPr algn="just">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Higbee, Elias</a:t>
            </a:r>
            <a:endParaRPr lang="en-US" sz="2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326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1" nodeType="afterEffect">
                                  <p:stCondLst>
                                    <p:cond delay="0"/>
                                  </p:stCondLst>
                                  <p:childTnLst>
                                    <p:animEffect transition="out" filter="checkerboard(across)">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A8B90E-915B-4019-9C62-A20F7F4691DB}"/>
              </a:ext>
            </a:extLst>
          </p:cNvPr>
          <p:cNvSpPr/>
          <p:nvPr/>
        </p:nvSpPr>
        <p:spPr>
          <a:xfrm>
            <a:off x="-9719184" y="5301996"/>
            <a:ext cx="9944796" cy="461665"/>
          </a:xfrm>
          <a:prstGeom prst="rect">
            <a:avLst/>
          </a:prstGeom>
        </p:spPr>
        <p:txBody>
          <a:bodyPr wrap="square">
            <a:spAutoFit/>
          </a:bodyPr>
          <a:lstStyle/>
          <a:p>
            <a:pPr algn="just"/>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1833: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He and his family arrived in Jackson County, Missouri, in March.</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14C5373-5BD2-4E98-9170-5B2DF9EC3F00}"/>
              </a:ext>
            </a:extLst>
          </p:cNvPr>
          <p:cNvSpPr/>
          <p:nvPr/>
        </p:nvSpPr>
        <p:spPr>
          <a:xfrm>
            <a:off x="983035" y="1938140"/>
            <a:ext cx="9704953" cy="1200329"/>
          </a:xfrm>
          <a:prstGeom prst="rect">
            <a:avLst/>
          </a:prstGeom>
        </p:spPr>
        <p:txBody>
          <a:bodyPr wrap="square">
            <a:spAutoFit/>
          </a:bodyPr>
          <a:lstStyle/>
          <a:p>
            <a:pPr algn="just"/>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1835: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On March 26, he began a mission, preaching in Missouri, Illinois, Indiana and Ohio. He worked on the Kirtland Temple until its completion and received his endowments there.</a:t>
            </a:r>
            <a:endParaRPr lang="en-US" sz="24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4ACAA9D-55BB-4838-A7F6-C82FD799FC2B}"/>
              </a:ext>
            </a:extLst>
          </p:cNvPr>
          <p:cNvSpPr/>
          <p:nvPr/>
        </p:nvSpPr>
        <p:spPr>
          <a:xfrm>
            <a:off x="983036" y="3849626"/>
            <a:ext cx="9704952" cy="830997"/>
          </a:xfrm>
          <a:prstGeom prst="rect">
            <a:avLst/>
          </a:prstGeom>
        </p:spPr>
        <p:txBody>
          <a:bodyPr wrap="square">
            <a:spAutoFit/>
          </a:bodyPr>
          <a:lstStyle/>
          <a:p>
            <a:pPr algn="just"/>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1836: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That spring he returned to his family in Missouri and moved them to Caldwell County, where he was appointed county judge.</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01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2.91667E-6 -2.96296E-6 L 0.87734 -0.64722 " pathEditMode="relative" rAng="0" ptsTypes="AA">
                                      <p:cBhvr>
                                        <p:cTn id="6" dur="2000" fill="hold"/>
                                        <p:tgtEl>
                                          <p:spTgt spid="5"/>
                                        </p:tgtEl>
                                        <p:attrNameLst>
                                          <p:attrName>ppt_x</p:attrName>
                                          <p:attrName>ppt_y</p:attrName>
                                        </p:attrNameLst>
                                      </p:cBhvr>
                                      <p:rCtr x="43867" y="-32361"/>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1"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6EBED0-0DE2-4C77-99A8-F5CD5D8555A9}"/>
              </a:ext>
            </a:extLst>
          </p:cNvPr>
          <p:cNvSpPr txBox="1"/>
          <p:nvPr/>
        </p:nvSpPr>
        <p:spPr>
          <a:xfrm>
            <a:off x="-10080157" y="650415"/>
            <a:ext cx="9872869" cy="2308324"/>
          </a:xfrm>
          <a:prstGeom prst="rect">
            <a:avLst/>
          </a:prstGeom>
          <a:noFill/>
        </p:spPr>
        <p:txBody>
          <a:bodyPr wrap="square" rtlCol="0">
            <a:spAutoFit/>
          </a:bodyPr>
          <a:lstStyle/>
          <a:p>
            <a:pPr algn="just"/>
            <a:r>
              <a:rPr lang="en-US" sz="2400" b="1" dirty="0">
                <a:solidFill>
                  <a:schemeClr val="bg1"/>
                </a:solidFill>
                <a:latin typeface="Arial" panose="020B0604020202020204" pitchFamily="34" charset="0"/>
                <a:cs typeface="Arial" panose="020B0604020202020204" pitchFamily="34" charset="0"/>
              </a:rPr>
              <a:t>1839:  </a:t>
            </a:r>
            <a:r>
              <a:rPr lang="en-US" sz="2400" dirty="0">
                <a:solidFill>
                  <a:schemeClr val="bg1"/>
                </a:solidFill>
                <a:latin typeface="Arial" panose="020B0604020202020204" pitchFamily="34" charset="0"/>
                <a:cs typeface="Arial" panose="020B0604020202020204" pitchFamily="34" charset="0"/>
              </a:rPr>
              <a:t>Judge Higbee was driven out of Missouri by the mob. He settled in Commerce, Illinois, where he was appointed to be a member of the building committee for the Nauvoo Temple. Judge Higbee had the responsibility as Church historian to help collect affidavits regarding the Saints losses in Missouri. In May, a delegation was appointed to visit Washington to carry a message of grievances and plead for redress.</a:t>
            </a:r>
            <a:endParaRPr lang="en-US"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450A3CB-CA6B-4860-BD6C-BA4919569A7A}"/>
              </a:ext>
            </a:extLst>
          </p:cNvPr>
          <p:cNvSpPr txBox="1"/>
          <p:nvPr/>
        </p:nvSpPr>
        <p:spPr>
          <a:xfrm>
            <a:off x="1097541" y="3382833"/>
            <a:ext cx="9872869" cy="1938992"/>
          </a:xfrm>
          <a:prstGeom prst="rect">
            <a:avLst/>
          </a:prstGeom>
          <a:noFill/>
        </p:spPr>
        <p:txBody>
          <a:bodyPr wrap="square" rtlCol="0">
            <a:spAutoFit/>
          </a:bodyPr>
          <a:lstStyle/>
          <a:p>
            <a:pPr algn="just"/>
            <a:r>
              <a:rPr lang="en-US" sz="2400" b="1" dirty="0">
                <a:solidFill>
                  <a:schemeClr val="bg1"/>
                </a:solidFill>
                <a:latin typeface="Arial" panose="020B0604020202020204" pitchFamily="34" charset="0"/>
                <a:cs typeface="Arial" panose="020B0604020202020204" pitchFamily="34" charset="0"/>
              </a:rPr>
              <a:t>1840: </a:t>
            </a:r>
            <a:r>
              <a:rPr lang="en-US" sz="2400" dirty="0">
                <a:solidFill>
                  <a:schemeClr val="bg1"/>
                </a:solidFill>
                <a:latin typeface="Arial" panose="020B0604020202020204" pitchFamily="34" charset="0"/>
                <a:cs typeface="Arial" panose="020B0604020202020204" pitchFamily="34" charset="0"/>
              </a:rPr>
              <a:t>On February 26, Judge Higbee wrote the Prophet indicating that the committee chairman General Wall said it looked like the decision was going to go against the Saints. The senate committee made its report on March 4, ruling the federal government had no jurisdiction in the matter.</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1757F91-003A-4231-93EA-B56F86194A12}"/>
              </a:ext>
            </a:extLst>
          </p:cNvPr>
          <p:cNvSpPr txBox="1"/>
          <p:nvPr/>
        </p:nvSpPr>
        <p:spPr>
          <a:xfrm>
            <a:off x="12192000" y="5601206"/>
            <a:ext cx="5454247" cy="461665"/>
          </a:xfrm>
          <a:prstGeom prst="rect">
            <a:avLst/>
          </a:prstGeom>
          <a:noFill/>
        </p:spPr>
        <p:txBody>
          <a:bodyPr wrap="square" rtlCol="0">
            <a:spAutoFit/>
          </a:bodyPr>
          <a:lstStyle/>
          <a:p>
            <a:pPr algn="just"/>
            <a:r>
              <a:rPr lang="en-US" sz="2400" b="1" dirty="0">
                <a:solidFill>
                  <a:schemeClr val="bg1"/>
                </a:solidFill>
                <a:latin typeface="Arial" panose="020B0604020202020204" pitchFamily="34" charset="0"/>
                <a:cs typeface="Arial" panose="020B0604020202020204" pitchFamily="34" charset="0"/>
              </a:rPr>
              <a:t>1843: </a:t>
            </a:r>
            <a:r>
              <a:rPr lang="en-US" sz="2400" dirty="0">
                <a:solidFill>
                  <a:schemeClr val="bg1"/>
                </a:solidFill>
                <a:latin typeface="Arial" panose="020B0604020202020204" pitchFamily="34" charset="0"/>
                <a:cs typeface="Arial" panose="020B0604020202020204" pitchFamily="34" charset="0"/>
              </a:rPr>
              <a:t>He died in Nauvoo on June 8.</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grpId="0" nodeType="clickEffect">
                                  <p:stCondLst>
                                    <p:cond delay="0"/>
                                  </p:stCondLst>
                                  <p:childTnLst>
                                    <p:animMotion origin="layout" path="M -5E-6 0.01737 L 0.05912 0.09908 L 0.11433 0.01737 L 0.17344 0.09908 L 0.23243 0.01737 L 0.28764 0.09908 L 0.34675 0.01737 L 0.40196 0.09908 L 0.46094 0.01737 L 0.51993 0.09908 L 0.57514 0.01737 L 0.63425 0.09908 L 0.68946 0.01737 L 0.74844 0.09908 L 0.80756 0.01737 L 0.86277 0.09908 L 0.92188 0.01737 " pathEditMode="relative" rAng="0" ptsTypes="AAAAAAAAAAAAAAAAA">
                                      <p:cBhvr>
                                        <p:cTn id="6" dur="2000" fill="hold"/>
                                        <p:tgtEl>
                                          <p:spTgt spid="4"/>
                                        </p:tgtEl>
                                        <p:attrNameLst>
                                          <p:attrName>ppt_x</p:attrName>
                                          <p:attrName>ppt_y</p:attrName>
                                        </p:attrNameLst>
                                      </p:cBhvr>
                                      <p:rCtr x="46094" y="4074"/>
                                    </p:animMotion>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2.08333E-6 -1.48148E-6 L -0.9069 0.00556 " pathEditMode="relative" rAng="0" ptsTypes="AA">
                                      <p:cBhvr>
                                        <p:cTn id="15" dur="2000" fill="hold"/>
                                        <p:tgtEl>
                                          <p:spTgt spid="6"/>
                                        </p:tgtEl>
                                        <p:attrNameLst>
                                          <p:attrName>ppt_x</p:attrName>
                                          <p:attrName>ppt_y</p:attrName>
                                        </p:attrNameLst>
                                      </p:cBhvr>
                                      <p:rCtr x="-4535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0</TotalTime>
  <Words>339</Words>
  <Application>Microsoft Office PowerPoint</Application>
  <PresentationFormat>Widescreen</PresentationFormat>
  <Paragraphs>11</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Tw Cen MT</vt:lpstr>
      <vt:lpstr>Circuit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Esquerra</dc:creator>
  <cp:lastModifiedBy>Ronald Esquerra</cp:lastModifiedBy>
  <cp:revision>5</cp:revision>
  <dcterms:created xsi:type="dcterms:W3CDTF">2019-01-31T21:17:00Z</dcterms:created>
  <dcterms:modified xsi:type="dcterms:W3CDTF">2019-02-04T16:23:24Z</dcterms:modified>
</cp:coreProperties>
</file>