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20" r:id="rId1"/>
  </p:sldMasterIdLst>
  <p:notesMasterIdLst>
    <p:notesMasterId r:id="rId17"/>
  </p:notesMasterIdLst>
  <p:sldIdLst>
    <p:sldId id="29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E6E6E6"/>
    <a:srgbClr val="FFD757"/>
    <a:srgbClr val="CC0000"/>
    <a:srgbClr val="D88028"/>
    <a:srgbClr val="D6E513"/>
    <a:srgbClr val="13BD23"/>
    <a:srgbClr val="B9B93A"/>
    <a:srgbClr val="FF6600"/>
    <a:srgbClr val="A78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5640873-EF0B-4AC7-AF11-57FEBA4985EA}"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929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2480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43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0700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280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514686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7969909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3752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11/13/2018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2205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48697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7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n.wikipedia.org/wiki/Mormon_handcart_pioneer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extLst>
              <a:ext uri="{837473B0-CC2E-450A-ABE3-18F120FF3D39}">
                <a1611:picAttrSrcUrl xmlns:a1611="http://schemas.microsoft.com/office/drawing/2016/11/main" r:id="rId14"/>
              </a:ext>
            </a:extLst>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5640873-EF0B-4AC7-AF11-57FEBA4985EA}" type="datetimeFigureOut">
              <a:rPr lang="en-US" smtClean="0"/>
              <a:t>11/13/2018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B93B05A-D8BA-4E04-8927-7D3B765C5B2D}" type="slidenum">
              <a:rPr lang="en-US" smtClean="0"/>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850832"/>
      </p:ext>
    </p:extLst>
  </p:cSld>
  <p:clrMap bg1="dk1" tx1="lt1" bg2="dk2" tx2="lt2" accent1="accent1" accent2="accent2" accent3="accent3" accent4="accent4" accent5="accent5" accent6="accent6" hlink="hlink" folHlink="folHlink"/>
  <p:sldLayoutIdLst>
    <p:sldLayoutId id="2147485721" r:id="rId1"/>
    <p:sldLayoutId id="2147485722" r:id="rId2"/>
    <p:sldLayoutId id="2147485723" r:id="rId3"/>
    <p:sldLayoutId id="2147485724" r:id="rId4"/>
    <p:sldLayoutId id="2147485725" r:id="rId5"/>
    <p:sldLayoutId id="2147485726" r:id="rId6"/>
    <p:sldLayoutId id="2147485727" r:id="rId7"/>
    <p:sldLayoutId id="2147485728" r:id="rId8"/>
    <p:sldLayoutId id="2147485729" r:id="rId9"/>
    <p:sldLayoutId id="2147485730" r:id="rId10"/>
    <p:sldLayoutId id="2147485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2" name="Rectangle 1">
            <a:extLst>
              <a:ext uri="{FF2B5EF4-FFF2-40B4-BE49-F238E27FC236}">
                <a16:creationId xmlns:a16="http://schemas.microsoft.com/office/drawing/2014/main" id="{38DF7E17-0375-4EC4-AED3-114AE043168A}"/>
              </a:ext>
            </a:extLst>
          </p:cNvPr>
          <p:cNvSpPr/>
          <p:nvPr/>
        </p:nvSpPr>
        <p:spPr>
          <a:xfrm>
            <a:off x="1828800" y="887896"/>
            <a:ext cx="8216348" cy="17890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b="1" dirty="0"/>
              <a:t>Many of the Saints lived in log houses and in dugouts made of willows and dirt. Many people were inadequately sheltered from the cold weather. Diseases such as malaria, pneumonia, tuberculosis, cholera, and scurvy resulted in widespread suffering and death. More than seven hundred people died in the camps by the end of the first winter. (See Our Heritage, 71–72; Church History in the Fulness of Times Student Manual, 319–20.)</a:t>
            </a:r>
          </a:p>
        </p:txBody>
      </p:sp>
      <p:sp>
        <p:nvSpPr>
          <p:cNvPr id="4" name="Rectangle 3">
            <a:extLst>
              <a:ext uri="{FF2B5EF4-FFF2-40B4-BE49-F238E27FC236}">
                <a16:creationId xmlns:a16="http://schemas.microsoft.com/office/drawing/2014/main" id="{4A0BCE56-47C5-4604-BFD0-FDF9A5964625}"/>
              </a:ext>
            </a:extLst>
          </p:cNvPr>
          <p:cNvSpPr/>
          <p:nvPr/>
        </p:nvSpPr>
        <p:spPr>
          <a:xfrm>
            <a:off x="1285459" y="2921168"/>
            <a:ext cx="9130749" cy="707886"/>
          </a:xfrm>
          <a:prstGeom prst="rect">
            <a:avLst/>
          </a:prstGeom>
        </p:spPr>
        <p:txBody>
          <a:bodyPr wrap="square">
            <a:spAutoFit/>
          </a:bodyPr>
          <a:lstStyle/>
          <a:p>
            <a:pPr algn="just"/>
            <a:r>
              <a:rPr lang="en-US" sz="2000" b="1" dirty="0">
                <a:solidFill>
                  <a:srgbClr val="002060"/>
                </a:solidFill>
              </a:rPr>
              <a:t>What feelings might you have had, realizing that you would still have to travel hundreds of miles?</a:t>
            </a:r>
          </a:p>
        </p:txBody>
      </p:sp>
    </p:spTree>
    <p:extLst>
      <p:ext uri="{BB962C8B-B14F-4D97-AF65-F5344CB8AC3E}">
        <p14:creationId xmlns:p14="http://schemas.microsoft.com/office/powerpoint/2010/main" val="17082893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2" name="Rectangle 1">
            <a:extLst>
              <a:ext uri="{FF2B5EF4-FFF2-40B4-BE49-F238E27FC236}">
                <a16:creationId xmlns:a16="http://schemas.microsoft.com/office/drawing/2014/main" id="{578CA82C-1A78-479F-A81A-2C94BC0C71E1}"/>
              </a:ext>
            </a:extLst>
          </p:cNvPr>
          <p:cNvSpPr/>
          <p:nvPr/>
        </p:nvSpPr>
        <p:spPr>
          <a:xfrm>
            <a:off x="2199861" y="2644170"/>
            <a:ext cx="7792278" cy="1569660"/>
          </a:xfrm>
          <a:prstGeom prst="rect">
            <a:avLst/>
          </a:prstGeom>
        </p:spPr>
        <p:txBody>
          <a:bodyPr wrap="square">
            <a:spAutoFit/>
          </a:bodyPr>
          <a:lstStyle/>
          <a:p>
            <a:pPr algn="ctr"/>
            <a:r>
              <a:rPr lang="en-US" sz="3200" b="1" dirty="0">
                <a:solidFill>
                  <a:schemeClr val="bg1"/>
                </a:solidFill>
                <a:latin typeface="Ink Free" panose="03080402000500000000" pitchFamily="66" charset="0"/>
              </a:rPr>
              <a:t>“The Lord counsels the Saints to organize themselves and prepare to continue their journey west”</a:t>
            </a:r>
          </a:p>
        </p:txBody>
      </p:sp>
      <p:sp>
        <p:nvSpPr>
          <p:cNvPr id="4" name="Rectangle 3">
            <a:extLst>
              <a:ext uri="{FF2B5EF4-FFF2-40B4-BE49-F238E27FC236}">
                <a16:creationId xmlns:a16="http://schemas.microsoft.com/office/drawing/2014/main" id="{9E700A79-E76F-48A9-B89D-A005D1CD400E}"/>
              </a:ext>
            </a:extLst>
          </p:cNvPr>
          <p:cNvSpPr/>
          <p:nvPr/>
        </p:nvSpPr>
        <p:spPr>
          <a:xfrm>
            <a:off x="1217586" y="783607"/>
            <a:ext cx="3484159" cy="369332"/>
          </a:xfrm>
          <a:prstGeom prst="rect">
            <a:avLst/>
          </a:prstGeom>
        </p:spPr>
        <p:txBody>
          <a:bodyPr wrap="none">
            <a:spAutoFit/>
          </a:bodyPr>
          <a:lstStyle/>
          <a:p>
            <a:r>
              <a:rPr lang="en-US" b="1" dirty="0">
                <a:solidFill>
                  <a:schemeClr val="bg1"/>
                </a:solidFill>
              </a:rPr>
              <a:t>Doctrine and Covenants 136:1-18.</a:t>
            </a:r>
          </a:p>
        </p:txBody>
      </p:sp>
    </p:spTree>
    <p:extLst>
      <p:ext uri="{BB962C8B-B14F-4D97-AF65-F5344CB8AC3E}">
        <p14:creationId xmlns:p14="http://schemas.microsoft.com/office/powerpoint/2010/main" val="337697435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2" name="Rectangle 1">
            <a:extLst>
              <a:ext uri="{FF2B5EF4-FFF2-40B4-BE49-F238E27FC236}">
                <a16:creationId xmlns:a16="http://schemas.microsoft.com/office/drawing/2014/main" id="{D9EF5B65-B0E6-46C6-900F-57B4C3DE53A5}"/>
              </a:ext>
            </a:extLst>
          </p:cNvPr>
          <p:cNvSpPr/>
          <p:nvPr/>
        </p:nvSpPr>
        <p:spPr>
          <a:xfrm>
            <a:off x="3687583" y="966045"/>
            <a:ext cx="4816831" cy="400110"/>
          </a:xfrm>
          <a:prstGeom prst="rect">
            <a:avLst/>
          </a:prstGeom>
        </p:spPr>
        <p:txBody>
          <a:bodyPr wrap="none">
            <a:spAutoFit/>
          </a:bodyPr>
          <a:lstStyle/>
          <a:p>
            <a:r>
              <a:rPr lang="en-US" sz="2000" b="1" dirty="0">
                <a:solidFill>
                  <a:srgbClr val="002060"/>
                </a:solidFill>
              </a:rPr>
              <a:t> Introduction to Doctrine and Covenants136</a:t>
            </a:r>
          </a:p>
        </p:txBody>
      </p:sp>
      <p:sp>
        <p:nvSpPr>
          <p:cNvPr id="4" name="Rectangle 3">
            <a:extLst>
              <a:ext uri="{FF2B5EF4-FFF2-40B4-BE49-F238E27FC236}">
                <a16:creationId xmlns:a16="http://schemas.microsoft.com/office/drawing/2014/main" id="{190730EA-E045-44F4-8697-9F0340A48675}"/>
              </a:ext>
            </a:extLst>
          </p:cNvPr>
          <p:cNvSpPr/>
          <p:nvPr/>
        </p:nvSpPr>
        <p:spPr>
          <a:xfrm>
            <a:off x="1464365" y="1368383"/>
            <a:ext cx="9263269" cy="923330"/>
          </a:xfrm>
          <a:prstGeom prst="rect">
            <a:avLst/>
          </a:prstGeom>
        </p:spPr>
        <p:txBody>
          <a:bodyPr wrap="square">
            <a:spAutoFit/>
          </a:bodyPr>
          <a:lstStyle/>
          <a:p>
            <a:pPr algn="just"/>
            <a:r>
              <a:rPr lang="en-US" i="1" dirty="0">
                <a:solidFill>
                  <a:srgbClr val="333333"/>
                </a:solidFill>
                <a:effectLst>
                  <a:outerShdw blurRad="38100" dist="38100" dir="2700000" algn="tl">
                    <a:srgbClr val="000000">
                      <a:alpha val="43137"/>
                    </a:srgbClr>
                  </a:outerShdw>
                </a:effectLst>
                <a:latin typeface="Open Sans"/>
              </a:rPr>
              <a:t>The word and will of the Lord, given through President Brigham Young at Winter Quarters, the camp of Israel, Omaha Nation, on the west bank of the Missouri River, near Council Bluffs, Iowa.</a:t>
            </a:r>
            <a:endParaRPr lang="en-US" i="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10D106B3-32EC-4E9F-BAC5-85CD265B9294}"/>
              </a:ext>
            </a:extLst>
          </p:cNvPr>
          <p:cNvSpPr/>
          <p:nvPr/>
        </p:nvSpPr>
        <p:spPr>
          <a:xfrm>
            <a:off x="1464365" y="2857032"/>
            <a:ext cx="8991600"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Palatino"/>
              </a:rPr>
              <a:t>The Word and Will of the Lord concerning the Camp of Israel in their journeyings to the West:</a:t>
            </a:r>
            <a:endParaRPr lang="en-US" i="1" dirty="0">
              <a:solidFill>
                <a:schemeClr val="bg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7B082637-632F-48E6-BC7F-341DB93CF56D}"/>
              </a:ext>
            </a:extLst>
          </p:cNvPr>
          <p:cNvSpPr/>
          <p:nvPr/>
        </p:nvSpPr>
        <p:spPr>
          <a:xfrm>
            <a:off x="1464365" y="2523182"/>
            <a:ext cx="3406189" cy="400110"/>
          </a:xfrm>
          <a:prstGeom prst="rect">
            <a:avLst/>
          </a:prstGeom>
        </p:spPr>
        <p:txBody>
          <a:bodyPr wrap="none">
            <a:spAutoFit/>
          </a:bodyPr>
          <a:lstStyle/>
          <a:p>
            <a:r>
              <a:rPr lang="en-US" sz="2000" b="1" dirty="0">
                <a:solidFill>
                  <a:srgbClr val="002060"/>
                </a:solidFill>
              </a:rPr>
              <a:t>Doctrine and Covenants136:1.</a:t>
            </a:r>
            <a:endParaRPr lang="en-US" sz="2000" dirty="0"/>
          </a:p>
        </p:txBody>
      </p:sp>
      <p:sp>
        <p:nvSpPr>
          <p:cNvPr id="7" name="Rectangle 6">
            <a:extLst>
              <a:ext uri="{FF2B5EF4-FFF2-40B4-BE49-F238E27FC236}">
                <a16:creationId xmlns:a16="http://schemas.microsoft.com/office/drawing/2014/main" id="{D061D413-28B2-48DF-BC9F-71CAEF173579}"/>
              </a:ext>
            </a:extLst>
          </p:cNvPr>
          <p:cNvSpPr/>
          <p:nvPr/>
        </p:nvSpPr>
        <p:spPr>
          <a:xfrm>
            <a:off x="1464365" y="3283851"/>
            <a:ext cx="9263268" cy="707886"/>
          </a:xfrm>
          <a:prstGeom prst="rect">
            <a:avLst/>
          </a:prstGeom>
        </p:spPr>
        <p:txBody>
          <a:bodyPr wrap="square">
            <a:spAutoFit/>
          </a:bodyPr>
          <a:lstStyle/>
          <a:p>
            <a:pPr algn="just"/>
            <a:r>
              <a:rPr lang="en-US" sz="2000" b="1" dirty="0">
                <a:solidFill>
                  <a:srgbClr val="002060"/>
                </a:solidFill>
              </a:rPr>
              <a:t>How do you think it might have helped the Saints to know that the Lord continued to reveal His will to them?</a:t>
            </a:r>
          </a:p>
        </p:txBody>
      </p:sp>
    </p:spTree>
    <p:extLst>
      <p:ext uri="{BB962C8B-B14F-4D97-AF65-F5344CB8AC3E}">
        <p14:creationId xmlns:p14="http://schemas.microsoft.com/office/powerpoint/2010/main" val="264488033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4" name="Rectangle 3">
            <a:extLst>
              <a:ext uri="{FF2B5EF4-FFF2-40B4-BE49-F238E27FC236}">
                <a16:creationId xmlns:a16="http://schemas.microsoft.com/office/drawing/2014/main" id="{6DF95CD3-F167-4A08-A8F6-6980E9A63A8A}"/>
              </a:ext>
            </a:extLst>
          </p:cNvPr>
          <p:cNvSpPr/>
          <p:nvPr/>
        </p:nvSpPr>
        <p:spPr>
          <a:xfrm>
            <a:off x="1345095" y="780608"/>
            <a:ext cx="3691523" cy="400110"/>
          </a:xfrm>
          <a:prstGeom prst="rect">
            <a:avLst/>
          </a:prstGeom>
        </p:spPr>
        <p:txBody>
          <a:bodyPr wrap="none">
            <a:spAutoFit/>
          </a:bodyPr>
          <a:lstStyle/>
          <a:p>
            <a:r>
              <a:rPr lang="en-US" sz="2000" b="1" dirty="0">
                <a:solidFill>
                  <a:srgbClr val="002060"/>
                </a:solidFill>
              </a:rPr>
              <a:t>Doctrine and Covenants 136:2-5.</a:t>
            </a:r>
            <a:endParaRPr lang="en-US" sz="2000" dirty="0"/>
          </a:p>
        </p:txBody>
      </p:sp>
      <p:sp>
        <p:nvSpPr>
          <p:cNvPr id="5" name="Rectangle 4">
            <a:extLst>
              <a:ext uri="{FF2B5EF4-FFF2-40B4-BE49-F238E27FC236}">
                <a16:creationId xmlns:a16="http://schemas.microsoft.com/office/drawing/2014/main" id="{95915759-EC7B-45C3-B69A-195937C93E69}"/>
              </a:ext>
            </a:extLst>
          </p:cNvPr>
          <p:cNvSpPr/>
          <p:nvPr/>
        </p:nvSpPr>
        <p:spPr>
          <a:xfrm>
            <a:off x="1345094" y="1127710"/>
            <a:ext cx="9190383" cy="2585323"/>
          </a:xfrm>
          <a:prstGeom prst="rect">
            <a:avLst/>
          </a:prstGeom>
        </p:spPr>
        <p:txBody>
          <a:bodyPr wrap="square">
            <a:spAutoFit/>
          </a:bodyPr>
          <a:lstStyle/>
          <a:p>
            <a:pPr algn="just" fontAlgn="base"/>
            <a:r>
              <a:rPr lang="en-US" b="1" dirty="0">
                <a:solidFill>
                  <a:schemeClr val="bg1"/>
                </a:solidFill>
                <a:effectLst>
                  <a:outerShdw blurRad="38100" dist="38100" dir="2700000" algn="tl">
                    <a:srgbClr val="000000">
                      <a:alpha val="43137"/>
                    </a:srgbClr>
                  </a:outerShdw>
                </a:effectLst>
                <a:latin typeface="Palatino"/>
              </a:rPr>
              <a:t>2 </a:t>
            </a:r>
            <a:r>
              <a:rPr lang="en-US" dirty="0">
                <a:solidFill>
                  <a:schemeClr val="bg1"/>
                </a:solidFill>
                <a:effectLst>
                  <a:outerShdw blurRad="38100" dist="38100" dir="2700000" algn="tl">
                    <a:srgbClr val="000000">
                      <a:alpha val="43137"/>
                    </a:srgbClr>
                  </a:outerShdw>
                </a:effectLst>
                <a:latin typeface="Palatino"/>
              </a:rPr>
              <a:t>Let all the people of The Church of Jesus Christ of Latter-day Saints, and those who journey with them, be organized into companies, with a covenant and promise to keep all the commandments and statutes of the Lord our God.</a:t>
            </a:r>
          </a:p>
          <a:p>
            <a:pPr algn="just" fontAlgn="base"/>
            <a:r>
              <a:rPr lang="en-US" b="1" dirty="0">
                <a:solidFill>
                  <a:schemeClr val="bg1"/>
                </a:solidFill>
                <a:effectLst>
                  <a:outerShdw blurRad="38100" dist="38100" dir="2700000" algn="tl">
                    <a:srgbClr val="000000">
                      <a:alpha val="43137"/>
                    </a:srgbClr>
                  </a:outerShdw>
                </a:effectLst>
                <a:latin typeface="Palatino"/>
              </a:rPr>
              <a:t>3 </a:t>
            </a:r>
            <a:r>
              <a:rPr lang="en-US" dirty="0">
                <a:solidFill>
                  <a:schemeClr val="bg1"/>
                </a:solidFill>
                <a:effectLst>
                  <a:outerShdw blurRad="38100" dist="38100" dir="2700000" algn="tl">
                    <a:srgbClr val="000000">
                      <a:alpha val="43137"/>
                    </a:srgbClr>
                  </a:outerShdw>
                </a:effectLst>
                <a:latin typeface="Palatino"/>
              </a:rPr>
              <a:t>Let the companies be organized with captains of hundreds, captains of fifties, and captains of tens, with a president and his two counselors at their head, under the direction of the Twelve Apostles.</a:t>
            </a:r>
          </a:p>
          <a:p>
            <a:pPr algn="just" fontAlgn="base"/>
            <a:r>
              <a:rPr lang="en-US" b="1" dirty="0">
                <a:solidFill>
                  <a:schemeClr val="bg1"/>
                </a:solidFill>
                <a:effectLst>
                  <a:outerShdw blurRad="38100" dist="38100" dir="2700000" algn="tl">
                    <a:srgbClr val="000000">
                      <a:alpha val="43137"/>
                    </a:srgbClr>
                  </a:outerShdw>
                </a:effectLst>
                <a:latin typeface="Palatino"/>
              </a:rPr>
              <a:t>4 </a:t>
            </a:r>
            <a:r>
              <a:rPr lang="en-US" dirty="0">
                <a:solidFill>
                  <a:schemeClr val="bg1"/>
                </a:solidFill>
                <a:effectLst>
                  <a:outerShdw blurRad="38100" dist="38100" dir="2700000" algn="tl">
                    <a:srgbClr val="000000">
                      <a:alpha val="43137"/>
                    </a:srgbClr>
                  </a:outerShdw>
                </a:effectLst>
                <a:latin typeface="Palatino"/>
              </a:rPr>
              <a:t>And this shall be our covenant—that we will walk in all the ordinances of the Lord.</a:t>
            </a:r>
          </a:p>
          <a:p>
            <a:pPr algn="just" fontAlgn="base"/>
            <a:r>
              <a:rPr lang="en-US" b="1" dirty="0">
                <a:solidFill>
                  <a:schemeClr val="bg1"/>
                </a:solidFill>
                <a:effectLst>
                  <a:outerShdw blurRad="38100" dist="38100" dir="2700000" algn="tl">
                    <a:srgbClr val="000000">
                      <a:alpha val="43137"/>
                    </a:srgbClr>
                  </a:outerShdw>
                </a:effectLst>
                <a:latin typeface="Palatino"/>
              </a:rPr>
              <a:t>5 </a:t>
            </a:r>
            <a:r>
              <a:rPr lang="en-US" dirty="0">
                <a:solidFill>
                  <a:schemeClr val="bg1"/>
                </a:solidFill>
                <a:effectLst>
                  <a:outerShdw blurRad="38100" dist="38100" dir="2700000" algn="tl">
                    <a:srgbClr val="000000">
                      <a:alpha val="43137"/>
                    </a:srgbClr>
                  </a:outerShdw>
                </a:effectLst>
                <a:latin typeface="Palatino"/>
              </a:rPr>
              <a:t>Let each company provide themselves with all the teams, wagons, provisions, clothing, and other necessaries for the journey, that they can.</a:t>
            </a:r>
            <a:endParaRPr lang="en-US" b="0" i="0" dirty="0">
              <a:solidFill>
                <a:schemeClr val="bg1"/>
              </a:solidFill>
              <a:effectLst>
                <a:outerShdw blurRad="38100" dist="38100" dir="2700000" algn="tl">
                  <a:srgbClr val="000000">
                    <a:alpha val="43137"/>
                  </a:srgbClr>
                </a:outerShdw>
              </a:effectLst>
              <a:latin typeface="Palatino"/>
            </a:endParaRPr>
          </a:p>
        </p:txBody>
      </p:sp>
      <p:sp>
        <p:nvSpPr>
          <p:cNvPr id="6" name="Rectangle 5">
            <a:extLst>
              <a:ext uri="{FF2B5EF4-FFF2-40B4-BE49-F238E27FC236}">
                <a16:creationId xmlns:a16="http://schemas.microsoft.com/office/drawing/2014/main" id="{FE441F24-3C85-48B4-8E33-43C9431AEB7D}"/>
              </a:ext>
            </a:extLst>
          </p:cNvPr>
          <p:cNvSpPr/>
          <p:nvPr/>
        </p:nvSpPr>
        <p:spPr>
          <a:xfrm>
            <a:off x="1345094" y="3754064"/>
            <a:ext cx="4773486" cy="400110"/>
          </a:xfrm>
          <a:prstGeom prst="rect">
            <a:avLst/>
          </a:prstGeom>
        </p:spPr>
        <p:txBody>
          <a:bodyPr wrap="none">
            <a:spAutoFit/>
          </a:bodyPr>
          <a:lstStyle/>
          <a:p>
            <a:r>
              <a:rPr lang="en-US" sz="2000" b="1" dirty="0">
                <a:solidFill>
                  <a:srgbClr val="002060"/>
                </a:solidFill>
              </a:rPr>
              <a:t>How were the companies to be organized?</a:t>
            </a:r>
          </a:p>
        </p:txBody>
      </p:sp>
      <p:sp>
        <p:nvSpPr>
          <p:cNvPr id="7" name="Rectangle 6">
            <a:extLst>
              <a:ext uri="{FF2B5EF4-FFF2-40B4-BE49-F238E27FC236}">
                <a16:creationId xmlns:a16="http://schemas.microsoft.com/office/drawing/2014/main" id="{4A5C28E2-2B56-452E-878D-B9AB2254BA73}"/>
              </a:ext>
            </a:extLst>
          </p:cNvPr>
          <p:cNvSpPr/>
          <p:nvPr/>
        </p:nvSpPr>
        <p:spPr>
          <a:xfrm>
            <a:off x="1345093" y="4195205"/>
            <a:ext cx="9190383" cy="707886"/>
          </a:xfrm>
          <a:prstGeom prst="rect">
            <a:avLst/>
          </a:prstGeom>
        </p:spPr>
        <p:txBody>
          <a:bodyPr wrap="square">
            <a:spAutoFit/>
          </a:bodyPr>
          <a:lstStyle/>
          <a:p>
            <a:pPr algn="just"/>
            <a:r>
              <a:rPr lang="en-US" sz="2000" b="1" dirty="0">
                <a:solidFill>
                  <a:srgbClr val="002060"/>
                </a:solidFill>
              </a:rPr>
              <a:t>Why do you think it would have been helpful to organize the Saints into groups with designated leaders?</a:t>
            </a:r>
          </a:p>
        </p:txBody>
      </p:sp>
      <p:sp>
        <p:nvSpPr>
          <p:cNvPr id="8" name="Rectangle 7">
            <a:extLst>
              <a:ext uri="{FF2B5EF4-FFF2-40B4-BE49-F238E27FC236}">
                <a16:creationId xmlns:a16="http://schemas.microsoft.com/office/drawing/2014/main" id="{3E72D4F9-06A3-4B6D-A6E7-FF1E4CF67297}"/>
              </a:ext>
            </a:extLst>
          </p:cNvPr>
          <p:cNvSpPr/>
          <p:nvPr/>
        </p:nvSpPr>
        <p:spPr>
          <a:xfrm>
            <a:off x="1345093" y="4903091"/>
            <a:ext cx="6857070" cy="400110"/>
          </a:xfrm>
          <a:prstGeom prst="rect">
            <a:avLst/>
          </a:prstGeom>
        </p:spPr>
        <p:txBody>
          <a:bodyPr wrap="none">
            <a:spAutoFit/>
          </a:bodyPr>
          <a:lstStyle/>
          <a:p>
            <a:r>
              <a:rPr lang="en-US" sz="2000" b="1" dirty="0">
                <a:solidFill>
                  <a:srgbClr val="002060"/>
                </a:solidFill>
              </a:rPr>
              <a:t>How is this similar to the way the Church is organized today? </a:t>
            </a:r>
          </a:p>
        </p:txBody>
      </p:sp>
      <p:sp>
        <p:nvSpPr>
          <p:cNvPr id="9" name="Rectangle 8">
            <a:extLst>
              <a:ext uri="{FF2B5EF4-FFF2-40B4-BE49-F238E27FC236}">
                <a16:creationId xmlns:a16="http://schemas.microsoft.com/office/drawing/2014/main" id="{B8D76916-9566-42BC-BF50-85DEC06ECB2E}"/>
              </a:ext>
            </a:extLst>
          </p:cNvPr>
          <p:cNvSpPr/>
          <p:nvPr/>
        </p:nvSpPr>
        <p:spPr>
          <a:xfrm>
            <a:off x="1345092" y="5287811"/>
            <a:ext cx="8567533"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Palatino"/>
              </a:rPr>
              <a:t>The Lord organizes His Saints into groups so that each person can be guided and cared for.</a:t>
            </a:r>
          </a:p>
        </p:txBody>
      </p:sp>
      <p:sp>
        <p:nvSpPr>
          <p:cNvPr id="10" name="Rectangle 9">
            <a:extLst>
              <a:ext uri="{FF2B5EF4-FFF2-40B4-BE49-F238E27FC236}">
                <a16:creationId xmlns:a16="http://schemas.microsoft.com/office/drawing/2014/main" id="{A031034E-B9C2-46CB-B80F-F2E3E5D1FA34}"/>
              </a:ext>
            </a:extLst>
          </p:cNvPr>
          <p:cNvSpPr/>
          <p:nvPr/>
        </p:nvSpPr>
        <p:spPr>
          <a:xfrm>
            <a:off x="1345090" y="5657143"/>
            <a:ext cx="8169971" cy="400110"/>
          </a:xfrm>
          <a:prstGeom prst="rect">
            <a:avLst/>
          </a:prstGeom>
        </p:spPr>
        <p:txBody>
          <a:bodyPr wrap="square">
            <a:spAutoFit/>
          </a:bodyPr>
          <a:lstStyle/>
          <a:p>
            <a:pPr algn="just"/>
            <a:r>
              <a:rPr lang="en-US" sz="2000" b="1" dirty="0">
                <a:solidFill>
                  <a:srgbClr val="002060"/>
                </a:solidFill>
              </a:rPr>
              <a:t>What does verse 4 suggest about how the Saints would receive strength?</a:t>
            </a:r>
          </a:p>
        </p:txBody>
      </p:sp>
    </p:spTree>
    <p:extLst>
      <p:ext uri="{BB962C8B-B14F-4D97-AF65-F5344CB8AC3E}">
        <p14:creationId xmlns:p14="http://schemas.microsoft.com/office/powerpoint/2010/main" val="222211571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4" name="Rectangle 3">
            <a:extLst>
              <a:ext uri="{FF2B5EF4-FFF2-40B4-BE49-F238E27FC236}">
                <a16:creationId xmlns:a16="http://schemas.microsoft.com/office/drawing/2014/main" id="{FC480B3B-3BA0-4E4B-9CC8-8B7D2E06FF99}"/>
              </a:ext>
            </a:extLst>
          </p:cNvPr>
          <p:cNvSpPr/>
          <p:nvPr/>
        </p:nvSpPr>
        <p:spPr>
          <a:xfrm>
            <a:off x="1318591" y="780608"/>
            <a:ext cx="3827779" cy="400110"/>
          </a:xfrm>
          <a:prstGeom prst="rect">
            <a:avLst/>
          </a:prstGeom>
        </p:spPr>
        <p:txBody>
          <a:bodyPr wrap="none">
            <a:spAutoFit/>
          </a:bodyPr>
          <a:lstStyle/>
          <a:p>
            <a:r>
              <a:rPr lang="en-US" sz="2000" b="1" dirty="0">
                <a:solidFill>
                  <a:srgbClr val="002060"/>
                </a:solidFill>
              </a:rPr>
              <a:t>Doctrine and Covenants 136:6-11.</a:t>
            </a:r>
            <a:endParaRPr lang="en-US" sz="2000" dirty="0"/>
          </a:p>
        </p:txBody>
      </p:sp>
      <p:sp>
        <p:nvSpPr>
          <p:cNvPr id="2" name="Rectangle 1">
            <a:extLst>
              <a:ext uri="{FF2B5EF4-FFF2-40B4-BE49-F238E27FC236}">
                <a16:creationId xmlns:a16="http://schemas.microsoft.com/office/drawing/2014/main" id="{04FF4880-943C-4FAE-9597-0F6647B254F3}"/>
              </a:ext>
            </a:extLst>
          </p:cNvPr>
          <p:cNvSpPr/>
          <p:nvPr/>
        </p:nvSpPr>
        <p:spPr>
          <a:xfrm>
            <a:off x="1318591" y="1114458"/>
            <a:ext cx="9283148" cy="4524315"/>
          </a:xfrm>
          <a:prstGeom prst="rect">
            <a:avLst/>
          </a:prstGeom>
        </p:spPr>
        <p:txBody>
          <a:bodyPr wrap="square">
            <a:spAutoFit/>
          </a:bodyPr>
          <a:lstStyle/>
          <a:p>
            <a:pPr algn="just" fontAlgn="base"/>
            <a:r>
              <a:rPr lang="en-US" b="1" dirty="0">
                <a:solidFill>
                  <a:schemeClr val="bg1"/>
                </a:solidFill>
                <a:effectLst>
                  <a:outerShdw blurRad="38100" dist="38100" dir="2700000" algn="tl">
                    <a:srgbClr val="000000">
                      <a:alpha val="43137"/>
                    </a:srgbClr>
                  </a:outerShdw>
                </a:effectLst>
                <a:latin typeface="Palatino"/>
              </a:rPr>
              <a:t>6 </a:t>
            </a:r>
            <a:r>
              <a:rPr lang="en-US" dirty="0">
                <a:solidFill>
                  <a:schemeClr val="bg1"/>
                </a:solidFill>
                <a:effectLst>
                  <a:outerShdw blurRad="38100" dist="38100" dir="2700000" algn="tl">
                    <a:srgbClr val="000000">
                      <a:alpha val="43137"/>
                    </a:srgbClr>
                  </a:outerShdw>
                </a:effectLst>
                <a:latin typeface="Palatino"/>
              </a:rPr>
              <a:t>When the companies are organized let them go to with their might, to prepare for those who are to tarry.</a:t>
            </a:r>
          </a:p>
          <a:p>
            <a:pPr algn="just" fontAlgn="base"/>
            <a:r>
              <a:rPr lang="en-US" b="1" dirty="0">
                <a:solidFill>
                  <a:schemeClr val="bg1"/>
                </a:solidFill>
                <a:effectLst>
                  <a:outerShdw blurRad="38100" dist="38100" dir="2700000" algn="tl">
                    <a:srgbClr val="000000">
                      <a:alpha val="43137"/>
                    </a:srgbClr>
                  </a:outerShdw>
                </a:effectLst>
                <a:latin typeface="Palatino"/>
              </a:rPr>
              <a:t>7 </a:t>
            </a:r>
            <a:r>
              <a:rPr lang="en-US" dirty="0">
                <a:solidFill>
                  <a:schemeClr val="bg1"/>
                </a:solidFill>
                <a:effectLst>
                  <a:outerShdw blurRad="38100" dist="38100" dir="2700000" algn="tl">
                    <a:srgbClr val="000000">
                      <a:alpha val="43137"/>
                    </a:srgbClr>
                  </a:outerShdw>
                </a:effectLst>
                <a:latin typeface="Palatino"/>
              </a:rPr>
              <a:t>Let each company, with their captains and presidents, decide how many can go next spring; then choose out a sufficient number of able-bodied and expert men, to take teams, seeds, and farming utensils, to go as pioneers to prepare for putting in spring crops.</a:t>
            </a:r>
          </a:p>
          <a:p>
            <a:pPr algn="just" fontAlgn="base"/>
            <a:r>
              <a:rPr lang="en-US" b="1" dirty="0">
                <a:solidFill>
                  <a:schemeClr val="bg1"/>
                </a:solidFill>
                <a:effectLst>
                  <a:outerShdw blurRad="38100" dist="38100" dir="2700000" algn="tl">
                    <a:srgbClr val="000000">
                      <a:alpha val="43137"/>
                    </a:srgbClr>
                  </a:outerShdw>
                </a:effectLst>
                <a:latin typeface="Palatino"/>
              </a:rPr>
              <a:t>8 </a:t>
            </a:r>
            <a:r>
              <a:rPr lang="en-US" dirty="0">
                <a:solidFill>
                  <a:schemeClr val="bg1"/>
                </a:solidFill>
                <a:effectLst>
                  <a:outerShdw blurRad="38100" dist="38100" dir="2700000" algn="tl">
                    <a:srgbClr val="000000">
                      <a:alpha val="43137"/>
                    </a:srgbClr>
                  </a:outerShdw>
                </a:effectLst>
                <a:latin typeface="Palatino"/>
              </a:rPr>
              <a:t>Let each company bear an equal proportion, according to the dividend of their property, in taking the poor, the widows, the fatherless, and the families of those who have gone into the army, that the cries of the widow and the fatherless come not up into the ears of the Lord against this people.</a:t>
            </a:r>
          </a:p>
          <a:p>
            <a:pPr algn="just" fontAlgn="base"/>
            <a:r>
              <a:rPr lang="en-US" b="1" dirty="0">
                <a:solidFill>
                  <a:schemeClr val="bg1"/>
                </a:solidFill>
                <a:effectLst>
                  <a:outerShdw blurRad="38100" dist="38100" dir="2700000" algn="tl">
                    <a:srgbClr val="000000">
                      <a:alpha val="43137"/>
                    </a:srgbClr>
                  </a:outerShdw>
                </a:effectLst>
                <a:latin typeface="Palatino"/>
              </a:rPr>
              <a:t>9 </a:t>
            </a:r>
            <a:r>
              <a:rPr lang="en-US" dirty="0">
                <a:solidFill>
                  <a:schemeClr val="bg1"/>
                </a:solidFill>
                <a:effectLst>
                  <a:outerShdw blurRad="38100" dist="38100" dir="2700000" algn="tl">
                    <a:srgbClr val="000000">
                      <a:alpha val="43137"/>
                    </a:srgbClr>
                  </a:outerShdw>
                </a:effectLst>
                <a:latin typeface="Palatino"/>
              </a:rPr>
              <a:t>Let each company prepare houses, and fields for raising grain, for those who are to remain behind this season; and this is the will of the Lord concerning his people.</a:t>
            </a:r>
          </a:p>
          <a:p>
            <a:pPr algn="just" fontAlgn="base"/>
            <a:r>
              <a:rPr lang="en-US" b="1" dirty="0">
                <a:solidFill>
                  <a:schemeClr val="bg1"/>
                </a:solidFill>
                <a:effectLst>
                  <a:outerShdw blurRad="38100" dist="38100" dir="2700000" algn="tl">
                    <a:srgbClr val="000000">
                      <a:alpha val="43137"/>
                    </a:srgbClr>
                  </a:outerShdw>
                </a:effectLst>
                <a:latin typeface="Palatino"/>
              </a:rPr>
              <a:t>10 </a:t>
            </a:r>
            <a:r>
              <a:rPr lang="en-US" dirty="0">
                <a:solidFill>
                  <a:schemeClr val="bg1"/>
                </a:solidFill>
                <a:effectLst>
                  <a:outerShdw blurRad="38100" dist="38100" dir="2700000" algn="tl">
                    <a:srgbClr val="000000">
                      <a:alpha val="43137"/>
                    </a:srgbClr>
                  </a:outerShdw>
                </a:effectLst>
                <a:latin typeface="Palatino"/>
              </a:rPr>
              <a:t>Let every man use all his influence and property to remove this people to the place where the Lord shall locate a stake of Zion.</a:t>
            </a:r>
          </a:p>
          <a:p>
            <a:pPr algn="just" fontAlgn="base"/>
            <a:r>
              <a:rPr lang="en-US" b="1" dirty="0">
                <a:solidFill>
                  <a:schemeClr val="bg1"/>
                </a:solidFill>
                <a:effectLst>
                  <a:outerShdw blurRad="38100" dist="38100" dir="2700000" algn="tl">
                    <a:srgbClr val="000000">
                      <a:alpha val="43137"/>
                    </a:srgbClr>
                  </a:outerShdw>
                </a:effectLst>
                <a:latin typeface="Palatino"/>
              </a:rPr>
              <a:t>11 </a:t>
            </a:r>
            <a:r>
              <a:rPr lang="en-US" dirty="0">
                <a:solidFill>
                  <a:schemeClr val="bg1"/>
                </a:solidFill>
                <a:effectLst>
                  <a:outerShdw blurRad="38100" dist="38100" dir="2700000" algn="tl">
                    <a:srgbClr val="000000">
                      <a:alpha val="43137"/>
                    </a:srgbClr>
                  </a:outerShdw>
                </a:effectLst>
                <a:latin typeface="Palatino"/>
              </a:rPr>
              <a:t>And if ye do this with a pure heart, in all faithfulness, ye shall be blessed; you shall be blessed in your flocks, and in your herds, and in your fields, and in your houses, and in your families.</a:t>
            </a:r>
            <a:endParaRPr lang="en-US" b="0" i="0" dirty="0">
              <a:solidFill>
                <a:schemeClr val="bg1"/>
              </a:solidFill>
              <a:effectLst>
                <a:outerShdw blurRad="38100" dist="38100" dir="2700000" algn="tl">
                  <a:srgbClr val="000000">
                    <a:alpha val="43137"/>
                  </a:srgbClr>
                </a:outerShdw>
              </a:effectLst>
              <a:latin typeface="Palatino"/>
            </a:endParaRPr>
          </a:p>
        </p:txBody>
      </p:sp>
    </p:spTree>
    <p:extLst>
      <p:ext uri="{BB962C8B-B14F-4D97-AF65-F5344CB8AC3E}">
        <p14:creationId xmlns:p14="http://schemas.microsoft.com/office/powerpoint/2010/main" val="21219744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2" name="Rectangle 1">
            <a:extLst>
              <a:ext uri="{FF2B5EF4-FFF2-40B4-BE49-F238E27FC236}">
                <a16:creationId xmlns:a16="http://schemas.microsoft.com/office/drawing/2014/main" id="{97A73CE2-3B9C-4A1D-91F6-19B7878B6501}"/>
              </a:ext>
            </a:extLst>
          </p:cNvPr>
          <p:cNvSpPr/>
          <p:nvPr/>
        </p:nvSpPr>
        <p:spPr>
          <a:xfrm>
            <a:off x="1192695" y="779683"/>
            <a:ext cx="9077740" cy="707886"/>
          </a:xfrm>
          <a:prstGeom prst="rect">
            <a:avLst/>
          </a:prstGeom>
        </p:spPr>
        <p:txBody>
          <a:bodyPr wrap="square">
            <a:spAutoFit/>
          </a:bodyPr>
          <a:lstStyle/>
          <a:p>
            <a:pPr algn="just"/>
            <a:r>
              <a:rPr lang="en-US" sz="2000" b="1" dirty="0">
                <a:solidFill>
                  <a:srgbClr val="002060"/>
                </a:solidFill>
              </a:rPr>
              <a:t>What words and phrases in verses 6–11 indicate how the Saints were to care for those in need?</a:t>
            </a:r>
          </a:p>
        </p:txBody>
      </p:sp>
      <p:sp>
        <p:nvSpPr>
          <p:cNvPr id="4" name="Rectangle 3">
            <a:extLst>
              <a:ext uri="{FF2B5EF4-FFF2-40B4-BE49-F238E27FC236}">
                <a16:creationId xmlns:a16="http://schemas.microsoft.com/office/drawing/2014/main" id="{B3D490F5-6359-4780-83F6-ABCC28318B45}"/>
              </a:ext>
            </a:extLst>
          </p:cNvPr>
          <p:cNvSpPr/>
          <p:nvPr/>
        </p:nvSpPr>
        <p:spPr>
          <a:xfrm>
            <a:off x="1192694" y="1506881"/>
            <a:ext cx="8203097" cy="400110"/>
          </a:xfrm>
          <a:prstGeom prst="rect">
            <a:avLst/>
          </a:prstGeom>
        </p:spPr>
        <p:txBody>
          <a:bodyPr wrap="square">
            <a:spAutoFit/>
          </a:bodyPr>
          <a:lstStyle/>
          <a:p>
            <a:pPr algn="just"/>
            <a:r>
              <a:rPr lang="en-US" sz="2000" b="1" dirty="0">
                <a:solidFill>
                  <a:srgbClr val="002060"/>
                </a:solidFill>
              </a:rPr>
              <a:t>What word in verse 7 refers to people who prepare the way for others?</a:t>
            </a:r>
          </a:p>
        </p:txBody>
      </p:sp>
      <p:sp>
        <p:nvSpPr>
          <p:cNvPr id="5" name="Rectangle 4">
            <a:extLst>
              <a:ext uri="{FF2B5EF4-FFF2-40B4-BE49-F238E27FC236}">
                <a16:creationId xmlns:a16="http://schemas.microsoft.com/office/drawing/2014/main" id="{84A0B8A2-24EA-44AF-ACA6-5834053E0CF3}"/>
              </a:ext>
            </a:extLst>
          </p:cNvPr>
          <p:cNvSpPr/>
          <p:nvPr/>
        </p:nvSpPr>
        <p:spPr>
          <a:xfrm>
            <a:off x="1192694" y="1906991"/>
            <a:ext cx="1047916" cy="400110"/>
          </a:xfrm>
          <a:prstGeom prst="rect">
            <a:avLst/>
          </a:prstGeom>
        </p:spPr>
        <p:txBody>
          <a:bodyPr wrap="none">
            <a:spAutoFit/>
          </a:bodyPr>
          <a:lstStyle/>
          <a:p>
            <a:r>
              <a:rPr lang="en-US" sz="2000" i="1" dirty="0">
                <a:solidFill>
                  <a:schemeClr val="bg1"/>
                </a:solidFill>
                <a:effectLst>
                  <a:outerShdw blurRad="38100" dist="38100" dir="2700000" algn="tl">
                    <a:srgbClr val="000000">
                      <a:alpha val="43137"/>
                    </a:srgbClr>
                  </a:outerShdw>
                </a:effectLst>
              </a:rPr>
              <a:t>Pioneers.</a:t>
            </a:r>
          </a:p>
        </p:txBody>
      </p:sp>
      <p:sp>
        <p:nvSpPr>
          <p:cNvPr id="7" name="Rectangle 6">
            <a:extLst>
              <a:ext uri="{FF2B5EF4-FFF2-40B4-BE49-F238E27FC236}">
                <a16:creationId xmlns:a16="http://schemas.microsoft.com/office/drawing/2014/main" id="{9BC03E24-691C-41AF-AC43-2A04C7652ADA}"/>
              </a:ext>
            </a:extLst>
          </p:cNvPr>
          <p:cNvSpPr/>
          <p:nvPr/>
        </p:nvSpPr>
        <p:spPr>
          <a:xfrm>
            <a:off x="2240609" y="1898566"/>
            <a:ext cx="7592501" cy="400110"/>
          </a:xfrm>
          <a:prstGeom prst="rect">
            <a:avLst/>
          </a:prstGeom>
        </p:spPr>
        <p:txBody>
          <a:bodyPr wrap="square">
            <a:spAutoFit/>
          </a:bodyPr>
          <a:lstStyle/>
          <a:p>
            <a:pPr algn="just"/>
            <a:r>
              <a:rPr lang="en-US" sz="2000" i="1" dirty="0">
                <a:solidFill>
                  <a:schemeClr val="bg1"/>
                </a:solidFill>
                <a:effectLst>
                  <a:outerShdw blurRad="38100" dist="38100" dir="2700000" algn="tl">
                    <a:srgbClr val="000000">
                      <a:alpha val="43137"/>
                    </a:srgbClr>
                  </a:outerShdw>
                </a:effectLst>
              </a:rPr>
              <a:t>“One who goes before to prepare or open up the way for others to follow.”</a:t>
            </a:r>
            <a:endParaRPr lang="en-US" sz="2000" i="1" dirty="0"/>
          </a:p>
        </p:txBody>
      </p:sp>
      <p:sp>
        <p:nvSpPr>
          <p:cNvPr id="8" name="Rectangle 7">
            <a:extLst>
              <a:ext uri="{FF2B5EF4-FFF2-40B4-BE49-F238E27FC236}">
                <a16:creationId xmlns:a16="http://schemas.microsoft.com/office/drawing/2014/main" id="{39948848-2245-4D97-B503-87C8642E1A31}"/>
              </a:ext>
            </a:extLst>
          </p:cNvPr>
          <p:cNvSpPr/>
          <p:nvPr/>
        </p:nvSpPr>
        <p:spPr>
          <a:xfrm>
            <a:off x="1192693" y="2462675"/>
            <a:ext cx="8640417" cy="707886"/>
          </a:xfrm>
          <a:prstGeom prst="rect">
            <a:avLst/>
          </a:prstGeom>
        </p:spPr>
        <p:txBody>
          <a:bodyPr wrap="square">
            <a:spAutoFit/>
          </a:bodyPr>
          <a:lstStyle/>
          <a:p>
            <a:pPr algn="just"/>
            <a:r>
              <a:rPr lang="en-US" sz="2000" b="1" dirty="0">
                <a:solidFill>
                  <a:srgbClr val="002060"/>
                </a:solidFill>
              </a:rPr>
              <a:t>What did the Lord promise to those who would help others in need and prepare the way for them?</a:t>
            </a:r>
          </a:p>
        </p:txBody>
      </p:sp>
      <p:sp>
        <p:nvSpPr>
          <p:cNvPr id="9" name="Rectangle 8">
            <a:extLst>
              <a:ext uri="{FF2B5EF4-FFF2-40B4-BE49-F238E27FC236}">
                <a16:creationId xmlns:a16="http://schemas.microsoft.com/office/drawing/2014/main" id="{F2051F27-777A-4675-B3E5-EE509863E734}"/>
              </a:ext>
            </a:extLst>
          </p:cNvPr>
          <p:cNvSpPr/>
          <p:nvPr/>
        </p:nvSpPr>
        <p:spPr>
          <a:xfrm>
            <a:off x="1192693" y="3170561"/>
            <a:ext cx="3395097" cy="400110"/>
          </a:xfrm>
          <a:prstGeom prst="rect">
            <a:avLst/>
          </a:prstGeom>
        </p:spPr>
        <p:txBody>
          <a:bodyPr wrap="none">
            <a:spAutoFit/>
          </a:bodyPr>
          <a:lstStyle/>
          <a:p>
            <a:r>
              <a:rPr lang="en-US" sz="2000" b="1" dirty="0">
                <a:solidFill>
                  <a:srgbClr val="002060"/>
                </a:solidFill>
              </a:rPr>
              <a:t>What can we learn from this? </a:t>
            </a:r>
          </a:p>
        </p:txBody>
      </p:sp>
      <p:sp>
        <p:nvSpPr>
          <p:cNvPr id="10" name="Rectangle 9">
            <a:extLst>
              <a:ext uri="{FF2B5EF4-FFF2-40B4-BE49-F238E27FC236}">
                <a16:creationId xmlns:a16="http://schemas.microsoft.com/office/drawing/2014/main" id="{F35694BA-A602-4032-88DC-8621726DA9F7}"/>
              </a:ext>
            </a:extLst>
          </p:cNvPr>
          <p:cNvSpPr/>
          <p:nvPr/>
        </p:nvSpPr>
        <p:spPr>
          <a:xfrm>
            <a:off x="1192692" y="3570671"/>
            <a:ext cx="8203097" cy="400110"/>
          </a:xfrm>
          <a:prstGeom prst="rect">
            <a:avLst/>
          </a:prstGeom>
        </p:spPr>
        <p:txBody>
          <a:bodyPr wrap="square">
            <a:spAutoFit/>
          </a:bodyPr>
          <a:lstStyle/>
          <a:p>
            <a:pPr algn="just"/>
            <a:r>
              <a:rPr lang="en-US" sz="2000" i="1" dirty="0">
                <a:solidFill>
                  <a:schemeClr val="bg1"/>
                </a:solidFill>
                <a:effectLst>
                  <a:outerShdw blurRad="38100" dist="38100" dir="2700000" algn="tl">
                    <a:srgbClr val="000000">
                      <a:alpha val="43137"/>
                    </a:srgbClr>
                  </a:outerShdw>
                </a:effectLst>
              </a:rPr>
              <a:t>The Lord will bless us when we help others in need and prepare the way for them.</a:t>
            </a:r>
          </a:p>
        </p:txBody>
      </p:sp>
      <p:sp>
        <p:nvSpPr>
          <p:cNvPr id="11" name="Rectangle 10">
            <a:extLst>
              <a:ext uri="{FF2B5EF4-FFF2-40B4-BE49-F238E27FC236}">
                <a16:creationId xmlns:a16="http://schemas.microsoft.com/office/drawing/2014/main" id="{F9EE917B-56D8-43DF-8A3D-3F937AE6C0D0}"/>
              </a:ext>
            </a:extLst>
          </p:cNvPr>
          <p:cNvSpPr/>
          <p:nvPr/>
        </p:nvSpPr>
        <p:spPr>
          <a:xfrm>
            <a:off x="1192691" y="4036260"/>
            <a:ext cx="8017569" cy="400110"/>
          </a:xfrm>
          <a:prstGeom prst="rect">
            <a:avLst/>
          </a:prstGeom>
        </p:spPr>
        <p:txBody>
          <a:bodyPr wrap="square">
            <a:spAutoFit/>
          </a:bodyPr>
          <a:lstStyle/>
          <a:p>
            <a:pPr algn="just"/>
            <a:r>
              <a:rPr lang="en-US" sz="2000" b="1" dirty="0">
                <a:solidFill>
                  <a:srgbClr val="002060"/>
                </a:solidFill>
              </a:rPr>
              <a:t>Who has prepared the way for you to enjoy the blessings of the gospel?</a:t>
            </a:r>
          </a:p>
        </p:txBody>
      </p:sp>
      <p:sp>
        <p:nvSpPr>
          <p:cNvPr id="12" name="Rectangle 11">
            <a:extLst>
              <a:ext uri="{FF2B5EF4-FFF2-40B4-BE49-F238E27FC236}">
                <a16:creationId xmlns:a16="http://schemas.microsoft.com/office/drawing/2014/main" id="{8C468B1F-59A3-4AF2-A818-C6A8392A1082}"/>
              </a:ext>
            </a:extLst>
          </p:cNvPr>
          <p:cNvSpPr/>
          <p:nvPr/>
        </p:nvSpPr>
        <p:spPr>
          <a:xfrm>
            <a:off x="1192691" y="4480298"/>
            <a:ext cx="9077744" cy="707886"/>
          </a:xfrm>
          <a:prstGeom prst="rect">
            <a:avLst/>
          </a:prstGeom>
        </p:spPr>
        <p:txBody>
          <a:bodyPr wrap="square">
            <a:spAutoFit/>
          </a:bodyPr>
          <a:lstStyle/>
          <a:p>
            <a:pPr algn="just"/>
            <a:r>
              <a:rPr lang="en-US" sz="2000" b="1" dirty="0">
                <a:solidFill>
                  <a:srgbClr val="002060"/>
                </a:solidFill>
              </a:rPr>
              <a:t>What will you do to be a pioneer to help others in need and prepare the way for them to enjoy the blessings of the gospel?</a:t>
            </a:r>
          </a:p>
        </p:txBody>
      </p:sp>
      <p:sp>
        <p:nvSpPr>
          <p:cNvPr id="13" name="Rectangle 12">
            <a:extLst>
              <a:ext uri="{FF2B5EF4-FFF2-40B4-BE49-F238E27FC236}">
                <a16:creationId xmlns:a16="http://schemas.microsoft.com/office/drawing/2014/main" id="{6723FFDF-96F5-40A2-912B-201A06FA862B}"/>
              </a:ext>
            </a:extLst>
          </p:cNvPr>
          <p:cNvSpPr/>
          <p:nvPr/>
        </p:nvSpPr>
        <p:spPr>
          <a:xfrm>
            <a:off x="1192691" y="1898566"/>
            <a:ext cx="1047916" cy="400110"/>
          </a:xfrm>
          <a:prstGeom prst="rect">
            <a:avLst/>
          </a:prstGeom>
        </p:spPr>
        <p:txBody>
          <a:bodyPr wrap="none">
            <a:spAutoFit/>
          </a:bodyPr>
          <a:lstStyle/>
          <a:p>
            <a:r>
              <a:rPr lang="en-US" sz="2000" i="1" u="sng" dirty="0">
                <a:solidFill>
                  <a:srgbClr val="002060"/>
                </a:solidFill>
                <a:effectLst>
                  <a:outerShdw blurRad="38100" dist="38100" dir="2700000" algn="tl">
                    <a:srgbClr val="000000">
                      <a:alpha val="43137"/>
                    </a:srgbClr>
                  </a:outerShdw>
                </a:effectLst>
              </a:rPr>
              <a:t>Pioneers.</a:t>
            </a:r>
          </a:p>
        </p:txBody>
      </p:sp>
    </p:spTree>
    <p:extLst>
      <p:ext uri="{BB962C8B-B14F-4D97-AF65-F5344CB8AC3E}">
        <p14:creationId xmlns:p14="http://schemas.microsoft.com/office/powerpoint/2010/main" val="377722596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strips(upRight)">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strVal val="#ppt_w*0.70"/>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Effect transition="in" filter="fade">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9"/>
                                        </p:tgtEl>
                                        <p:attrNameLst>
                                          <p:attrName>style.visibility</p:attrName>
                                        </p:attrNameLst>
                                      </p:cBhvr>
                                      <p:to>
                                        <p:strVal val="visible"/>
                                      </p:to>
                                    </p:set>
                                    <p:anim calcmode="lin" valueType="num">
                                      <p:cBhvr>
                                        <p:cTn id="54" dur="1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5" dur="150" fill="hold"/>
                                        <p:tgtEl>
                                          <p:spTgt spid="9"/>
                                        </p:tgtEl>
                                        <p:attrNameLst>
                                          <p:attrName>ppt_y</p:attrName>
                                        </p:attrNameLst>
                                      </p:cBhvr>
                                      <p:tavLst>
                                        <p:tav tm="0">
                                          <p:val>
                                            <p:strVal val="#ppt_y"/>
                                          </p:val>
                                        </p:tav>
                                        <p:tav tm="100000">
                                          <p:val>
                                            <p:strVal val="#ppt_y"/>
                                          </p:val>
                                        </p:tav>
                                      </p:tavLst>
                                    </p:anim>
                                    <p:anim calcmode="lin" valueType="num">
                                      <p:cBhvr>
                                        <p:cTn id="56" dur="1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7" dur="1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50" tmFilter="0,0; .5, 1; 1, 1"/>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
                                        <p:tgtEl>
                                          <p:spTgt spid="11"/>
                                        </p:tgtEl>
                                      </p:cBhvr>
                                    </p:animEffect>
                                    <p:anim calcmode="lin" valueType="num">
                                      <p:cBhvr>
                                        <p:cTn id="71" dur="400" fill="hold"/>
                                        <p:tgtEl>
                                          <p:spTgt spid="11"/>
                                        </p:tgtEl>
                                        <p:attrNameLst>
                                          <p:attrName>ppt_x</p:attrName>
                                        </p:attrNameLst>
                                      </p:cBhvr>
                                      <p:tavLst>
                                        <p:tav tm="0">
                                          <p:val>
                                            <p:strVal val="#ppt_x"/>
                                          </p:val>
                                        </p:tav>
                                        <p:tav tm="100000">
                                          <p:val>
                                            <p:strVal val="#ppt_x"/>
                                          </p:val>
                                        </p:tav>
                                      </p:tavLst>
                                    </p:anim>
                                    <p:anim calcmode="lin" valueType="num">
                                      <p:cBhvr>
                                        <p:cTn id="72" dur="400" fill="hold"/>
                                        <p:tgtEl>
                                          <p:spTgt spid="11"/>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barn(inVertical)">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2" name="Rectangle 1">
            <a:extLst>
              <a:ext uri="{FF2B5EF4-FFF2-40B4-BE49-F238E27FC236}">
                <a16:creationId xmlns:a16="http://schemas.microsoft.com/office/drawing/2014/main" id="{8DD42C30-2CE4-44EF-9EA8-6723C24E7796}"/>
              </a:ext>
            </a:extLst>
          </p:cNvPr>
          <p:cNvSpPr/>
          <p:nvPr/>
        </p:nvSpPr>
        <p:spPr>
          <a:xfrm>
            <a:off x="1976923" y="2767280"/>
            <a:ext cx="8238153" cy="1323439"/>
          </a:xfrm>
          <a:prstGeom prst="rect">
            <a:avLst/>
          </a:prstGeom>
        </p:spPr>
        <p:txBody>
          <a:bodyPr wrap="none">
            <a:spAutoFit/>
          </a:bodyPr>
          <a:lstStyle/>
          <a:p>
            <a:pPr algn="ctr"/>
            <a:r>
              <a:rPr lang="en-US" sz="4000" dirty="0">
                <a:solidFill>
                  <a:schemeClr val="bg1"/>
                </a:solidFill>
                <a:latin typeface="MV Boli" panose="02000500030200090000" pitchFamily="2" charset="0"/>
                <a:cs typeface="MV Boli" panose="02000500030200090000" pitchFamily="2" charset="0"/>
              </a:rPr>
              <a:t>The Trek across Iowa; </a:t>
            </a:r>
          </a:p>
          <a:p>
            <a:pPr algn="ctr"/>
            <a:r>
              <a:rPr lang="en-US" sz="4000" dirty="0">
                <a:solidFill>
                  <a:schemeClr val="bg1"/>
                </a:solidFill>
                <a:latin typeface="MV Boli" panose="02000500030200090000" pitchFamily="2" charset="0"/>
                <a:cs typeface="MV Boli" panose="02000500030200090000" pitchFamily="2" charset="0"/>
              </a:rPr>
              <a:t>Doctrine and Covenants 136:1–18</a:t>
            </a:r>
          </a:p>
        </p:txBody>
      </p:sp>
    </p:spTree>
    <p:extLst>
      <p:ext uri="{BB962C8B-B14F-4D97-AF65-F5344CB8AC3E}">
        <p14:creationId xmlns:p14="http://schemas.microsoft.com/office/powerpoint/2010/main" val="1527553473"/>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2" name="Rectangle 1">
            <a:extLst>
              <a:ext uri="{FF2B5EF4-FFF2-40B4-BE49-F238E27FC236}">
                <a16:creationId xmlns:a16="http://schemas.microsoft.com/office/drawing/2014/main" id="{5E89DD6C-608B-4CFB-BFCC-CC074BEA7FD6}"/>
              </a:ext>
            </a:extLst>
          </p:cNvPr>
          <p:cNvSpPr/>
          <p:nvPr/>
        </p:nvSpPr>
        <p:spPr>
          <a:xfrm>
            <a:off x="2769704" y="2551837"/>
            <a:ext cx="6652591" cy="1754326"/>
          </a:xfrm>
          <a:prstGeom prst="rect">
            <a:avLst/>
          </a:prstGeom>
        </p:spPr>
        <p:txBody>
          <a:bodyPr wrap="square">
            <a:spAutoFit/>
          </a:bodyPr>
          <a:lstStyle/>
          <a:p>
            <a:pPr algn="ctr"/>
            <a:r>
              <a:rPr lang="en-US" sz="3600" b="1" dirty="0">
                <a:solidFill>
                  <a:schemeClr val="bg1"/>
                </a:solidFill>
                <a:latin typeface="MV Boli" panose="02000500030200090000" pitchFamily="2" charset="0"/>
                <a:cs typeface="MV Boli" panose="02000500030200090000" pitchFamily="2" charset="0"/>
              </a:rPr>
              <a:t>“Latter-day Saints cross Iowa and establish headquarters at Winter Quarter”</a:t>
            </a:r>
          </a:p>
        </p:txBody>
      </p:sp>
    </p:spTree>
    <p:extLst>
      <p:ext uri="{BB962C8B-B14F-4D97-AF65-F5344CB8AC3E}">
        <p14:creationId xmlns:p14="http://schemas.microsoft.com/office/powerpoint/2010/main" val="366061211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2" name="Rectangle 1">
            <a:extLst>
              <a:ext uri="{FF2B5EF4-FFF2-40B4-BE49-F238E27FC236}">
                <a16:creationId xmlns:a16="http://schemas.microsoft.com/office/drawing/2014/main" id="{53D2C444-3E7E-433D-9B6C-63387B826B30}"/>
              </a:ext>
            </a:extLst>
          </p:cNvPr>
          <p:cNvSpPr/>
          <p:nvPr/>
        </p:nvSpPr>
        <p:spPr>
          <a:xfrm>
            <a:off x="1056409" y="952884"/>
            <a:ext cx="3747244" cy="400110"/>
          </a:xfrm>
          <a:prstGeom prst="rect">
            <a:avLst/>
          </a:prstGeom>
        </p:spPr>
        <p:txBody>
          <a:bodyPr wrap="none">
            <a:spAutoFit/>
          </a:bodyPr>
          <a:lstStyle/>
          <a:p>
            <a:r>
              <a:rPr lang="en-US" sz="2000" b="1" dirty="0">
                <a:solidFill>
                  <a:srgbClr val="002060"/>
                </a:solidFill>
              </a:rPr>
              <a:t>Why did you choose that person?</a:t>
            </a:r>
          </a:p>
        </p:txBody>
      </p:sp>
      <p:sp>
        <p:nvSpPr>
          <p:cNvPr id="4" name="Rectangle 3">
            <a:extLst>
              <a:ext uri="{FF2B5EF4-FFF2-40B4-BE49-F238E27FC236}">
                <a16:creationId xmlns:a16="http://schemas.microsoft.com/office/drawing/2014/main" id="{753D3B1F-EE50-4413-9F75-30FAA3B53225}"/>
              </a:ext>
            </a:extLst>
          </p:cNvPr>
          <p:cNvSpPr/>
          <p:nvPr/>
        </p:nvSpPr>
        <p:spPr>
          <a:xfrm>
            <a:off x="1056408" y="1568583"/>
            <a:ext cx="9426061" cy="400110"/>
          </a:xfrm>
          <a:prstGeom prst="rect">
            <a:avLst/>
          </a:prstGeom>
        </p:spPr>
        <p:txBody>
          <a:bodyPr wrap="square">
            <a:spAutoFit/>
          </a:bodyPr>
          <a:lstStyle/>
          <a:p>
            <a:pPr algn="just"/>
            <a:r>
              <a:rPr lang="en-US" sz="2000" b="1" dirty="0">
                <a:solidFill>
                  <a:srgbClr val="002060"/>
                </a:solidFill>
              </a:rPr>
              <a:t>How does our trust in another person influence how closely we follow their directions?</a:t>
            </a:r>
          </a:p>
        </p:txBody>
      </p:sp>
      <p:sp>
        <p:nvSpPr>
          <p:cNvPr id="5" name="Rectangle 4">
            <a:extLst>
              <a:ext uri="{FF2B5EF4-FFF2-40B4-BE49-F238E27FC236}">
                <a16:creationId xmlns:a16="http://schemas.microsoft.com/office/drawing/2014/main" id="{96E16F09-4A40-451F-840D-A716DDE22CBC}"/>
              </a:ext>
            </a:extLst>
          </p:cNvPr>
          <p:cNvSpPr/>
          <p:nvPr/>
        </p:nvSpPr>
        <p:spPr>
          <a:xfrm>
            <a:off x="1325217" y="2289313"/>
            <a:ext cx="9541565" cy="227937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i="1" dirty="0">
                <a:effectLst>
                  <a:outerShdw blurRad="38100" dist="38100" dir="2700000" algn="tl">
                    <a:srgbClr val="000000">
                      <a:alpha val="43137"/>
                    </a:srgbClr>
                  </a:outerShdw>
                </a:effectLst>
              </a:rPr>
              <a:t>Under threats of violence from local mobs, the Saints began leaving Nauvoo in February 1846, journeying west across the state of Iowa. “Leaving Nauvoo was an act of faith for the Saints. They departed without knowing exactly where they were going or when they would arrive at a place to settle. They only knew that they were on the verge of being driven out of Illinois by their enemies and that their leaders had received revelation to locate a refuge somewhere in the Rocky Mountains” (Church History in the Fulness of Times Student Manual,2nd ed. [Church Educational System manual, 2003], 309).</a:t>
            </a:r>
          </a:p>
        </p:txBody>
      </p:sp>
      <p:sp>
        <p:nvSpPr>
          <p:cNvPr id="6" name="Rectangle 5">
            <a:extLst>
              <a:ext uri="{FF2B5EF4-FFF2-40B4-BE49-F238E27FC236}">
                <a16:creationId xmlns:a16="http://schemas.microsoft.com/office/drawing/2014/main" id="{20BBF32B-47BC-4D55-905D-A60FC02F2D72}"/>
              </a:ext>
            </a:extLst>
          </p:cNvPr>
          <p:cNvSpPr/>
          <p:nvPr/>
        </p:nvSpPr>
        <p:spPr>
          <a:xfrm>
            <a:off x="1056408" y="4781585"/>
            <a:ext cx="9426060" cy="707886"/>
          </a:xfrm>
          <a:prstGeom prst="rect">
            <a:avLst/>
          </a:prstGeom>
        </p:spPr>
        <p:txBody>
          <a:bodyPr wrap="square">
            <a:spAutoFit/>
          </a:bodyPr>
          <a:lstStyle/>
          <a:p>
            <a:pPr algn="just"/>
            <a:r>
              <a:rPr lang="en-US" sz="2000" b="1" dirty="0">
                <a:solidFill>
                  <a:srgbClr val="002060"/>
                </a:solidFill>
              </a:rPr>
              <a:t>How was the Saints’ experience of leaving Nauvoo similar to the experience of the student who was led across the classroom? </a:t>
            </a:r>
          </a:p>
        </p:txBody>
      </p:sp>
      <p:sp>
        <p:nvSpPr>
          <p:cNvPr id="7" name="Rectangle 6">
            <a:extLst>
              <a:ext uri="{FF2B5EF4-FFF2-40B4-BE49-F238E27FC236}">
                <a16:creationId xmlns:a16="http://schemas.microsoft.com/office/drawing/2014/main" id="{ED4E56E1-2229-44FA-A896-E70A5E6CD7DE}"/>
              </a:ext>
            </a:extLst>
          </p:cNvPr>
          <p:cNvSpPr/>
          <p:nvPr/>
        </p:nvSpPr>
        <p:spPr>
          <a:xfrm>
            <a:off x="1056407" y="5489471"/>
            <a:ext cx="9982653" cy="384721"/>
          </a:xfrm>
          <a:prstGeom prst="rect">
            <a:avLst/>
          </a:prstGeom>
        </p:spPr>
        <p:txBody>
          <a:bodyPr wrap="square">
            <a:spAutoFit/>
          </a:bodyPr>
          <a:lstStyle/>
          <a:p>
            <a:pPr algn="just"/>
            <a:r>
              <a:rPr lang="en-US" sz="1900" i="1" dirty="0">
                <a:solidFill>
                  <a:schemeClr val="bg1"/>
                </a:solidFill>
                <a:effectLst>
                  <a:outerShdw blurRad="38100" dist="38100" dir="2700000" algn="tl">
                    <a:srgbClr val="000000">
                      <a:alpha val="43137"/>
                    </a:srgbClr>
                  </a:outerShdw>
                </a:effectLst>
                <a:latin typeface="Palatino"/>
              </a:rPr>
              <a:t>Both relied on the vision and direction of someone they trusted to help them reach their destinations.</a:t>
            </a:r>
          </a:p>
        </p:txBody>
      </p:sp>
    </p:spTree>
    <p:extLst>
      <p:ext uri="{BB962C8B-B14F-4D97-AF65-F5344CB8AC3E}">
        <p14:creationId xmlns:p14="http://schemas.microsoft.com/office/powerpoint/2010/main" val="214369968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12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2" name="Rectangle 1">
            <a:extLst>
              <a:ext uri="{FF2B5EF4-FFF2-40B4-BE49-F238E27FC236}">
                <a16:creationId xmlns:a16="http://schemas.microsoft.com/office/drawing/2014/main" id="{F4C5C501-2C58-4623-8C15-0A965B496F57}"/>
              </a:ext>
            </a:extLst>
          </p:cNvPr>
          <p:cNvSpPr/>
          <p:nvPr/>
        </p:nvSpPr>
        <p:spPr>
          <a:xfrm>
            <a:off x="1271122" y="811485"/>
            <a:ext cx="7606748" cy="400110"/>
          </a:xfrm>
          <a:prstGeom prst="rect">
            <a:avLst/>
          </a:prstGeom>
        </p:spPr>
        <p:txBody>
          <a:bodyPr wrap="square">
            <a:spAutoFit/>
          </a:bodyPr>
          <a:lstStyle/>
          <a:p>
            <a:pPr algn="just"/>
            <a:r>
              <a:rPr lang="en-US" sz="2000" b="1" dirty="0">
                <a:solidFill>
                  <a:srgbClr val="002060"/>
                </a:solidFill>
              </a:rPr>
              <a:t>What can we learn from the Saints’ experience of leaving Nauvoo?</a:t>
            </a:r>
          </a:p>
        </p:txBody>
      </p:sp>
      <p:sp>
        <p:nvSpPr>
          <p:cNvPr id="4" name="Rectangle 3">
            <a:extLst>
              <a:ext uri="{FF2B5EF4-FFF2-40B4-BE49-F238E27FC236}">
                <a16:creationId xmlns:a16="http://schemas.microsoft.com/office/drawing/2014/main" id="{50D45826-8434-4D30-AB22-F576CFB6B251}"/>
              </a:ext>
            </a:extLst>
          </p:cNvPr>
          <p:cNvSpPr/>
          <p:nvPr/>
        </p:nvSpPr>
        <p:spPr>
          <a:xfrm>
            <a:off x="1271121" y="1211595"/>
            <a:ext cx="8532446" cy="400110"/>
          </a:xfrm>
          <a:prstGeom prst="rect">
            <a:avLst/>
          </a:prstGeom>
        </p:spPr>
        <p:txBody>
          <a:bodyPr wrap="square">
            <a:spAutoFit/>
          </a:bodyPr>
          <a:lstStyle/>
          <a:p>
            <a:r>
              <a:rPr lang="en-US" sz="2000" i="1" dirty="0">
                <a:solidFill>
                  <a:schemeClr val="bg1"/>
                </a:solidFill>
                <a:effectLst>
                  <a:outerShdw blurRad="38100" dist="38100" dir="2700000" algn="tl">
                    <a:srgbClr val="000000">
                      <a:alpha val="43137"/>
                    </a:srgbClr>
                  </a:outerShdw>
                </a:effectLst>
                <a:latin typeface="Palatino"/>
              </a:rPr>
              <a:t>We exercise faith when we follow the counsel and direction of our Church leaders.</a:t>
            </a:r>
          </a:p>
        </p:txBody>
      </p:sp>
      <p:sp>
        <p:nvSpPr>
          <p:cNvPr id="6" name="Rectangle 5">
            <a:extLst>
              <a:ext uri="{FF2B5EF4-FFF2-40B4-BE49-F238E27FC236}">
                <a16:creationId xmlns:a16="http://schemas.microsoft.com/office/drawing/2014/main" id="{8864A1AF-A777-4A49-BA28-FFC8D5E651D3}"/>
              </a:ext>
            </a:extLst>
          </p:cNvPr>
          <p:cNvSpPr/>
          <p:nvPr/>
        </p:nvSpPr>
        <p:spPr>
          <a:xfrm>
            <a:off x="1510748" y="2011815"/>
            <a:ext cx="8746435" cy="25638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b="1" dirty="0"/>
              <a:t>“William Clayton was called to be in one of the first groups to leave Nauvoo and left his wife, Diantha, with her parents, only a month away from delivering her first child. Slogging through muddy roads and camping in cold tents wore his nerves thin as he worried about Diantha’s well-being. Two months later, he still did not know if she had delivered [her baby] safely but finally received the joyful word that a ‘fine fat boy’ had been born. Almost as soon as he heard the news, William sat down and wrote a song that not only had special meaning to him but would become an anthem of inspiration and gratitude to Church members for generations. The song was </a:t>
            </a:r>
            <a:r>
              <a:rPr lang="en-US" b="1" i="1" dirty="0"/>
              <a:t>‘Come, Come, Ye Saints</a:t>
            </a:r>
            <a:r>
              <a:rPr lang="en-US" b="1" dirty="0"/>
              <a:t>’” (Our Heritage: A Brief History of the Church of Jesus Christ of Latter-day Saints[1996],71).</a:t>
            </a:r>
          </a:p>
        </p:txBody>
      </p:sp>
    </p:spTree>
    <p:extLst>
      <p:ext uri="{BB962C8B-B14F-4D97-AF65-F5344CB8AC3E}">
        <p14:creationId xmlns:p14="http://schemas.microsoft.com/office/powerpoint/2010/main" val="170501008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4"/>
                                        </p:tgtEl>
                                        <p:attrNameLst>
                                          <p:attrName>ppt_y</p:attrName>
                                        </p:attrNameLst>
                                      </p:cBhvr>
                                      <p:tavLst>
                                        <p:tav tm="0">
                                          <p:val>
                                            <p:strVal val="#ppt_y"/>
                                          </p:val>
                                        </p:tav>
                                        <p:tav tm="100000">
                                          <p:val>
                                            <p:strVal val="#ppt_y"/>
                                          </p:val>
                                        </p:tav>
                                      </p:tavLst>
                                    </p:anim>
                                    <p:anim calcmode="lin" valueType="num">
                                      <p:cBhvr>
                                        <p:cTn id="14"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anim calcmode="lin" valueType="num">
                                      <p:cBhvr>
                                        <p:cTn id="22" dur="400" fill="hold"/>
                                        <p:tgtEl>
                                          <p:spTgt spid="6"/>
                                        </p:tgtEl>
                                        <p:attrNameLst>
                                          <p:attrName>ppt_x</p:attrName>
                                        </p:attrNameLst>
                                      </p:cBhvr>
                                      <p:tavLst>
                                        <p:tav tm="0">
                                          <p:val>
                                            <p:strVal val="#ppt_x"/>
                                          </p:val>
                                        </p:tav>
                                        <p:tav tm="100000">
                                          <p:val>
                                            <p:strVal val="#ppt_x"/>
                                          </p:val>
                                        </p:tav>
                                      </p:tavLst>
                                    </p:anim>
                                    <p:anim calcmode="lin" valueType="num">
                                      <p:cBhvr>
                                        <p:cTn id="23" dur="400" fill="hold"/>
                                        <p:tgtEl>
                                          <p:spTgt spid="6"/>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2" name="Rectangle 1">
            <a:extLst>
              <a:ext uri="{FF2B5EF4-FFF2-40B4-BE49-F238E27FC236}">
                <a16:creationId xmlns:a16="http://schemas.microsoft.com/office/drawing/2014/main" id="{39D78C74-0432-4A22-9456-9344A9B9F836}"/>
              </a:ext>
            </a:extLst>
          </p:cNvPr>
          <p:cNvSpPr/>
          <p:nvPr/>
        </p:nvSpPr>
        <p:spPr>
          <a:xfrm>
            <a:off x="1524000" y="1556153"/>
            <a:ext cx="9144000" cy="4598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F2FBAD26-D02F-402A-8785-C00CD211C536}"/>
              </a:ext>
            </a:extLst>
          </p:cNvPr>
          <p:cNvSpPr/>
          <p:nvPr/>
        </p:nvSpPr>
        <p:spPr>
          <a:xfrm>
            <a:off x="1749287" y="1869668"/>
            <a:ext cx="4161183" cy="1815882"/>
          </a:xfrm>
          <a:prstGeom prst="rect">
            <a:avLst/>
          </a:prstGeom>
        </p:spPr>
        <p:txBody>
          <a:bodyPr wrap="square">
            <a:spAutoFit/>
          </a:bodyPr>
          <a:lstStyle/>
          <a:p>
            <a:pPr algn="ctr" fontAlgn="base"/>
            <a:r>
              <a:rPr lang="en-US" sz="1400" b="1" i="1" dirty="0">
                <a:solidFill>
                  <a:srgbClr val="333333"/>
                </a:solidFill>
                <a:latin typeface="Open Sans"/>
              </a:rPr>
              <a:t>1. Come, come, ye Saints, no toil nor labor fear;</a:t>
            </a:r>
          </a:p>
          <a:p>
            <a:pPr algn="ctr" fontAlgn="base"/>
            <a:r>
              <a:rPr lang="en-US" sz="1400" b="1" i="1" dirty="0">
                <a:solidFill>
                  <a:srgbClr val="333333"/>
                </a:solidFill>
                <a:latin typeface="Open Sans"/>
              </a:rPr>
              <a:t>But with joy wend your way.</a:t>
            </a:r>
          </a:p>
          <a:p>
            <a:pPr algn="ctr" fontAlgn="base"/>
            <a:r>
              <a:rPr lang="en-US" sz="1400" b="1" i="1" dirty="0">
                <a:solidFill>
                  <a:srgbClr val="333333"/>
                </a:solidFill>
                <a:latin typeface="Open Sans"/>
              </a:rPr>
              <a:t>Though hard to you this journey may appear,</a:t>
            </a:r>
          </a:p>
          <a:p>
            <a:pPr algn="ctr" fontAlgn="base"/>
            <a:r>
              <a:rPr lang="en-US" sz="1400" b="1" i="1" dirty="0">
                <a:solidFill>
                  <a:srgbClr val="333333"/>
                </a:solidFill>
                <a:latin typeface="Open Sans"/>
              </a:rPr>
              <a:t>Grace shall be as your day.</a:t>
            </a:r>
          </a:p>
          <a:p>
            <a:pPr algn="ctr" fontAlgn="base"/>
            <a:r>
              <a:rPr lang="en-US" sz="1400" b="1" i="1" dirty="0">
                <a:solidFill>
                  <a:srgbClr val="333333"/>
                </a:solidFill>
                <a:latin typeface="Open Sans"/>
              </a:rPr>
              <a:t>'Tis better far for us to strive</a:t>
            </a:r>
          </a:p>
          <a:p>
            <a:pPr algn="ctr" fontAlgn="base"/>
            <a:r>
              <a:rPr lang="en-US" sz="1400" b="1" i="1" dirty="0">
                <a:solidFill>
                  <a:srgbClr val="333333"/>
                </a:solidFill>
                <a:latin typeface="Open Sans"/>
              </a:rPr>
              <a:t>Our useless cares from us to drive;</a:t>
            </a:r>
          </a:p>
          <a:p>
            <a:pPr algn="ctr" fontAlgn="base"/>
            <a:r>
              <a:rPr lang="en-US" sz="1400" b="1" i="1" dirty="0">
                <a:solidFill>
                  <a:srgbClr val="333333"/>
                </a:solidFill>
                <a:latin typeface="Open Sans"/>
              </a:rPr>
              <a:t>Do this, and joy your hearts will swell--</a:t>
            </a:r>
          </a:p>
          <a:p>
            <a:pPr algn="ctr" fontAlgn="base"/>
            <a:r>
              <a:rPr lang="en-US" sz="1400" b="1" i="1" dirty="0">
                <a:solidFill>
                  <a:srgbClr val="333333"/>
                </a:solidFill>
                <a:latin typeface="Open Sans"/>
              </a:rPr>
              <a:t>All is well! All is well!</a:t>
            </a:r>
            <a:endParaRPr lang="en-US" sz="1400" b="1" i="1" dirty="0">
              <a:solidFill>
                <a:srgbClr val="333333"/>
              </a:solidFill>
              <a:effectLst/>
              <a:latin typeface="Open Sans"/>
            </a:endParaRPr>
          </a:p>
        </p:txBody>
      </p:sp>
      <p:sp>
        <p:nvSpPr>
          <p:cNvPr id="5" name="Rectangle 4">
            <a:extLst>
              <a:ext uri="{FF2B5EF4-FFF2-40B4-BE49-F238E27FC236}">
                <a16:creationId xmlns:a16="http://schemas.microsoft.com/office/drawing/2014/main" id="{5E464A82-D597-4F1A-9C23-9A9E17E68A5A}"/>
              </a:ext>
            </a:extLst>
          </p:cNvPr>
          <p:cNvSpPr/>
          <p:nvPr/>
        </p:nvSpPr>
        <p:spPr>
          <a:xfrm>
            <a:off x="5764696" y="1869668"/>
            <a:ext cx="4850296" cy="1815882"/>
          </a:xfrm>
          <a:prstGeom prst="rect">
            <a:avLst/>
          </a:prstGeom>
        </p:spPr>
        <p:txBody>
          <a:bodyPr wrap="square">
            <a:spAutoFit/>
          </a:bodyPr>
          <a:lstStyle/>
          <a:p>
            <a:pPr algn="ctr" fontAlgn="base"/>
            <a:r>
              <a:rPr lang="en-US" sz="1400" b="1" i="1" dirty="0">
                <a:solidFill>
                  <a:schemeClr val="bg1"/>
                </a:solidFill>
                <a:latin typeface="Open Sans"/>
              </a:rPr>
              <a:t>2. Why should we mourn or think our lot is hard?</a:t>
            </a:r>
          </a:p>
          <a:p>
            <a:pPr algn="ctr" fontAlgn="base"/>
            <a:r>
              <a:rPr lang="en-US" sz="1400" b="1" i="1" dirty="0">
                <a:solidFill>
                  <a:schemeClr val="bg1"/>
                </a:solidFill>
                <a:latin typeface="Open Sans"/>
              </a:rPr>
              <a:t>'Tis not so; all is right.</a:t>
            </a:r>
          </a:p>
          <a:p>
            <a:pPr algn="ctr" fontAlgn="base"/>
            <a:r>
              <a:rPr lang="en-US" sz="1400" b="1" i="1" dirty="0">
                <a:solidFill>
                  <a:schemeClr val="bg1"/>
                </a:solidFill>
                <a:latin typeface="Open Sans"/>
              </a:rPr>
              <a:t>Why should we think to earn a great reward</a:t>
            </a:r>
          </a:p>
          <a:p>
            <a:pPr algn="ctr" fontAlgn="base"/>
            <a:r>
              <a:rPr lang="en-US" sz="1400" b="1" i="1" dirty="0">
                <a:solidFill>
                  <a:schemeClr val="bg1"/>
                </a:solidFill>
                <a:latin typeface="Open Sans"/>
              </a:rPr>
              <a:t>If we now shun the fight?</a:t>
            </a:r>
          </a:p>
          <a:p>
            <a:pPr algn="ctr" fontAlgn="base"/>
            <a:r>
              <a:rPr lang="en-US" sz="1400" b="1" i="1" dirty="0">
                <a:solidFill>
                  <a:schemeClr val="bg1"/>
                </a:solidFill>
                <a:latin typeface="Open Sans"/>
              </a:rPr>
              <a:t>Gird up your loins; fresh courage take.</a:t>
            </a:r>
          </a:p>
          <a:p>
            <a:pPr algn="ctr" fontAlgn="base"/>
            <a:r>
              <a:rPr lang="en-US" sz="1400" b="1" i="1" dirty="0">
                <a:solidFill>
                  <a:schemeClr val="bg1"/>
                </a:solidFill>
                <a:latin typeface="Open Sans"/>
              </a:rPr>
              <a:t>Our God will never us forsake;</a:t>
            </a:r>
          </a:p>
          <a:p>
            <a:pPr algn="ctr" fontAlgn="base"/>
            <a:r>
              <a:rPr lang="en-US" sz="1400" b="1" i="1" dirty="0">
                <a:solidFill>
                  <a:schemeClr val="bg1"/>
                </a:solidFill>
                <a:latin typeface="Open Sans"/>
              </a:rPr>
              <a:t>And soon we'll have this tale to tell--</a:t>
            </a:r>
          </a:p>
          <a:p>
            <a:pPr algn="ctr" fontAlgn="base"/>
            <a:r>
              <a:rPr lang="en-US" sz="1400" b="1" i="1" dirty="0">
                <a:solidFill>
                  <a:schemeClr val="bg1"/>
                </a:solidFill>
                <a:latin typeface="Open Sans"/>
              </a:rPr>
              <a:t>All is well! All is well!</a:t>
            </a:r>
            <a:endParaRPr lang="en-US" sz="1400" b="1" i="1" dirty="0">
              <a:solidFill>
                <a:schemeClr val="bg1"/>
              </a:solidFill>
              <a:effectLst/>
              <a:latin typeface="Open Sans"/>
            </a:endParaRPr>
          </a:p>
        </p:txBody>
      </p:sp>
      <p:sp>
        <p:nvSpPr>
          <p:cNvPr id="6" name="Rectangle 5">
            <a:extLst>
              <a:ext uri="{FF2B5EF4-FFF2-40B4-BE49-F238E27FC236}">
                <a16:creationId xmlns:a16="http://schemas.microsoft.com/office/drawing/2014/main" id="{1B5E4310-41F7-4828-A9EF-8F3B9FE84917}"/>
              </a:ext>
            </a:extLst>
          </p:cNvPr>
          <p:cNvSpPr/>
          <p:nvPr/>
        </p:nvSpPr>
        <p:spPr>
          <a:xfrm>
            <a:off x="3021496" y="4131618"/>
            <a:ext cx="6096000" cy="1815882"/>
          </a:xfrm>
          <a:prstGeom prst="rect">
            <a:avLst/>
          </a:prstGeom>
        </p:spPr>
        <p:txBody>
          <a:bodyPr>
            <a:spAutoFit/>
          </a:bodyPr>
          <a:lstStyle/>
          <a:p>
            <a:pPr algn="ctr" fontAlgn="base"/>
            <a:r>
              <a:rPr lang="en-US" sz="1400" b="1" i="1" dirty="0">
                <a:solidFill>
                  <a:schemeClr val="bg1"/>
                </a:solidFill>
                <a:latin typeface="Open Sans"/>
              </a:rPr>
              <a:t>3. We'll find the place which God for us prepared,</a:t>
            </a:r>
          </a:p>
          <a:p>
            <a:pPr algn="ctr" fontAlgn="base"/>
            <a:r>
              <a:rPr lang="en-US" sz="1400" b="1" i="1" dirty="0">
                <a:solidFill>
                  <a:schemeClr val="bg1"/>
                </a:solidFill>
                <a:latin typeface="Open Sans"/>
              </a:rPr>
              <a:t>Far away in the West,</a:t>
            </a:r>
          </a:p>
          <a:p>
            <a:pPr algn="ctr" fontAlgn="base"/>
            <a:r>
              <a:rPr lang="en-US" sz="1400" b="1" i="1" dirty="0">
                <a:solidFill>
                  <a:schemeClr val="bg1"/>
                </a:solidFill>
                <a:latin typeface="Open Sans"/>
              </a:rPr>
              <a:t>Where none shall come to hurt or make afraid;</a:t>
            </a:r>
          </a:p>
          <a:p>
            <a:pPr algn="ctr" fontAlgn="base"/>
            <a:r>
              <a:rPr lang="en-US" sz="1400" b="1" i="1" dirty="0">
                <a:solidFill>
                  <a:schemeClr val="bg1"/>
                </a:solidFill>
                <a:latin typeface="Open Sans"/>
              </a:rPr>
              <a:t>There the Saints will be blessed.</a:t>
            </a:r>
          </a:p>
          <a:p>
            <a:pPr algn="ctr" fontAlgn="base"/>
            <a:r>
              <a:rPr lang="en-US" sz="1400" b="1" i="1" dirty="0">
                <a:solidFill>
                  <a:schemeClr val="bg1"/>
                </a:solidFill>
                <a:latin typeface="Open Sans"/>
              </a:rPr>
              <a:t>We'll make the air with music ring,</a:t>
            </a:r>
          </a:p>
          <a:p>
            <a:pPr algn="ctr" fontAlgn="base"/>
            <a:r>
              <a:rPr lang="en-US" sz="1400" b="1" i="1" dirty="0">
                <a:solidFill>
                  <a:schemeClr val="bg1"/>
                </a:solidFill>
                <a:latin typeface="Open Sans"/>
              </a:rPr>
              <a:t>Shout praises to our God and King;</a:t>
            </a:r>
          </a:p>
          <a:p>
            <a:pPr algn="ctr" fontAlgn="base"/>
            <a:r>
              <a:rPr lang="en-US" sz="1400" b="1" i="1" dirty="0">
                <a:solidFill>
                  <a:schemeClr val="bg1"/>
                </a:solidFill>
                <a:latin typeface="Open Sans"/>
              </a:rPr>
              <a:t>Above the rest these words we'll tell--</a:t>
            </a:r>
          </a:p>
          <a:p>
            <a:pPr algn="ctr" fontAlgn="base"/>
            <a:r>
              <a:rPr lang="en-US" sz="1400" b="1" i="1" dirty="0">
                <a:solidFill>
                  <a:schemeClr val="bg1"/>
                </a:solidFill>
                <a:latin typeface="Open Sans"/>
              </a:rPr>
              <a:t>All is well! All is well!</a:t>
            </a:r>
            <a:endParaRPr lang="en-US" sz="1400" b="1" i="1" dirty="0">
              <a:solidFill>
                <a:schemeClr val="bg1"/>
              </a:solidFill>
              <a:effectLst/>
              <a:latin typeface="Open Sans"/>
            </a:endParaRPr>
          </a:p>
        </p:txBody>
      </p:sp>
      <p:sp>
        <p:nvSpPr>
          <p:cNvPr id="7" name="Rectangle 6">
            <a:extLst>
              <a:ext uri="{FF2B5EF4-FFF2-40B4-BE49-F238E27FC236}">
                <a16:creationId xmlns:a16="http://schemas.microsoft.com/office/drawing/2014/main" id="{059986E2-06C7-402F-B628-4E54B40ECBC0}"/>
              </a:ext>
            </a:extLst>
          </p:cNvPr>
          <p:cNvSpPr/>
          <p:nvPr/>
        </p:nvSpPr>
        <p:spPr>
          <a:xfrm>
            <a:off x="4451841" y="922106"/>
            <a:ext cx="3235309" cy="461665"/>
          </a:xfrm>
          <a:prstGeom prst="rect">
            <a:avLst/>
          </a:prstGeom>
        </p:spPr>
        <p:txBody>
          <a:bodyPr wrap="none">
            <a:spAutoFit/>
          </a:bodyPr>
          <a:lstStyle/>
          <a:p>
            <a:r>
              <a:rPr lang="en-US" sz="2400" b="1" i="1" dirty="0">
                <a:solidFill>
                  <a:schemeClr val="bg1"/>
                </a:solidFill>
              </a:rPr>
              <a:t> “Come, Come Ye Saints” </a:t>
            </a:r>
          </a:p>
        </p:txBody>
      </p:sp>
    </p:spTree>
    <p:extLst>
      <p:ext uri="{BB962C8B-B14F-4D97-AF65-F5344CB8AC3E}">
        <p14:creationId xmlns:p14="http://schemas.microsoft.com/office/powerpoint/2010/main" val="9925572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9"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upLeft)">
                                      <p:cBhvr>
                                        <p:cTn id="14" dur="500"/>
                                        <p:tgtEl>
                                          <p:spTgt spid="2"/>
                                        </p:tgtEl>
                                      </p:cBhvr>
                                    </p:animEffect>
                                  </p:childTnLst>
                                </p:cTn>
                              </p:par>
                              <p:par>
                                <p:cTn id="15" presetID="18" presetClass="entr" presetSubtype="9"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Left)">
                                      <p:cBhvr>
                                        <p:cTn id="17" dur="500"/>
                                        <p:tgtEl>
                                          <p:spTgt spid="4"/>
                                        </p:tgtEl>
                                      </p:cBhvr>
                                    </p:animEffect>
                                  </p:childTnLst>
                                </p:cTn>
                              </p:par>
                              <p:par>
                                <p:cTn id="18" presetID="18" presetClass="entr" presetSubtype="9"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upLeft)">
                                      <p:cBhvr>
                                        <p:cTn id="20" dur="500"/>
                                        <p:tgtEl>
                                          <p:spTgt spid="5"/>
                                        </p:tgtEl>
                                      </p:cBhvr>
                                    </p:animEffect>
                                  </p:childTnLst>
                                </p:cTn>
                              </p:par>
                              <p:par>
                                <p:cTn id="21" presetID="18" presetClass="entr" presetSubtype="9"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up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2" name="Rectangle 1">
            <a:extLst>
              <a:ext uri="{FF2B5EF4-FFF2-40B4-BE49-F238E27FC236}">
                <a16:creationId xmlns:a16="http://schemas.microsoft.com/office/drawing/2014/main" id="{77A5B08E-E60C-4BDC-962A-6D2654D1476F}"/>
              </a:ext>
            </a:extLst>
          </p:cNvPr>
          <p:cNvSpPr/>
          <p:nvPr/>
        </p:nvSpPr>
        <p:spPr>
          <a:xfrm>
            <a:off x="1152937" y="1046921"/>
            <a:ext cx="9462053" cy="400110"/>
          </a:xfrm>
          <a:prstGeom prst="rect">
            <a:avLst/>
          </a:prstGeom>
        </p:spPr>
        <p:txBody>
          <a:bodyPr wrap="square">
            <a:spAutoFit/>
          </a:bodyPr>
          <a:lstStyle/>
          <a:p>
            <a:pPr algn="just"/>
            <a:r>
              <a:rPr lang="en-US" sz="2000" b="1" dirty="0">
                <a:solidFill>
                  <a:srgbClr val="002060"/>
                </a:solidFill>
              </a:rPr>
              <a:t>How does this hymn illustrate the Saints’ faith in Jesus Christ and trust in their leaders?</a:t>
            </a:r>
          </a:p>
        </p:txBody>
      </p:sp>
      <p:sp>
        <p:nvSpPr>
          <p:cNvPr id="4" name="Rectangle 3">
            <a:extLst>
              <a:ext uri="{FF2B5EF4-FFF2-40B4-BE49-F238E27FC236}">
                <a16:creationId xmlns:a16="http://schemas.microsoft.com/office/drawing/2014/main" id="{8A6D527A-5313-45D3-BE57-AA28A244A265}"/>
              </a:ext>
            </a:extLst>
          </p:cNvPr>
          <p:cNvSpPr/>
          <p:nvPr/>
        </p:nvSpPr>
        <p:spPr>
          <a:xfrm>
            <a:off x="1457739" y="1630018"/>
            <a:ext cx="8971722" cy="26504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b="1" i="1" dirty="0">
                <a:solidFill>
                  <a:schemeClr val="bg1"/>
                </a:solidFill>
              </a:rPr>
              <a:t>“After leaving Nauvoo, [Catherine], ever delicate and frail, sank rapidly under the ever accumulating hardships. The sorrowing husband wrote imploringly to the wife’s parents, asking them to receive her into their home until the Saints should find an abiding place. The answer came, ‘Let her renounce her degrading faith and she can come back, but never until she does.’ </a:t>
            </a:r>
          </a:p>
          <a:p>
            <a:pPr algn="just"/>
            <a:r>
              <a:rPr lang="en-US" b="1" i="1" dirty="0">
                <a:solidFill>
                  <a:schemeClr val="bg1"/>
                </a:solidFill>
              </a:rPr>
              <a:t>“When the letter was read to her, she asked her husband to get his Bible and to turn to the book of Ruth and read the first chapter, sixteenth and seventeenth verses: ‘Entreat me not to leave thee or to return from following after thee; for whither thou goest I will go, and where thou lodgest I will lodge. Thy people shall be my people and thy God my God’” (Memoirs of John R. Young: Utah Pioneer 1847[1920], 17–18). Catherine Spencer died shortly thereafter.</a:t>
            </a:r>
          </a:p>
        </p:txBody>
      </p:sp>
    </p:spTree>
    <p:extLst>
      <p:ext uri="{BB962C8B-B14F-4D97-AF65-F5344CB8AC3E}">
        <p14:creationId xmlns:p14="http://schemas.microsoft.com/office/powerpoint/2010/main" val="2990847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sp>
        <p:nvSpPr>
          <p:cNvPr id="2" name="Rectangle 1">
            <a:extLst>
              <a:ext uri="{FF2B5EF4-FFF2-40B4-BE49-F238E27FC236}">
                <a16:creationId xmlns:a16="http://schemas.microsoft.com/office/drawing/2014/main" id="{5FF1AFFF-D24F-4A3B-BF6D-2314B7D38BC5}"/>
              </a:ext>
            </a:extLst>
          </p:cNvPr>
          <p:cNvSpPr/>
          <p:nvPr/>
        </p:nvSpPr>
        <p:spPr>
          <a:xfrm>
            <a:off x="3240157" y="927652"/>
            <a:ext cx="5738191" cy="189199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A444A3AB-9B2F-4661-86BC-918FD5EC0E8C}"/>
              </a:ext>
            </a:extLst>
          </p:cNvPr>
          <p:cNvSpPr/>
          <p:nvPr/>
        </p:nvSpPr>
        <p:spPr>
          <a:xfrm>
            <a:off x="2882348" y="1003768"/>
            <a:ext cx="6096000" cy="1815882"/>
          </a:xfrm>
          <a:prstGeom prst="rect">
            <a:avLst/>
          </a:prstGeom>
        </p:spPr>
        <p:txBody>
          <a:bodyPr>
            <a:spAutoFit/>
          </a:bodyPr>
          <a:lstStyle/>
          <a:p>
            <a:pPr algn="ctr" fontAlgn="base"/>
            <a:r>
              <a:rPr lang="en-US" sz="1400" b="1" i="1" dirty="0">
                <a:solidFill>
                  <a:schemeClr val="bg1"/>
                </a:solidFill>
                <a:latin typeface="Open Sans"/>
              </a:rPr>
              <a:t>4. And should we die before our journey's through,</a:t>
            </a:r>
          </a:p>
          <a:p>
            <a:pPr algn="ctr" fontAlgn="base"/>
            <a:r>
              <a:rPr lang="en-US" sz="1400" b="1" i="1" dirty="0">
                <a:solidFill>
                  <a:schemeClr val="bg1"/>
                </a:solidFill>
                <a:latin typeface="Open Sans"/>
              </a:rPr>
              <a:t>Happy day! All is well!</a:t>
            </a:r>
          </a:p>
          <a:p>
            <a:pPr algn="ctr" fontAlgn="base"/>
            <a:r>
              <a:rPr lang="en-US" sz="1400" b="1" i="1" dirty="0">
                <a:solidFill>
                  <a:schemeClr val="bg1"/>
                </a:solidFill>
                <a:latin typeface="Open Sans"/>
              </a:rPr>
              <a:t>We then are free from toil and sorrow, too;</a:t>
            </a:r>
          </a:p>
          <a:p>
            <a:pPr algn="ctr" fontAlgn="base"/>
            <a:r>
              <a:rPr lang="en-US" sz="1400" b="1" i="1" dirty="0">
                <a:solidFill>
                  <a:schemeClr val="bg1"/>
                </a:solidFill>
                <a:latin typeface="Open Sans"/>
              </a:rPr>
              <a:t>With the just we shall dwell!</a:t>
            </a:r>
          </a:p>
          <a:p>
            <a:pPr algn="ctr" fontAlgn="base"/>
            <a:r>
              <a:rPr lang="en-US" sz="1400" b="1" i="1" dirty="0">
                <a:solidFill>
                  <a:schemeClr val="bg1"/>
                </a:solidFill>
                <a:latin typeface="Open Sans"/>
              </a:rPr>
              <a:t>But if our lives are spared again</a:t>
            </a:r>
          </a:p>
          <a:p>
            <a:pPr algn="ctr" fontAlgn="base"/>
            <a:r>
              <a:rPr lang="en-US" sz="1400" b="1" i="1" dirty="0">
                <a:solidFill>
                  <a:schemeClr val="bg1"/>
                </a:solidFill>
                <a:latin typeface="Open Sans"/>
              </a:rPr>
              <a:t>To see the Saints their rest obtain,</a:t>
            </a:r>
          </a:p>
          <a:p>
            <a:pPr algn="ctr" fontAlgn="base"/>
            <a:r>
              <a:rPr lang="en-US" sz="1400" b="1" i="1" dirty="0">
                <a:solidFill>
                  <a:schemeClr val="bg1"/>
                </a:solidFill>
                <a:latin typeface="Open Sans"/>
              </a:rPr>
              <a:t>Oh, how we'll make this chorus swell--</a:t>
            </a:r>
          </a:p>
          <a:p>
            <a:pPr algn="ctr" fontAlgn="base"/>
            <a:r>
              <a:rPr lang="en-US" sz="1400" b="1" i="1" dirty="0">
                <a:solidFill>
                  <a:schemeClr val="bg1"/>
                </a:solidFill>
                <a:latin typeface="Open Sans"/>
              </a:rPr>
              <a:t>All is well! All is well!</a:t>
            </a:r>
            <a:endParaRPr lang="en-US" sz="1400" b="1" i="1" dirty="0">
              <a:solidFill>
                <a:schemeClr val="bg1"/>
              </a:solidFill>
              <a:effectLst/>
              <a:latin typeface="Open Sans"/>
            </a:endParaRPr>
          </a:p>
        </p:txBody>
      </p:sp>
      <p:sp>
        <p:nvSpPr>
          <p:cNvPr id="5" name="Rectangle 4">
            <a:extLst>
              <a:ext uri="{FF2B5EF4-FFF2-40B4-BE49-F238E27FC236}">
                <a16:creationId xmlns:a16="http://schemas.microsoft.com/office/drawing/2014/main" id="{32D0D78E-3D7A-4F37-B57B-B2FAE937B3E0}"/>
              </a:ext>
            </a:extLst>
          </p:cNvPr>
          <p:cNvSpPr/>
          <p:nvPr/>
        </p:nvSpPr>
        <p:spPr>
          <a:xfrm>
            <a:off x="2795203" y="3429000"/>
            <a:ext cx="6600589" cy="400110"/>
          </a:xfrm>
          <a:prstGeom prst="rect">
            <a:avLst/>
          </a:prstGeom>
        </p:spPr>
        <p:txBody>
          <a:bodyPr wrap="none">
            <a:spAutoFit/>
          </a:bodyPr>
          <a:lstStyle/>
          <a:p>
            <a:r>
              <a:rPr lang="en-US" sz="2000" b="1" dirty="0">
                <a:solidFill>
                  <a:srgbClr val="002060"/>
                </a:solidFill>
              </a:rPr>
              <a:t>How do the words of this verse relate to Catherine Spencer?</a:t>
            </a:r>
          </a:p>
        </p:txBody>
      </p:sp>
    </p:spTree>
    <p:extLst>
      <p:ext uri="{BB962C8B-B14F-4D97-AF65-F5344CB8AC3E}">
        <p14:creationId xmlns:p14="http://schemas.microsoft.com/office/powerpoint/2010/main" val="407957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148</a:t>
            </a:r>
          </a:p>
        </p:txBody>
      </p:sp>
      <p:pic>
        <p:nvPicPr>
          <p:cNvPr id="1026" name="Picture 2" descr="https://broadcast.lds.org/crowdsource/mobile/images/1506128/5721264b5d4c452fae42c6dd5bf4526e/3141x1246.png">
            <a:extLst>
              <a:ext uri="{FF2B5EF4-FFF2-40B4-BE49-F238E27FC236}">
                <a16:creationId xmlns:a16="http://schemas.microsoft.com/office/drawing/2014/main" id="{4C8E58E6-3DE7-4110-A312-6FF16404B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18" y="940905"/>
            <a:ext cx="9192059" cy="463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5699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1335</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MS PMincho</vt:lpstr>
      <vt:lpstr>Arial</vt:lpstr>
      <vt:lpstr>Calibri</vt:lpstr>
      <vt:lpstr>Ebrima</vt:lpstr>
      <vt:lpstr>Ink Free</vt:lpstr>
      <vt:lpstr>MV Boli</vt:lpstr>
      <vt:lpstr>Open Sans</vt:lpstr>
      <vt:lpstr>Palatino</vt:lpstr>
      <vt:lpstr>Palatino Linotype</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3342</cp:revision>
  <dcterms:created xsi:type="dcterms:W3CDTF">2018-08-29T04:26:39Z</dcterms:created>
  <dcterms:modified xsi:type="dcterms:W3CDTF">2018-11-14T04:14:19Z</dcterms:modified>
</cp:coreProperties>
</file>