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3" r:id="rId1"/>
  </p:sldMasterIdLst>
  <p:notesMasterIdLst>
    <p:notesMasterId r:id="rId14"/>
  </p:notesMasterIdLst>
  <p:sldIdLst>
    <p:sldId id="296" r:id="rId2"/>
    <p:sldId id="304" r:id="rId3"/>
    <p:sldId id="319" r:id="rId4"/>
    <p:sldId id="320" r:id="rId5"/>
    <p:sldId id="321" r:id="rId6"/>
    <p:sldId id="322" r:id="rId7"/>
    <p:sldId id="323" r:id="rId8"/>
    <p:sldId id="324" r:id="rId9"/>
    <p:sldId id="325" r:id="rId10"/>
    <p:sldId id="326" r:id="rId11"/>
    <p:sldId id="327" r:id="rId12"/>
    <p:sldId id="32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AB7"/>
    <a:srgbClr val="333399"/>
    <a:srgbClr val="D6E513"/>
    <a:srgbClr val="D88028"/>
    <a:srgbClr val="CC0000"/>
    <a:srgbClr val="FF6600"/>
    <a:srgbClr val="B9B93A"/>
    <a:srgbClr val="13BD23"/>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67" d="100"/>
          <a:sy n="67" d="100"/>
        </p:scale>
        <p:origin x="8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75640873-EF0B-4AC7-AF11-57FEBA4985EA}" type="datetimeFigureOut">
              <a:rPr lang="en-US" smtClean="0"/>
              <a:t>11/7/2018</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2B93B05A-D8BA-4E04-8927-7D3B765C5B2D}" type="slidenum">
              <a:rPr lang="en-US" smtClean="0"/>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11/7/2018</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75640873-EF0B-4AC7-AF11-57FEBA4985EA}" type="datetimeFigureOut">
              <a:rPr lang="en-US" smtClean="0"/>
              <a:t>11/7/2018</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2B93B05A-D8BA-4E04-8927-7D3B765C5B2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rmoninterpreter.com/conference-new-perspectives-on-joseph-smith-and-translation-16-march-2017/"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Brigham_Young_by_Charles_Roscoe_Savage,_1871.jpg" TargetMode="External"/><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hyperlink" Target="http://flickr.com/photos/kenlund/7187256726"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jstephenconn/8262664210/"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the1stog.blogspot.com/2012/02/culture-blogs-my-religion-and.html"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ristaoconfuso.com/2014/11/10-fatos-constrangedores-sobre-religiao.html"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mcgee.tistory.com/360"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73653333@N05/6929640207"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kenlund/67156635"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eath_of_Joseph_Smith"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flickr.com/photos/jstephenconn/6881113691"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yscenicbyway.com/2011/08/playing-tourist-in-salt-lake-city.html"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4000"/>
            <a:lum/>
            <a:extLst>
              <a:ext uri="{837473B0-CC2E-450A-ABE3-18F120FF3D39}">
                <a1611:picAttrSrcUrl xmlns:a1611="http://schemas.microsoft.com/office/drawing/2016/11/main" r:id="rId3"/>
              </a:ext>
            </a:extLst>
          </a:blip>
          <a:srcRect/>
          <a:stretch>
            <a:fillRect l="-25000" r="-25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4000"/>
            <a:lum/>
            <a:extLst>
              <a:ext uri="{837473B0-CC2E-450A-ABE3-18F120FF3D39}">
                <a1611:picAttrSrcUrl xmlns:a1611="http://schemas.microsoft.com/office/drawing/2016/11/main" r:id="rId3"/>
              </a:ext>
            </a:extLst>
          </a:blip>
          <a:srcRect/>
          <a:stretch>
            <a:fillRect t="-61000" b="-61000"/>
          </a:stretch>
        </a:blipFill>
        <a:effectLst/>
      </p:bgPr>
    </p:bg>
    <p:spTree>
      <p:nvGrpSpPr>
        <p:cNvPr id="1" name=""/>
        <p:cNvGrpSpPr/>
        <p:nvPr/>
      </p:nvGrpSpPr>
      <p:grpSpPr>
        <a:xfrm>
          <a:off x="0" y="0"/>
          <a:ext cx="0" cy="0"/>
          <a:chOff x="0" y="0"/>
          <a:chExt cx="0" cy="0"/>
        </a:xfrm>
      </p:grpSpPr>
      <p:sp>
        <p:nvSpPr>
          <p:cNvPr id="3" name="2 Rectángulo"/>
          <p:cNvSpPr/>
          <p:nvPr/>
        </p:nvSpPr>
        <p:spPr>
          <a:xfrm>
            <a:off x="2610852" y="890973"/>
            <a:ext cx="7279105" cy="247488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4247146" y="903643"/>
            <a:ext cx="5642811" cy="2462213"/>
          </a:xfrm>
          <a:prstGeom prst="rect">
            <a:avLst/>
          </a:prstGeom>
        </p:spPr>
        <p:txBody>
          <a:bodyPr wrap="square">
            <a:spAutoFit/>
          </a:bodyPr>
          <a:lstStyle/>
          <a:p>
            <a:pPr algn="just"/>
            <a:r>
              <a:rPr lang="en-US" sz="1400" dirty="0"/>
              <a:t>Benjamin F. Johnson recalled, “As soon as he [Brigham Young] spoke I jumped upon my feet, for in every possible degree it was Joseph’s voice, and his person, in look, attitude, dress and appearance was Joseph himself, personified; and I knew in a moment the spirit and mantle of Joseph was upon him” (</a:t>
            </a:r>
            <a:r>
              <a:rPr lang="en-US" sz="1400" i="1" dirty="0"/>
              <a:t>My Life’s Review, </a:t>
            </a:r>
            <a:r>
              <a:rPr lang="en-US" sz="1400" dirty="0"/>
              <a:t>104, as quoted in </a:t>
            </a:r>
            <a:r>
              <a:rPr lang="en-US" sz="1400" i="1" dirty="0"/>
              <a:t>Church History in the Fulness of Times Student Manual, </a:t>
            </a:r>
            <a:r>
              <a:rPr lang="en-US" sz="1400" dirty="0"/>
              <a:t>2nd ed. [Church Educational System manual, 2003], 291). William C. Staines described Brigham Young as speaking in a “voice like the voice of the Prophet Joseph. I thought it was he, and so did thousands who heard it” (in </a:t>
            </a:r>
            <a:r>
              <a:rPr lang="en-US" sz="1400" i="1" dirty="0"/>
              <a:t>History of the Church, </a:t>
            </a:r>
            <a:r>
              <a:rPr lang="en-US" sz="1400" dirty="0"/>
              <a:t>7:236).</a:t>
            </a:r>
            <a:endParaRPr lang="es-ES" sz="1400" dirty="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2719137" y="1034899"/>
            <a:ext cx="1528009" cy="2117375"/>
          </a:xfrm>
          <a:prstGeom prst="rect">
            <a:avLst/>
          </a:prstGeom>
          <a:noFill/>
          <a:ln>
            <a:noFill/>
          </a:ln>
        </p:spPr>
      </p:pic>
      <p:sp>
        <p:nvSpPr>
          <p:cNvPr id="6" name="5 Rectángulo"/>
          <p:cNvSpPr/>
          <p:nvPr/>
        </p:nvSpPr>
        <p:spPr>
          <a:xfrm>
            <a:off x="3672639" y="4204056"/>
            <a:ext cx="5462335" cy="14246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3 Rectángulo"/>
          <p:cNvSpPr/>
          <p:nvPr/>
        </p:nvSpPr>
        <p:spPr>
          <a:xfrm>
            <a:off x="4701337" y="4204056"/>
            <a:ext cx="4433637" cy="1384995"/>
          </a:xfrm>
          <a:prstGeom prst="rect">
            <a:avLst/>
          </a:prstGeom>
        </p:spPr>
        <p:txBody>
          <a:bodyPr wrap="square">
            <a:spAutoFit/>
          </a:bodyPr>
          <a:lstStyle/>
          <a:p>
            <a:pPr algn="just"/>
            <a:r>
              <a:rPr lang="en-US" sz="1400" dirty="0"/>
              <a:t>Wilford Woodruff wrote, “If I had not seen him with my own eyes, there is no one that could have convinced me that it was not Joseph Smith, and anyone can testify to this who was acquainted with these two men” (in </a:t>
            </a:r>
            <a:r>
              <a:rPr lang="en-US" sz="1400" i="1" dirty="0"/>
              <a:t>History of the Church</a:t>
            </a:r>
            <a:r>
              <a:rPr lang="es-ES" sz="1400" i="1" dirty="0"/>
              <a:t>, </a:t>
            </a:r>
            <a:r>
              <a:rPr lang="es-ES" sz="1400" dirty="0"/>
              <a:t>7:236).</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955" y="4295273"/>
            <a:ext cx="908382" cy="12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267326" y="1042282"/>
            <a:ext cx="8911389" cy="615553"/>
          </a:xfrm>
          <a:prstGeom prst="rect">
            <a:avLst/>
          </a:prstGeom>
        </p:spPr>
        <p:txBody>
          <a:bodyPr wrap="square">
            <a:spAutoFit/>
          </a:bodyPr>
          <a:lstStyle/>
          <a:p>
            <a:pPr algn="just"/>
            <a:r>
              <a:rPr lang="en-US" sz="1700" b="1" dirty="0"/>
              <a:t>How did the Lord bless the Saints to know whom He had appointed to lead the</a:t>
            </a:r>
            <a:r>
              <a:rPr lang="es-ES" sz="1700" b="1" dirty="0"/>
              <a:t> </a:t>
            </a:r>
            <a:r>
              <a:rPr lang="en-US" sz="1700" b="1" dirty="0"/>
              <a:t>Church</a:t>
            </a:r>
            <a:r>
              <a:rPr lang="es-ES" sz="1700" b="1" dirty="0"/>
              <a:t>?</a:t>
            </a:r>
          </a:p>
        </p:txBody>
      </p:sp>
      <p:sp>
        <p:nvSpPr>
          <p:cNvPr id="3" name="2 Rectángulo"/>
          <p:cNvSpPr/>
          <p:nvPr/>
        </p:nvSpPr>
        <p:spPr>
          <a:xfrm>
            <a:off x="1267326" y="1806424"/>
            <a:ext cx="7575886" cy="369332"/>
          </a:xfrm>
          <a:prstGeom prst="rect">
            <a:avLst/>
          </a:prstGeom>
        </p:spPr>
        <p:txBody>
          <a:bodyPr wrap="square">
            <a:spAutoFit/>
          </a:bodyPr>
          <a:lstStyle/>
          <a:p>
            <a:pPr algn="just"/>
            <a:r>
              <a:rPr lang="en-US" b="1" dirty="0"/>
              <a:t>How can we know that Church leaders today are called of God?</a:t>
            </a:r>
            <a:endParaRPr lang="es-ES" b="1" dirty="0"/>
          </a:p>
        </p:txBody>
      </p:sp>
      <p:sp>
        <p:nvSpPr>
          <p:cNvPr id="4" name="3 Rectángulo"/>
          <p:cNvSpPr/>
          <p:nvPr/>
        </p:nvSpPr>
        <p:spPr>
          <a:xfrm>
            <a:off x="1267325" y="2317358"/>
            <a:ext cx="8911389"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Through</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the</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Holy</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Ghost</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we can receive a witness that those who lead the Church have been called of</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God</a:t>
            </a:r>
            <a:r>
              <a:rPr lang="es-ES" i="1" dirty="0">
                <a:effectLst>
                  <a:outerShdw blurRad="38100" dist="38100" dir="2700000" algn="tl">
                    <a:srgbClr val="000000">
                      <a:alpha val="43137"/>
                    </a:srgbClr>
                  </a:outerShdw>
                </a:effectLst>
              </a:rPr>
              <a:t>.</a:t>
            </a:r>
          </a:p>
        </p:txBody>
      </p:sp>
      <p:sp>
        <p:nvSpPr>
          <p:cNvPr id="5" name="4 Rectángulo"/>
          <p:cNvSpPr/>
          <p:nvPr/>
        </p:nvSpPr>
        <p:spPr>
          <a:xfrm>
            <a:off x="1267325" y="2967335"/>
            <a:ext cx="8911389" cy="646331"/>
          </a:xfrm>
          <a:prstGeom prst="rect">
            <a:avLst/>
          </a:prstGeom>
        </p:spPr>
        <p:txBody>
          <a:bodyPr wrap="square">
            <a:spAutoFit/>
          </a:bodyPr>
          <a:lstStyle/>
          <a:p>
            <a:pPr algn="just"/>
            <a:r>
              <a:rPr lang="en-US" b="1" dirty="0"/>
              <a:t>Why do you think it is important to receive a testimony that our Church leaders </a:t>
            </a:r>
            <a:r>
              <a:rPr lang="es-ES" b="1" dirty="0"/>
              <a:t>are </a:t>
            </a:r>
            <a:r>
              <a:rPr lang="en-US" b="1" dirty="0"/>
              <a:t>called</a:t>
            </a:r>
            <a:r>
              <a:rPr lang="es-ES" b="1" dirty="0"/>
              <a:t> </a:t>
            </a:r>
            <a:r>
              <a:rPr lang="en-US" b="1" dirty="0"/>
              <a:t>of</a:t>
            </a:r>
            <a:r>
              <a:rPr lang="es-ES" b="1" dirty="0"/>
              <a:t> </a:t>
            </a:r>
            <a:r>
              <a:rPr lang="en-US" b="1" dirty="0"/>
              <a:t>God</a:t>
            </a:r>
            <a:r>
              <a:rPr lang="es-ES" b="1" dirty="0"/>
              <a:t>?</a:t>
            </a:r>
          </a:p>
        </p:txBody>
      </p:sp>
      <p:sp>
        <p:nvSpPr>
          <p:cNvPr id="6" name="5 Rectángulo"/>
          <p:cNvSpPr/>
          <p:nvPr/>
        </p:nvSpPr>
        <p:spPr>
          <a:xfrm>
            <a:off x="1267326" y="3613666"/>
            <a:ext cx="8911388" cy="646331"/>
          </a:xfrm>
          <a:prstGeom prst="rect">
            <a:avLst/>
          </a:prstGeom>
        </p:spPr>
        <p:txBody>
          <a:bodyPr wrap="square">
            <a:spAutoFit/>
          </a:bodyPr>
          <a:lstStyle/>
          <a:p>
            <a:pPr algn="just"/>
            <a:r>
              <a:rPr lang="en-US" b="1" dirty="0"/>
              <a:t>When have you received a witness that a leader of the Church was called of God</a:t>
            </a:r>
            <a:r>
              <a:rPr lang="es-ES" b="1" dirty="0"/>
              <a:t>?</a:t>
            </a:r>
          </a:p>
        </p:txBody>
      </p:sp>
      <p:sp>
        <p:nvSpPr>
          <p:cNvPr id="8" name="7 Rectángulo"/>
          <p:cNvSpPr/>
          <p:nvPr/>
        </p:nvSpPr>
        <p:spPr>
          <a:xfrm>
            <a:off x="1267326" y="4300284"/>
            <a:ext cx="4774064" cy="369332"/>
          </a:xfrm>
          <a:prstGeom prst="rect">
            <a:avLst/>
          </a:prstGeom>
        </p:spPr>
        <p:txBody>
          <a:bodyPr wrap="none">
            <a:spAutoFit/>
          </a:bodyPr>
          <a:lstStyle/>
          <a:p>
            <a:r>
              <a:rPr lang="en-US" b="1" dirty="0"/>
              <a:t>What did you do to receive that witness?</a:t>
            </a:r>
            <a:endParaRPr lang="es-ES" b="1" dirty="0"/>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4"/>
                                        </p:tgtEl>
                                        <p:attrNameLst>
                                          <p:attrName>ppt_y</p:attrName>
                                        </p:attrNameLst>
                                      </p:cBhvr>
                                      <p:tavLst>
                                        <p:tav tm="0">
                                          <p:val>
                                            <p:strVal val="#ppt_y"/>
                                          </p:val>
                                        </p:tav>
                                        <p:tav tm="100000">
                                          <p:val>
                                            <p:strVal val="#ppt_y"/>
                                          </p:val>
                                        </p:tav>
                                      </p:tavLst>
                                    </p:anim>
                                    <p:anim calcmode="lin" valueType="num">
                                      <p:cBhvr>
                                        <p:cTn id="16"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1250" fill="hold"/>
                                        <p:tgtEl>
                                          <p:spTgt spid="6"/>
                                        </p:tgtEl>
                                        <p:attrNameLst>
                                          <p:attrName>ppt_x</p:attrName>
                                        </p:attrNameLst>
                                      </p:cBhvr>
                                      <p:tavLst>
                                        <p:tav tm="0">
                                          <p:val>
                                            <p:strVal val="0-#ppt_w/2"/>
                                          </p:val>
                                        </p:tav>
                                        <p:tav tm="100000">
                                          <p:val>
                                            <p:strVal val="#ppt_x"/>
                                          </p:val>
                                        </p:tav>
                                      </p:tavLst>
                                    </p:anim>
                                    <p:anim calcmode="lin" valueType="num">
                                      <p:cBhvr additive="base">
                                        <p:cTn id="42" dur="1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250" fill="hold"/>
                                        <p:tgtEl>
                                          <p:spTgt spid="8"/>
                                        </p:tgtEl>
                                        <p:attrNameLst>
                                          <p:attrName>ppt_w</p:attrName>
                                        </p:attrNameLst>
                                      </p:cBhvr>
                                      <p:tavLst>
                                        <p:tav tm="0">
                                          <p:val>
                                            <p:fltVal val="0"/>
                                          </p:val>
                                        </p:tav>
                                        <p:tav tm="100000">
                                          <p:val>
                                            <p:strVal val="#ppt_w"/>
                                          </p:val>
                                        </p:tav>
                                      </p:tavLst>
                                    </p:anim>
                                    <p:anim calcmode="lin" valueType="num">
                                      <p:cBhvr>
                                        <p:cTn id="48" dur="1250" fill="hold"/>
                                        <p:tgtEl>
                                          <p:spTgt spid="8"/>
                                        </p:tgtEl>
                                        <p:attrNameLst>
                                          <p:attrName>ppt_h</p:attrName>
                                        </p:attrNameLst>
                                      </p:cBhvr>
                                      <p:tavLst>
                                        <p:tav tm="0">
                                          <p:val>
                                            <p:fltVal val="0"/>
                                          </p:val>
                                        </p:tav>
                                        <p:tav tm="100000">
                                          <p:val>
                                            <p:strVal val="#ppt_h"/>
                                          </p:val>
                                        </p:tav>
                                      </p:tavLst>
                                    </p:anim>
                                    <p:anim calcmode="lin" valueType="num">
                                      <p:cBhvr>
                                        <p:cTn id="49" dur="1250" fill="hold"/>
                                        <p:tgtEl>
                                          <p:spTgt spid="8"/>
                                        </p:tgtEl>
                                        <p:attrNameLst>
                                          <p:attrName>style.rotation</p:attrName>
                                        </p:attrNameLst>
                                      </p:cBhvr>
                                      <p:tavLst>
                                        <p:tav tm="0">
                                          <p:val>
                                            <p:fltVal val="360"/>
                                          </p:val>
                                        </p:tav>
                                        <p:tav tm="100000">
                                          <p:val>
                                            <p:fltVal val="0"/>
                                          </p:val>
                                        </p:tav>
                                      </p:tavLst>
                                    </p:anim>
                                    <p:animEffect transition="in" filter="fade">
                                      <p:cBhvr>
                                        <p:cTn id="5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pic>
        <p:nvPicPr>
          <p:cNvPr id="1028" name="Picture 4" descr="Resultado de imagen para primera presidencia y quorum de los 12 apostoles 2018">
            <a:extLst>
              <a:ext uri="{FF2B5EF4-FFF2-40B4-BE49-F238E27FC236}">
                <a16:creationId xmlns:a16="http://schemas.microsoft.com/office/drawing/2014/main" id="{858DFEFC-4396-4890-905E-E381C6BDA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49" y="890974"/>
            <a:ext cx="7967663" cy="52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ppt_w+.3"/>
                                          </p:val>
                                        </p:tav>
                                        <p:tav tm="100000">
                                          <p:val>
                                            <p:strVal val="#ppt_w"/>
                                          </p:val>
                                        </p:tav>
                                      </p:tavLst>
                                    </p:anim>
                                    <p:anim calcmode="lin" valueType="num">
                                      <p:cBhvr>
                                        <p:cTn id="8" dur="1000" fill="hold"/>
                                        <p:tgtEl>
                                          <p:spTgt spid="1028"/>
                                        </p:tgtEl>
                                        <p:attrNameLst>
                                          <p:attrName>ppt_h</p:attrName>
                                        </p:attrNameLst>
                                      </p:cBhvr>
                                      <p:tavLst>
                                        <p:tav tm="0">
                                          <p:val>
                                            <p:strVal val="#ppt_h"/>
                                          </p:val>
                                        </p:tav>
                                        <p:tav tm="100000">
                                          <p:val>
                                            <p:strVal val="#ppt_h"/>
                                          </p:val>
                                        </p:tav>
                                      </p:tavLst>
                                    </p:anim>
                                    <p:animEffect transition="in" filter="fade">
                                      <p:cBhvr>
                                        <p:cTn id="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4000"/>
            <a:lum/>
            <a:extLst>
              <a:ext uri="{837473B0-CC2E-450A-ABE3-18F120FF3D39}">
                <a1611:picAttrSrcUrl xmlns:a1611="http://schemas.microsoft.com/office/drawing/2016/11/main" r:id="rId3"/>
              </a:ext>
            </a:extLst>
          </a:blip>
          <a:srcRect/>
          <a:stretch>
            <a:fillRect t="-14000" b="-14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3231889" y="2848127"/>
            <a:ext cx="6798656" cy="707886"/>
          </a:xfrm>
          <a:prstGeom prst="rect">
            <a:avLst/>
          </a:prstGeom>
        </p:spPr>
        <p:txBody>
          <a:bodyPr wrap="none">
            <a:spAutoFit/>
          </a:bodyPr>
          <a:lstStyle/>
          <a:p>
            <a:r>
              <a:rPr lang="en-US" sz="4000" b="1" dirty="0">
                <a:latin typeface="28 Days Later" pitchFamily="34" charset="0"/>
              </a:rPr>
              <a:t>“Succession</a:t>
            </a:r>
            <a:r>
              <a:rPr lang="es-ES" sz="4000" b="1" dirty="0">
                <a:latin typeface="28 Days Later" pitchFamily="34" charset="0"/>
              </a:rPr>
              <a:t> in </a:t>
            </a:r>
            <a:r>
              <a:rPr lang="en-US" sz="4000" b="1" dirty="0">
                <a:latin typeface="28 Days Later" pitchFamily="34" charset="0"/>
              </a:rPr>
              <a:t>the</a:t>
            </a:r>
            <a:r>
              <a:rPr lang="es-ES" sz="4000" b="1" dirty="0">
                <a:latin typeface="28 Days Later" pitchFamily="34" charset="0"/>
              </a:rPr>
              <a:t> </a:t>
            </a:r>
            <a:r>
              <a:rPr lang="en-US" sz="4000" b="1" dirty="0">
                <a:latin typeface="28 Days Later" pitchFamily="34" charset="0"/>
              </a:rPr>
              <a:t>Presidency”</a:t>
            </a:r>
            <a:endParaRPr lang="es-ES" sz="4000" b="1" dirty="0">
              <a:latin typeface="28 Days Later" pitchFamily="34" charset="0"/>
            </a:endParaRP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9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828800" y="2642482"/>
            <a:ext cx="8638674" cy="1754326"/>
          </a:xfrm>
          <a:prstGeom prst="rect">
            <a:avLst/>
          </a:prstGeom>
        </p:spPr>
        <p:txBody>
          <a:bodyPr wrap="square">
            <a:spAutoFit/>
          </a:bodyPr>
          <a:lstStyle/>
          <a:p>
            <a:pPr algn="ctr"/>
            <a:r>
              <a:rPr lang="en-US" sz="3600" b="1" dirty="0">
                <a:latin typeface="28 Days Later" pitchFamily="34" charset="0"/>
              </a:rPr>
              <a:t>“After the martyrdom of Joseph and Hyrum Smith a few people claim the right to lead the Church”</a:t>
            </a:r>
            <a:endParaRPr lang="es-ES" sz="3600" dirty="0">
              <a:latin typeface="28 Days Later" pitchFamily="34" charset="0"/>
            </a:endParaRPr>
          </a:p>
        </p:txBody>
      </p:sp>
    </p:spTree>
    <p:extLst>
      <p:ext uri="{BB962C8B-B14F-4D97-AF65-F5344CB8AC3E}">
        <p14:creationId xmlns:p14="http://schemas.microsoft.com/office/powerpoint/2010/main" val="24980959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3000"/>
            <a:lum/>
            <a:extLst>
              <a:ext uri="{837473B0-CC2E-450A-ABE3-18F120FF3D39}">
                <a1611:picAttrSrcUrl xmlns:a1611="http://schemas.microsoft.com/office/drawing/2016/11/main" r:id="rId3"/>
              </a:ext>
            </a:extLst>
          </a:blip>
          <a:srcRect/>
          <a:stretch>
            <a:fillRect t="-20000" b="-20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387641" y="922604"/>
            <a:ext cx="8767011" cy="646331"/>
          </a:xfrm>
          <a:prstGeom prst="rect">
            <a:avLst/>
          </a:prstGeom>
        </p:spPr>
        <p:txBody>
          <a:bodyPr wrap="square">
            <a:spAutoFit/>
          </a:bodyPr>
          <a:lstStyle/>
          <a:p>
            <a:pPr algn="just"/>
            <a:r>
              <a:rPr lang="en-US" b="1" dirty="0"/>
              <a:t>When the current President of the Church dies, who will become the next President of the Church? </a:t>
            </a:r>
            <a:endParaRPr lang="es-ES" b="1" dirty="0"/>
          </a:p>
        </p:txBody>
      </p:sp>
      <p:sp>
        <p:nvSpPr>
          <p:cNvPr id="3" name="2 Rectángulo"/>
          <p:cNvSpPr/>
          <p:nvPr/>
        </p:nvSpPr>
        <p:spPr>
          <a:xfrm>
            <a:off x="1387641" y="1573127"/>
            <a:ext cx="2816797" cy="369332"/>
          </a:xfrm>
          <a:prstGeom prst="rect">
            <a:avLst/>
          </a:prstGeom>
        </p:spPr>
        <p:txBody>
          <a:bodyPr wrap="none">
            <a:spAutoFit/>
          </a:bodyPr>
          <a:lstStyle/>
          <a:p>
            <a:r>
              <a:rPr lang="en-US" b="1" dirty="0"/>
              <a:t>How will he be chosen?</a:t>
            </a:r>
            <a:endParaRPr lang="es-ES" dirty="0"/>
          </a:p>
        </p:txBody>
      </p:sp>
      <p:sp>
        <p:nvSpPr>
          <p:cNvPr id="4" name="3 Rectángulo"/>
          <p:cNvSpPr/>
          <p:nvPr/>
        </p:nvSpPr>
        <p:spPr>
          <a:xfrm>
            <a:off x="1387640" y="2044005"/>
            <a:ext cx="8767011" cy="646331"/>
          </a:xfrm>
          <a:prstGeom prst="rect">
            <a:avLst/>
          </a:prstGeom>
        </p:spPr>
        <p:txBody>
          <a:bodyPr wrap="square">
            <a:spAutoFit/>
          </a:bodyPr>
          <a:lstStyle/>
          <a:p>
            <a:pPr algn="just"/>
            <a:r>
              <a:rPr lang="en-US" b="1" dirty="0"/>
              <a:t>How does the President of the Church receive the priesthood authority necessary to </a:t>
            </a:r>
            <a:r>
              <a:rPr lang="es-ES" b="1" dirty="0"/>
              <a:t>preside </a:t>
            </a:r>
            <a:r>
              <a:rPr lang="en-US" b="1" dirty="0"/>
              <a:t>over</a:t>
            </a:r>
            <a:r>
              <a:rPr lang="es-ES" b="1" dirty="0"/>
              <a:t> </a:t>
            </a:r>
            <a:r>
              <a:rPr lang="en-US" b="1" dirty="0"/>
              <a:t>the</a:t>
            </a:r>
            <a:r>
              <a:rPr lang="es-ES" b="1" dirty="0"/>
              <a:t> </a:t>
            </a:r>
            <a:r>
              <a:rPr lang="en-US" b="1" dirty="0"/>
              <a:t>Church</a:t>
            </a:r>
            <a:r>
              <a:rPr lang="es-ES" b="1" dirty="0"/>
              <a:t>?</a:t>
            </a:r>
          </a:p>
        </p:txBody>
      </p:sp>
      <p:sp>
        <p:nvSpPr>
          <p:cNvPr id="5" name="4 Rectángulo"/>
          <p:cNvSpPr/>
          <p:nvPr/>
        </p:nvSpPr>
        <p:spPr>
          <a:xfrm>
            <a:off x="1536030" y="2911645"/>
            <a:ext cx="8470231" cy="14197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400" dirty="0"/>
              <a:t>“Sidney Rigdon, First Counselor in the First Presidency, arrived [in Nauvoo] from Pittsburgh, Pennsylvania, on 3 August 1844. In the year before this time, he had begun taking a course contrary to the counsel of the Prophet Joseph Smith and had become estranged from the Church. He refused to meet with the three members of the Twelve already in Nauvoo and instead spoke to a large group of the Saints assembled for their Sunday worship service” (</a:t>
            </a:r>
            <a:r>
              <a:rPr lang="en-US" sz="1400" i="1" dirty="0"/>
              <a:t>Our Heritage: A Brief History of The Church of Jesus Christ of Latter-day Saints </a:t>
            </a:r>
            <a:r>
              <a:rPr lang="en-US" sz="1400" dirty="0"/>
              <a:t>[1996], 66).</a:t>
            </a:r>
            <a:endParaRPr lang="es-ES" sz="1400" dirty="0"/>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9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086852" y="907198"/>
            <a:ext cx="9079831" cy="646331"/>
          </a:xfrm>
          <a:prstGeom prst="rect">
            <a:avLst/>
          </a:prstGeom>
        </p:spPr>
        <p:txBody>
          <a:bodyPr wrap="square">
            <a:spAutoFit/>
          </a:bodyPr>
          <a:lstStyle/>
          <a:p>
            <a:pPr algn="just"/>
            <a:r>
              <a:rPr lang="en-US" b="1" dirty="0"/>
              <a:t>If you had been in Nauvoo at the time, what might you have thought about Sidney</a:t>
            </a:r>
            <a:r>
              <a:rPr lang="es-ES" b="1" dirty="0"/>
              <a:t> </a:t>
            </a:r>
            <a:r>
              <a:rPr lang="en-US" b="1" dirty="0"/>
              <a:t>Rigdon’s</a:t>
            </a:r>
            <a:r>
              <a:rPr lang="es-ES" b="1" dirty="0"/>
              <a:t> </a:t>
            </a:r>
            <a:r>
              <a:rPr lang="en-US" b="1" dirty="0"/>
              <a:t>claims</a:t>
            </a:r>
            <a:r>
              <a:rPr lang="es-ES" b="1" dirty="0"/>
              <a:t>?</a:t>
            </a:r>
          </a:p>
        </p:txBody>
      </p:sp>
      <p:sp>
        <p:nvSpPr>
          <p:cNvPr id="3" name="2 Rectángulo"/>
          <p:cNvSpPr/>
          <p:nvPr/>
        </p:nvSpPr>
        <p:spPr>
          <a:xfrm>
            <a:off x="1086850" y="1776210"/>
            <a:ext cx="6866023" cy="369332"/>
          </a:xfrm>
          <a:prstGeom prst="rect">
            <a:avLst/>
          </a:prstGeom>
        </p:spPr>
        <p:txBody>
          <a:bodyPr wrap="square">
            <a:spAutoFit/>
          </a:bodyPr>
          <a:lstStyle/>
          <a:p>
            <a:pPr algn="just"/>
            <a:r>
              <a:rPr lang="en-US" b="1" dirty="0"/>
              <a:t>What concerns might you have had about Brother</a:t>
            </a:r>
            <a:r>
              <a:rPr lang="es-ES" b="1" dirty="0"/>
              <a:t> </a:t>
            </a:r>
            <a:r>
              <a:rPr lang="en-US" b="1" dirty="0"/>
              <a:t>Rigdon</a:t>
            </a:r>
            <a:r>
              <a:rPr lang="es-ES" b="1" dirty="0"/>
              <a:t>?</a:t>
            </a:r>
          </a:p>
        </p:txBody>
      </p:sp>
      <p:sp>
        <p:nvSpPr>
          <p:cNvPr id="4" name="3 Rectángulo"/>
          <p:cNvSpPr/>
          <p:nvPr/>
        </p:nvSpPr>
        <p:spPr>
          <a:xfrm>
            <a:off x="1191126" y="2298032"/>
            <a:ext cx="8975556" cy="1343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400" dirty="0">
                <a:solidFill>
                  <a:schemeClr val="tx1"/>
                </a:solidFill>
                <a:effectLst>
                  <a:outerShdw blurRad="38100" dist="38100" dir="2700000" algn="tl">
                    <a:srgbClr val="000000">
                      <a:alpha val="43137"/>
                    </a:srgbClr>
                  </a:outerShdw>
                </a:effectLst>
              </a:rPr>
              <a:t>James Strang, who had been baptized in February 1844, was exploring a possible location for the Saints in Wisconsin in the spring of 1844. After the martyrdom, James Strang claimed to have received a letter from Joseph Smith, stating that he had been appointed to be Joseph’s successor. James Strang’s letter, which he showed to members of the Church, appeared to have Joseph Smith’s signature. James Strang claimed to be the next prophet and announced his position at a conference of the Church in Michigan on August 5, 1844.</a:t>
            </a:r>
            <a:endParaRPr lang="es-ES" sz="1400" dirty="0">
              <a:solidFill>
                <a:schemeClr val="tx1"/>
              </a:solidFill>
              <a:effectLst>
                <a:outerShdw blurRad="38100" dist="38100" dir="2700000" algn="tl">
                  <a:srgbClr val="000000">
                    <a:alpha val="43137"/>
                  </a:srgbClr>
                </a:outerShdw>
              </a:effectLst>
            </a:endParaRPr>
          </a:p>
        </p:txBody>
      </p:sp>
      <p:sp>
        <p:nvSpPr>
          <p:cNvPr id="5" name="4 Rectángulo"/>
          <p:cNvSpPr/>
          <p:nvPr/>
        </p:nvSpPr>
        <p:spPr>
          <a:xfrm>
            <a:off x="1086850" y="3656576"/>
            <a:ext cx="8975557" cy="646331"/>
          </a:xfrm>
          <a:prstGeom prst="rect">
            <a:avLst/>
          </a:prstGeom>
        </p:spPr>
        <p:txBody>
          <a:bodyPr wrap="square">
            <a:spAutoFit/>
          </a:bodyPr>
          <a:lstStyle/>
          <a:p>
            <a:pPr algn="just"/>
            <a:r>
              <a:rPr lang="en-US" b="1" dirty="0"/>
              <a:t>If you had been with the Saints in Michigan, what do you think you might have found convincing in James Strang’s claims?</a:t>
            </a:r>
            <a:endParaRPr lang="es-ES" b="1" dirty="0"/>
          </a:p>
        </p:txBody>
      </p:sp>
      <p:sp>
        <p:nvSpPr>
          <p:cNvPr id="6" name="5 Rectángulo"/>
          <p:cNvSpPr/>
          <p:nvPr/>
        </p:nvSpPr>
        <p:spPr>
          <a:xfrm>
            <a:off x="1086850" y="4302907"/>
            <a:ext cx="6533149" cy="369332"/>
          </a:xfrm>
          <a:prstGeom prst="rect">
            <a:avLst/>
          </a:prstGeom>
        </p:spPr>
        <p:txBody>
          <a:bodyPr wrap="square">
            <a:spAutoFit/>
          </a:bodyPr>
          <a:lstStyle/>
          <a:p>
            <a:pPr algn="just"/>
            <a:r>
              <a:rPr lang="en-US" b="1" dirty="0"/>
              <a:t>What concerns might you have had about</a:t>
            </a:r>
            <a:r>
              <a:rPr lang="es-ES" b="1" dirty="0"/>
              <a:t> </a:t>
            </a:r>
            <a:r>
              <a:rPr lang="en-US" b="1" dirty="0"/>
              <a:t>these</a:t>
            </a:r>
            <a:r>
              <a:rPr lang="es-ES" b="1" dirty="0"/>
              <a:t> </a:t>
            </a:r>
            <a:r>
              <a:rPr lang="en-US" b="1" dirty="0"/>
              <a:t>claims</a:t>
            </a:r>
            <a:r>
              <a:rPr lang="es-ES" b="1" dirty="0"/>
              <a:t>?</a:t>
            </a: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vertical)">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8)">
                                      <p:cBhvr>
                                        <p:cTn id="35" dur="125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3" name="2 Rectángulo"/>
          <p:cNvSpPr/>
          <p:nvPr/>
        </p:nvSpPr>
        <p:spPr>
          <a:xfrm>
            <a:off x="1792705" y="715892"/>
            <a:ext cx="8097252" cy="1955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Elders John Taylor, Willard Richards, and Parley P. Pratt were already in Nauvoo when Sidney Rigdon arrived. Most of the rest of the Apostles, including Brigham Young, returned to Nauvoo on the evening of August 6, 1844. The next day, August 7, the Apostles met in council at the home of John Taylor. Later that afternoon, the Twelve Apostles, the high council, and the high priests met together. President Young asked Sidney Rigdon to state his message to the Saints. Sidney Rigdon boldly declared that he had seen a vision and that no man could succeed Joseph Smith as President of the Church. He then proposed that he be appointed as the guardian</a:t>
            </a:r>
            <a:r>
              <a:rPr lang="es-ES" sz="1500" dirty="0">
                <a:solidFill>
                  <a:schemeClr val="tx1"/>
                </a:solidFill>
              </a:rPr>
              <a:t> </a:t>
            </a:r>
            <a:r>
              <a:rPr lang="en-US" sz="1500" dirty="0">
                <a:solidFill>
                  <a:schemeClr val="tx1"/>
                </a:solidFill>
              </a:rPr>
              <a:t>of</a:t>
            </a:r>
            <a:r>
              <a:rPr lang="es-ES" sz="1500" dirty="0">
                <a:solidFill>
                  <a:schemeClr val="tx1"/>
                </a:solidFill>
              </a:rPr>
              <a:t> </a:t>
            </a:r>
            <a:r>
              <a:rPr lang="en-US" sz="1500" dirty="0">
                <a:solidFill>
                  <a:schemeClr val="tx1"/>
                </a:solidFill>
              </a:rPr>
              <a:t>the</a:t>
            </a:r>
            <a:r>
              <a:rPr lang="es-ES" sz="1500" dirty="0">
                <a:solidFill>
                  <a:schemeClr val="tx1"/>
                </a:solidFill>
              </a:rPr>
              <a:t> </a:t>
            </a:r>
            <a:r>
              <a:rPr lang="en-US" sz="1500" dirty="0">
                <a:solidFill>
                  <a:schemeClr val="tx1"/>
                </a:solidFill>
              </a:rPr>
              <a:t>people</a:t>
            </a:r>
            <a:r>
              <a:rPr lang="es-ES" sz="1500" dirty="0">
                <a:solidFill>
                  <a:schemeClr val="tx1"/>
                </a:solidFill>
              </a:rPr>
              <a:t>.</a:t>
            </a:r>
          </a:p>
        </p:txBody>
      </p:sp>
      <p:sp>
        <p:nvSpPr>
          <p:cNvPr id="4" name="3 Rectángulo"/>
          <p:cNvSpPr/>
          <p:nvPr/>
        </p:nvSpPr>
        <p:spPr>
          <a:xfrm>
            <a:off x="2151695" y="3063851"/>
            <a:ext cx="7483642" cy="20313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5" name="4 Rectángulo"/>
          <p:cNvSpPr/>
          <p:nvPr/>
        </p:nvSpPr>
        <p:spPr>
          <a:xfrm>
            <a:off x="3539337" y="3063851"/>
            <a:ext cx="6096000" cy="20313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n-US" sz="1400" dirty="0"/>
              <a:t>“I do not care who leads the church, … but one thing I must know, and that is what God says about it. I have the keys and the means of obtaining the mind of God</a:t>
            </a:r>
            <a:r>
              <a:rPr lang="es-ES" sz="1400" dirty="0"/>
              <a:t> </a:t>
            </a:r>
            <a:r>
              <a:rPr lang="en-US" sz="1400" dirty="0"/>
              <a:t>on</a:t>
            </a:r>
            <a:r>
              <a:rPr lang="es-ES" sz="1400" dirty="0"/>
              <a:t> </a:t>
            </a:r>
            <a:r>
              <a:rPr lang="en-US" sz="1400" dirty="0"/>
              <a:t>the</a:t>
            </a:r>
            <a:r>
              <a:rPr lang="es-ES" sz="1400" dirty="0"/>
              <a:t> </a:t>
            </a:r>
            <a:r>
              <a:rPr lang="en-US" sz="1400" dirty="0"/>
              <a:t>subject</a:t>
            </a:r>
            <a:r>
              <a:rPr lang="es-ES" sz="1400" dirty="0"/>
              <a:t>. …</a:t>
            </a:r>
          </a:p>
          <a:p>
            <a:pPr algn="just"/>
            <a:r>
              <a:rPr lang="en-US" sz="1400" dirty="0"/>
              <a:t>“Joseph conferred upon our heads [referring to the Quorum of the Twelve] all the keys and powers belonging to the Apostleship which he himself held before he was</a:t>
            </a:r>
            <a:r>
              <a:rPr lang="es-ES" sz="1400" dirty="0"/>
              <a:t> </a:t>
            </a:r>
            <a:r>
              <a:rPr lang="en-US" sz="1400" dirty="0"/>
              <a:t>taken</a:t>
            </a:r>
            <a:r>
              <a:rPr lang="es-ES" sz="1400" dirty="0"/>
              <a:t> </a:t>
            </a:r>
            <a:r>
              <a:rPr lang="en-US" sz="1400" dirty="0"/>
              <a:t>away</a:t>
            </a:r>
            <a:r>
              <a:rPr lang="es-ES" sz="1400" dirty="0"/>
              <a:t>. …</a:t>
            </a:r>
          </a:p>
          <a:p>
            <a:pPr algn="just"/>
            <a:r>
              <a:rPr lang="en-US" sz="1400" dirty="0"/>
              <a:t>“How often has Joseph said to the Twelve, ‘I have laid the foundation and you must build thereon, for upon your shoulders the kingdom rests’” (in </a:t>
            </a:r>
            <a:r>
              <a:rPr lang="en-US" sz="1400" i="1" dirty="0"/>
              <a:t>History of the Church, </a:t>
            </a:r>
            <a:r>
              <a:rPr lang="en-US" sz="1400" dirty="0"/>
              <a:t>7:230).</a:t>
            </a:r>
            <a:endParaRPr lang="es-ES" sz="1400" dirty="0"/>
          </a:p>
        </p:txBody>
      </p:sp>
      <p:sp>
        <p:nvSpPr>
          <p:cNvPr id="8" name="7 CuadroTexto"/>
          <p:cNvSpPr txBox="1"/>
          <p:nvPr/>
        </p:nvSpPr>
        <p:spPr>
          <a:xfrm>
            <a:off x="1792705" y="2706551"/>
            <a:ext cx="3578224" cy="369332"/>
          </a:xfrm>
          <a:prstGeom prst="rect">
            <a:avLst/>
          </a:prstGeom>
          <a:noFill/>
        </p:spPr>
        <p:txBody>
          <a:bodyPr wrap="none" rtlCol="0">
            <a:spAutoFit/>
          </a:bodyPr>
          <a:lstStyle/>
          <a:p>
            <a:r>
              <a:rPr lang="en-US" b="1" dirty="0"/>
              <a:t>President</a:t>
            </a:r>
            <a:r>
              <a:rPr lang="es-ES" b="1" dirty="0"/>
              <a:t> </a:t>
            </a:r>
            <a:r>
              <a:rPr lang="en-US" b="1" dirty="0"/>
              <a:t>Brigham</a:t>
            </a:r>
            <a:r>
              <a:rPr lang="es-ES" b="1" dirty="0"/>
              <a:t> Young Said:</a:t>
            </a:r>
          </a:p>
        </p:txBody>
      </p:sp>
      <p:sp>
        <p:nvSpPr>
          <p:cNvPr id="10" name="9 Rectángulo"/>
          <p:cNvSpPr/>
          <p:nvPr/>
        </p:nvSpPr>
        <p:spPr>
          <a:xfrm>
            <a:off x="1840831" y="5101339"/>
            <a:ext cx="8001000" cy="646331"/>
          </a:xfrm>
          <a:prstGeom prst="rect">
            <a:avLst/>
          </a:prstGeom>
        </p:spPr>
        <p:txBody>
          <a:bodyPr wrap="square">
            <a:spAutoFit/>
          </a:bodyPr>
          <a:lstStyle/>
          <a:p>
            <a:pPr algn="just"/>
            <a:r>
              <a:rPr lang="en-US" b="1" dirty="0"/>
              <a:t>Why was Brigham Young’s testimony regarding the keys of the priesthood important</a:t>
            </a:r>
            <a:r>
              <a:rPr lang="es-ES" b="1" dirty="0"/>
              <a:t>?</a:t>
            </a:r>
          </a:p>
        </p:txBody>
      </p:sp>
      <p:sp>
        <p:nvSpPr>
          <p:cNvPr id="11" name="10 Rectángulo"/>
          <p:cNvSpPr/>
          <p:nvPr/>
        </p:nvSpPr>
        <p:spPr>
          <a:xfrm>
            <a:off x="1840831" y="5747670"/>
            <a:ext cx="7649556" cy="584775"/>
          </a:xfrm>
          <a:prstGeom prst="rect">
            <a:avLst/>
          </a:prstGeom>
        </p:spPr>
        <p:txBody>
          <a:bodyPr wrap="square">
            <a:spAutoFit/>
          </a:bodyPr>
          <a:lstStyle/>
          <a:p>
            <a:pPr algn="just"/>
            <a:r>
              <a:rPr lang="en-US" sz="1600" i="1" dirty="0">
                <a:effectLst>
                  <a:outerShdw blurRad="38100" dist="38100" dir="2700000" algn="tl">
                    <a:srgbClr val="000000">
                      <a:alpha val="43137"/>
                    </a:srgbClr>
                  </a:outerShdw>
                </a:effectLst>
              </a:rPr>
              <a:t>The</a:t>
            </a:r>
            <a:r>
              <a:rPr lang="es-ES" sz="1600" i="1" dirty="0">
                <a:effectLst>
                  <a:outerShdw blurRad="38100" dist="38100" dir="2700000" algn="tl">
                    <a:srgbClr val="000000">
                      <a:alpha val="43137"/>
                    </a:srgbClr>
                  </a:outerShdw>
                </a:effectLst>
              </a:rPr>
              <a:t> </a:t>
            </a:r>
            <a:r>
              <a:rPr lang="en-US" sz="1600" i="1" dirty="0">
                <a:effectLst>
                  <a:outerShdw blurRad="38100" dist="38100" dir="2700000" algn="tl">
                    <a:srgbClr val="000000">
                      <a:alpha val="43137"/>
                    </a:srgbClr>
                  </a:outerShdw>
                </a:effectLst>
              </a:rPr>
              <a:t>Apostles hold all the keys of the priesthood necessary to preside over the Church</a:t>
            </a:r>
            <a:r>
              <a:rPr lang="es-ES" sz="1600" i="1" dirty="0">
                <a:effectLst>
                  <a:outerShdw blurRad="38100" dist="38100" dir="2700000" algn="tl">
                    <a:srgbClr val="000000">
                      <a:alpha val="43137"/>
                    </a:srgbClr>
                  </a:outerShdw>
                </a:effectLst>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724" y="3225104"/>
            <a:ext cx="1281613" cy="17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500"/>
                                        <p:tgtEl>
                                          <p:spTgt spid="20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7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4150895" y="994766"/>
            <a:ext cx="4776537" cy="17920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3" name="2 Rectángulo"/>
          <p:cNvSpPr/>
          <p:nvPr/>
        </p:nvSpPr>
        <p:spPr>
          <a:xfrm>
            <a:off x="5450305" y="1105970"/>
            <a:ext cx="3477125" cy="1569660"/>
          </a:xfrm>
          <a:prstGeom prst="rect">
            <a:avLst/>
          </a:prstGeom>
        </p:spPr>
        <p:txBody>
          <a:bodyPr wrap="square">
            <a:spAutoFit/>
          </a:bodyPr>
          <a:lstStyle/>
          <a:p>
            <a:pPr algn="just"/>
            <a:r>
              <a:rPr lang="en-US" sz="1600" dirty="0">
                <a:effectLst>
                  <a:outerShdw blurRad="38100" dist="38100" dir="2700000" algn="tl">
                    <a:srgbClr val="000000">
                      <a:alpha val="43137"/>
                    </a:srgbClr>
                  </a:outerShdw>
                </a:effectLst>
              </a:rPr>
              <a:t>“The Twelve are not subject to any other than the first Presidency, … ‘and where I am not, there is no First Presidency over the Twelve’” (in </a:t>
            </a:r>
            <a:r>
              <a:rPr lang="en-US" sz="1600" i="1" dirty="0">
                <a:effectLst>
                  <a:outerShdw blurRad="38100" dist="38100" dir="2700000" algn="tl">
                    <a:srgbClr val="000000">
                      <a:alpha val="43137"/>
                    </a:srgbClr>
                  </a:outerShdw>
                </a:effectLst>
              </a:rPr>
              <a:t>History of the Church</a:t>
            </a:r>
            <a:r>
              <a:rPr lang="es-ES" sz="1600" i="1" dirty="0">
                <a:effectLst>
                  <a:outerShdw blurRad="38100" dist="38100" dir="2700000" algn="tl">
                    <a:srgbClr val="000000">
                      <a:alpha val="43137"/>
                    </a:srgbClr>
                  </a:outerShdw>
                </a:effectLst>
              </a:rPr>
              <a:t>, </a:t>
            </a:r>
            <a:r>
              <a:rPr lang="es-ES" sz="1600" dirty="0">
                <a:effectLst>
                  <a:outerShdw blurRad="38100" dist="38100" dir="2700000" algn="tl">
                    <a:srgbClr val="000000">
                      <a:alpha val="43137"/>
                    </a:srgbClr>
                  </a:outerShdw>
                </a:effectLst>
              </a:rPr>
              <a:t>2:374).</a:t>
            </a:r>
          </a:p>
        </p:txBody>
      </p:sp>
      <p:sp>
        <p:nvSpPr>
          <p:cNvPr id="5" name="4 CuadroTexto"/>
          <p:cNvSpPr txBox="1"/>
          <p:nvPr/>
        </p:nvSpPr>
        <p:spPr>
          <a:xfrm>
            <a:off x="4330287" y="2341638"/>
            <a:ext cx="1159293" cy="461665"/>
          </a:xfrm>
          <a:prstGeom prst="rect">
            <a:avLst/>
          </a:prstGeom>
          <a:noFill/>
        </p:spPr>
        <p:txBody>
          <a:bodyPr wrap="none" rtlCol="0">
            <a:spAutoFit/>
          </a:bodyPr>
          <a:lstStyle/>
          <a:p>
            <a:pPr algn="ctr"/>
            <a:r>
              <a:rPr lang="en-US" sz="1200" dirty="0">
                <a:effectLst>
                  <a:outerShdw blurRad="38100" dist="38100" dir="2700000" algn="tl">
                    <a:srgbClr val="000000">
                      <a:alpha val="43137"/>
                    </a:srgbClr>
                  </a:outerShdw>
                </a:effectLst>
              </a:rPr>
              <a:t>Prophet</a:t>
            </a:r>
            <a:r>
              <a:rPr lang="es-ES" sz="1200" dirty="0">
                <a:effectLst>
                  <a:outerShdw blurRad="38100" dist="38100" dir="2700000" algn="tl">
                    <a:srgbClr val="000000">
                      <a:alpha val="43137"/>
                    </a:srgbClr>
                  </a:outerShdw>
                </a:effectLst>
              </a:rPr>
              <a:t> </a:t>
            </a:r>
          </a:p>
          <a:p>
            <a:pPr algn="ctr"/>
            <a:r>
              <a:rPr lang="es-ES" sz="1200" dirty="0">
                <a:effectLst>
                  <a:outerShdw blurRad="38100" dist="38100" dir="2700000" algn="tl">
                    <a:srgbClr val="000000">
                      <a:alpha val="43137"/>
                    </a:srgbClr>
                  </a:outerShdw>
                </a:effectLst>
              </a:rPr>
              <a:t>Joseph Smith</a:t>
            </a:r>
          </a:p>
        </p:txBody>
      </p:sp>
      <p:sp>
        <p:nvSpPr>
          <p:cNvPr id="6" name="5 Rectángulo"/>
          <p:cNvSpPr/>
          <p:nvPr/>
        </p:nvSpPr>
        <p:spPr>
          <a:xfrm>
            <a:off x="2109536" y="3076713"/>
            <a:ext cx="7539789" cy="646331"/>
          </a:xfrm>
          <a:prstGeom prst="rect">
            <a:avLst/>
          </a:prstGeom>
        </p:spPr>
        <p:txBody>
          <a:bodyPr wrap="square">
            <a:spAutoFit/>
          </a:bodyPr>
          <a:lstStyle/>
          <a:p>
            <a:pPr algn="just"/>
            <a:r>
              <a:rPr lang="en-US" b="1" dirty="0"/>
              <a:t>What happens to the First Presidency when the President of the Church dies?</a:t>
            </a:r>
            <a:endParaRPr lang="es-ES" b="1" dirty="0"/>
          </a:p>
        </p:txBody>
      </p:sp>
      <p:sp>
        <p:nvSpPr>
          <p:cNvPr id="8" name="7 Rectángulo"/>
          <p:cNvSpPr/>
          <p:nvPr/>
        </p:nvSpPr>
        <p:spPr>
          <a:xfrm>
            <a:off x="2108594" y="3723044"/>
            <a:ext cx="2778325" cy="369332"/>
          </a:xfrm>
          <a:prstGeom prst="rect">
            <a:avLst/>
          </a:prstGeom>
        </p:spPr>
        <p:txBody>
          <a:bodyPr wrap="none">
            <a:spAutoFit/>
          </a:bodyPr>
          <a:lstStyle/>
          <a:p>
            <a:r>
              <a:rPr lang="es-ES" b="1" dirty="0"/>
              <a:t>Who leads </a:t>
            </a:r>
            <a:r>
              <a:rPr lang="en-US" b="1" dirty="0"/>
              <a:t>the</a:t>
            </a:r>
            <a:r>
              <a:rPr lang="es-ES" b="1" dirty="0"/>
              <a:t> </a:t>
            </a:r>
            <a:r>
              <a:rPr lang="en-US" b="1" dirty="0"/>
              <a:t>Church</a:t>
            </a:r>
            <a:r>
              <a:rPr lang="es-ES" b="1" dirty="0"/>
              <a:t>?</a:t>
            </a:r>
          </a:p>
        </p:txBody>
      </p:sp>
      <p:sp>
        <p:nvSpPr>
          <p:cNvPr id="9" name="8 Rectángulo"/>
          <p:cNvSpPr/>
          <p:nvPr/>
        </p:nvSpPr>
        <p:spPr>
          <a:xfrm>
            <a:off x="2109536" y="4200435"/>
            <a:ext cx="7726280" cy="584775"/>
          </a:xfrm>
          <a:prstGeom prst="rect">
            <a:avLst/>
          </a:prstGeom>
        </p:spPr>
        <p:txBody>
          <a:bodyPr wrap="square">
            <a:spAutoFit/>
          </a:bodyPr>
          <a:lstStyle/>
          <a:p>
            <a:pPr algn="just"/>
            <a:r>
              <a:rPr lang="en-US" sz="1600" i="1" dirty="0">
                <a:effectLst>
                  <a:outerShdw blurRad="38100" dist="38100" dir="2700000" algn="tl">
                    <a:srgbClr val="000000">
                      <a:alpha val="43137"/>
                    </a:srgbClr>
                  </a:outerShdw>
                </a:effectLst>
              </a:rPr>
              <a:t>When the President of the Church dies, the First Presidency is dissolved and the Quorum of the Twelve Apostles becomes the presiding quorum.</a:t>
            </a:r>
            <a:endParaRPr lang="es-ES" sz="1600"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559" y="1121626"/>
            <a:ext cx="1036722" cy="119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348858" y="994429"/>
            <a:ext cx="4374916" cy="369332"/>
          </a:xfrm>
          <a:prstGeom prst="rect">
            <a:avLst/>
          </a:prstGeom>
        </p:spPr>
        <p:txBody>
          <a:bodyPr wrap="none">
            <a:spAutoFit/>
          </a:bodyPr>
          <a:lstStyle/>
          <a:p>
            <a:r>
              <a:rPr lang="es-ES" b="1" dirty="0"/>
              <a:t>Doctrine and </a:t>
            </a:r>
            <a:r>
              <a:rPr lang="en-US" b="1" dirty="0"/>
              <a:t>Covenants</a:t>
            </a:r>
            <a:r>
              <a:rPr lang="es-ES" b="1" dirty="0"/>
              <a:t> 124:127–128.</a:t>
            </a:r>
          </a:p>
        </p:txBody>
      </p:sp>
      <p:sp>
        <p:nvSpPr>
          <p:cNvPr id="4" name="3 Rectángulo"/>
          <p:cNvSpPr/>
          <p:nvPr/>
        </p:nvSpPr>
        <p:spPr>
          <a:xfrm>
            <a:off x="1348857" y="2995863"/>
            <a:ext cx="8637353" cy="646331"/>
          </a:xfrm>
          <a:prstGeom prst="rect">
            <a:avLst/>
          </a:prstGeom>
        </p:spPr>
        <p:txBody>
          <a:bodyPr wrap="square">
            <a:spAutoFit/>
          </a:bodyPr>
          <a:lstStyle/>
          <a:p>
            <a:pPr algn="just"/>
            <a:r>
              <a:rPr lang="en-US" b="1" dirty="0"/>
              <a:t>Why might you have been willing to follow Brigham Young after the death of the Prophet Joseph Smith?</a:t>
            </a:r>
            <a:endParaRPr lang="es-ES" b="1" dirty="0"/>
          </a:p>
        </p:txBody>
      </p:sp>
      <p:sp>
        <p:nvSpPr>
          <p:cNvPr id="5" name="4 Rectángulo"/>
          <p:cNvSpPr/>
          <p:nvPr/>
        </p:nvSpPr>
        <p:spPr>
          <a:xfrm>
            <a:off x="1348857" y="3733801"/>
            <a:ext cx="8846701"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When</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the</a:t>
            </a:r>
            <a:r>
              <a:rPr lang="es-E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President of the Church dies, the First  Presidency is dissolved and the Quorum of the Twelve Apostles becomes the presiding quorum</a:t>
            </a:r>
            <a:endParaRPr lang="es-ES" i="1" dirty="0">
              <a:effectLst>
                <a:outerShdw blurRad="38100" dist="38100" dir="2700000" algn="tl">
                  <a:srgbClr val="000000">
                    <a:alpha val="43137"/>
                  </a:srgbClr>
                </a:outerShdw>
              </a:effectLst>
            </a:endParaRPr>
          </a:p>
        </p:txBody>
      </p:sp>
      <p:sp>
        <p:nvSpPr>
          <p:cNvPr id="6" name="5 Rectángulo"/>
          <p:cNvSpPr/>
          <p:nvPr/>
        </p:nvSpPr>
        <p:spPr>
          <a:xfrm>
            <a:off x="1348859" y="4353196"/>
            <a:ext cx="3581430" cy="369332"/>
          </a:xfrm>
          <a:prstGeom prst="rect">
            <a:avLst/>
          </a:prstGeom>
        </p:spPr>
        <p:txBody>
          <a:bodyPr wrap="none">
            <a:spAutoFit/>
          </a:bodyPr>
          <a:lstStyle/>
          <a:p>
            <a:r>
              <a:rPr lang="en-US" i="1" dirty="0">
                <a:effectLst>
                  <a:outerShdw blurRad="38100" dist="38100" dir="2700000" algn="tl">
                    <a:srgbClr val="000000">
                      <a:alpha val="43137"/>
                    </a:srgbClr>
                  </a:outerShdw>
                </a:effectLst>
              </a:rPr>
              <a:t>direction of the senior Apostle.</a:t>
            </a:r>
            <a:endParaRPr lang="es-ES" dirty="0"/>
          </a:p>
        </p:txBody>
      </p:sp>
      <p:sp>
        <p:nvSpPr>
          <p:cNvPr id="8" name="7 Rectángulo"/>
          <p:cNvSpPr/>
          <p:nvPr/>
        </p:nvSpPr>
        <p:spPr>
          <a:xfrm>
            <a:off x="8791296" y="4007128"/>
            <a:ext cx="1389022"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under the </a:t>
            </a:r>
            <a:endParaRPr lang="es-ES" dirty="0"/>
          </a:p>
        </p:txBody>
      </p:sp>
      <p:sp>
        <p:nvSpPr>
          <p:cNvPr id="9" name="Rectangle 8">
            <a:extLst>
              <a:ext uri="{FF2B5EF4-FFF2-40B4-BE49-F238E27FC236}">
                <a16:creationId xmlns:a16="http://schemas.microsoft.com/office/drawing/2014/main" id="{316CD440-7EE5-472C-B184-9C611A84A314}"/>
              </a:ext>
            </a:extLst>
          </p:cNvPr>
          <p:cNvSpPr/>
          <p:nvPr/>
        </p:nvSpPr>
        <p:spPr>
          <a:xfrm>
            <a:off x="1348856" y="1350642"/>
            <a:ext cx="8846703" cy="1477328"/>
          </a:xfrm>
          <a:prstGeom prst="rect">
            <a:avLst/>
          </a:prstGeom>
        </p:spPr>
        <p:txBody>
          <a:bodyPr wrap="square">
            <a:spAutoFit/>
          </a:bodyPr>
          <a:lstStyle/>
          <a:p>
            <a:pPr algn="just" fontAlgn="base"/>
            <a:r>
              <a:rPr lang="en-US" b="1" dirty="0">
                <a:effectLst>
                  <a:outerShdw blurRad="38100" dist="38100" dir="2700000" algn="tl">
                    <a:srgbClr val="000000">
                      <a:alpha val="43137"/>
                    </a:srgbClr>
                  </a:outerShdw>
                </a:effectLst>
              </a:rPr>
              <a:t>127 </a:t>
            </a:r>
            <a:r>
              <a:rPr lang="en-US" dirty="0">
                <a:effectLst>
                  <a:outerShdw blurRad="38100" dist="38100" dir="2700000" algn="tl">
                    <a:srgbClr val="000000">
                      <a:alpha val="43137"/>
                    </a:srgbClr>
                  </a:outerShdw>
                </a:effectLst>
              </a:rPr>
              <a:t>I give unto you my servant Brigham Young to be a president over the Twelve traveling council;</a:t>
            </a:r>
          </a:p>
          <a:p>
            <a:pPr algn="just" fontAlgn="base"/>
            <a:r>
              <a:rPr lang="en-US" b="1" dirty="0">
                <a:effectLst>
                  <a:outerShdw blurRad="38100" dist="38100" dir="2700000" algn="tl">
                    <a:srgbClr val="000000">
                      <a:alpha val="43137"/>
                    </a:srgbClr>
                  </a:outerShdw>
                </a:effectLst>
              </a:rPr>
              <a:t>128 </a:t>
            </a:r>
            <a:r>
              <a:rPr lang="en-US" dirty="0">
                <a:effectLst>
                  <a:outerShdw blurRad="38100" dist="38100" dir="2700000" algn="tl">
                    <a:srgbClr val="000000">
                      <a:alpha val="43137"/>
                    </a:srgbClr>
                  </a:outerShdw>
                </a:effectLst>
              </a:rPr>
              <a:t>Which Twelve hold the keys to open up the authority of my kingdom upon the four corners of the earth, and after that to send my word to every creature.</a:t>
            </a: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10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146</a:t>
            </a:r>
          </a:p>
        </p:txBody>
      </p:sp>
      <p:sp>
        <p:nvSpPr>
          <p:cNvPr id="2" name="1 Rectángulo"/>
          <p:cNvSpPr/>
          <p:nvPr/>
        </p:nvSpPr>
        <p:spPr>
          <a:xfrm>
            <a:off x="1961148" y="2853172"/>
            <a:ext cx="8554453" cy="1200329"/>
          </a:xfrm>
          <a:prstGeom prst="rect">
            <a:avLst/>
          </a:prstGeom>
        </p:spPr>
        <p:txBody>
          <a:bodyPr wrap="square">
            <a:spAutoFit/>
          </a:bodyPr>
          <a:lstStyle/>
          <a:p>
            <a:pPr algn="ctr"/>
            <a:r>
              <a:rPr lang="en-US" sz="3600" b="1" dirty="0">
                <a:latin typeface="28 Days Later" pitchFamily="34" charset="0"/>
              </a:rPr>
              <a:t>“Many Saints receive a witness that Brigham Young should lead the Church”</a:t>
            </a:r>
            <a:endParaRPr lang="es-ES" sz="3600" dirty="0">
              <a:latin typeface="28 Days Later" pitchFamily="34" charset="0"/>
            </a:endParaRPr>
          </a:p>
        </p:txBody>
      </p:sp>
    </p:spTree>
    <p:extLst>
      <p:ext uri="{BB962C8B-B14F-4D97-AF65-F5344CB8AC3E}">
        <p14:creationId xmlns:p14="http://schemas.microsoft.com/office/powerpoint/2010/main" val="249809597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1114</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MingLiU_HKSCS-ExtB</vt:lpstr>
      <vt:lpstr>28 Days Later</vt:lpstr>
      <vt:lpstr>Calibri</vt:lpstr>
      <vt:lpstr>Cambria Math</vt:lpstr>
      <vt:lpstr>Century Gothic</vt:lpstr>
      <vt:lpstr>Segoe Script</vt:lpstr>
      <vt:lpstr>Sitka Display</vt:lpstr>
      <vt:lpstr>Times New Roman</vt:lpstr>
      <vt:lpstr>Wingdings 2</vt:lpstr>
      <vt:lpstr>Wingdings 3</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1993</cp:revision>
  <dcterms:created xsi:type="dcterms:W3CDTF">2018-08-29T04:26:39Z</dcterms:created>
  <dcterms:modified xsi:type="dcterms:W3CDTF">2018-11-07T04:55:28Z</dcterms:modified>
</cp:coreProperties>
</file>