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720" r:id="rId1"/>
  </p:sldMasterIdLst>
  <p:notesMasterIdLst>
    <p:notesMasterId r:id="rId17"/>
  </p:notesMasterIdLst>
  <p:sldIdLst>
    <p:sldId id="296" r:id="rId2"/>
    <p:sldId id="377" r:id="rId3"/>
    <p:sldId id="378" r:id="rId4"/>
    <p:sldId id="379" r:id="rId5"/>
    <p:sldId id="380" r:id="rId6"/>
    <p:sldId id="381" r:id="rId7"/>
    <p:sldId id="382" r:id="rId8"/>
    <p:sldId id="383" r:id="rId9"/>
    <p:sldId id="384" r:id="rId10"/>
    <p:sldId id="385" r:id="rId11"/>
    <p:sldId id="386" r:id="rId12"/>
    <p:sldId id="387" r:id="rId13"/>
    <p:sldId id="388" r:id="rId14"/>
    <p:sldId id="389" r:id="rId15"/>
    <p:sldId id="39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E6E6E6"/>
    <a:srgbClr val="FFD757"/>
    <a:srgbClr val="CC0000"/>
    <a:srgbClr val="D88028"/>
    <a:srgbClr val="D6E513"/>
    <a:srgbClr val="13BD23"/>
    <a:srgbClr val="B9B93A"/>
    <a:srgbClr val="FF6600"/>
    <a:srgbClr val="A789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11/5/2018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5640873-EF0B-4AC7-AF11-57FEBA4985EA}"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89294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624806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143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0700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2801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4514686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7969909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37528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22050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7248697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73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archivodeinalbis.blogspot.com/2011/04/quien-escribe-las-leyes.html"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extLst>
              <a:ext uri="{837473B0-CC2E-450A-ABE3-18F120FF3D39}">
                <a1611:picAttrSrcUrl xmlns:a1611="http://schemas.microsoft.com/office/drawing/2016/11/main" r:id="rId14"/>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5640873-EF0B-4AC7-AF11-57FEBA4985EA}" type="datetimeFigureOut">
              <a:rPr lang="en-US" smtClean="0"/>
              <a:t>11/5/2018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B93B05A-D8BA-4E04-8927-7D3B765C5B2D}" type="slidenum">
              <a:rPr lang="en-US" smtClean="0"/>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9850832"/>
      </p:ext>
    </p:extLst>
  </p:cSld>
  <p:clrMap bg1="dk1" tx1="lt1" bg2="dk2" tx2="lt2" accent1="accent1" accent2="accent2" accent3="accent3" accent4="accent4" accent5="accent5" accent6="accent6" hlink="hlink" folHlink="folHlink"/>
  <p:sldLayoutIdLst>
    <p:sldLayoutId id="2147485721" r:id="rId1"/>
    <p:sldLayoutId id="2147485722" r:id="rId2"/>
    <p:sldLayoutId id="2147485723" r:id="rId3"/>
    <p:sldLayoutId id="2147485724" r:id="rId4"/>
    <p:sldLayoutId id="2147485725" r:id="rId5"/>
    <p:sldLayoutId id="2147485726" r:id="rId6"/>
    <p:sldLayoutId id="2147485727" r:id="rId7"/>
    <p:sldLayoutId id="2147485728" r:id="rId8"/>
    <p:sldLayoutId id="2147485729" r:id="rId9"/>
    <p:sldLayoutId id="2147485730" r:id="rId10"/>
    <p:sldLayoutId id="214748573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550505" y="2875002"/>
            <a:ext cx="3657600" cy="830997"/>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143</a:t>
            </a:r>
          </a:p>
        </p:txBody>
      </p:sp>
      <p:sp>
        <p:nvSpPr>
          <p:cNvPr id="2" name="Rectangle 1">
            <a:extLst>
              <a:ext uri="{FF2B5EF4-FFF2-40B4-BE49-F238E27FC236}">
                <a16:creationId xmlns:a16="http://schemas.microsoft.com/office/drawing/2014/main" id="{3C210331-FF72-4962-9010-823C678D63C6}"/>
              </a:ext>
            </a:extLst>
          </p:cNvPr>
          <p:cNvSpPr/>
          <p:nvPr/>
        </p:nvSpPr>
        <p:spPr>
          <a:xfrm>
            <a:off x="1274744" y="968273"/>
            <a:ext cx="4821256" cy="369332"/>
          </a:xfrm>
          <a:prstGeom prst="rect">
            <a:avLst/>
          </a:prstGeom>
        </p:spPr>
        <p:txBody>
          <a:bodyPr wrap="none">
            <a:spAutoFit/>
          </a:bodyPr>
          <a:lstStyle/>
          <a:p>
            <a:r>
              <a:rPr lang="en-US" b="1" dirty="0">
                <a:solidFill>
                  <a:schemeClr val="bg1"/>
                </a:solidFill>
              </a:rPr>
              <a:t>What do you think of this list of responsibilities?</a:t>
            </a:r>
          </a:p>
        </p:txBody>
      </p:sp>
      <p:sp>
        <p:nvSpPr>
          <p:cNvPr id="4" name="Rectangle 3">
            <a:extLst>
              <a:ext uri="{FF2B5EF4-FFF2-40B4-BE49-F238E27FC236}">
                <a16:creationId xmlns:a16="http://schemas.microsoft.com/office/drawing/2014/main" id="{2F156E5D-3205-43E9-BDD1-A9F30B873BC0}"/>
              </a:ext>
            </a:extLst>
          </p:cNvPr>
          <p:cNvSpPr/>
          <p:nvPr/>
        </p:nvSpPr>
        <p:spPr>
          <a:xfrm>
            <a:off x="1296384" y="1337605"/>
            <a:ext cx="3440878" cy="369332"/>
          </a:xfrm>
          <a:prstGeom prst="rect">
            <a:avLst/>
          </a:prstGeom>
        </p:spPr>
        <p:txBody>
          <a:bodyPr wrap="none">
            <a:spAutoFit/>
          </a:bodyPr>
          <a:lstStyle/>
          <a:p>
            <a:r>
              <a:rPr lang="en-US" b="1" dirty="0">
                <a:solidFill>
                  <a:schemeClr val="bg1"/>
                </a:solidFill>
              </a:rPr>
              <a:t>How would you change this list? </a:t>
            </a:r>
          </a:p>
        </p:txBody>
      </p:sp>
      <p:sp>
        <p:nvSpPr>
          <p:cNvPr id="5" name="Rectangle 4">
            <a:extLst>
              <a:ext uri="{FF2B5EF4-FFF2-40B4-BE49-F238E27FC236}">
                <a16:creationId xmlns:a16="http://schemas.microsoft.com/office/drawing/2014/main" id="{C84A9B25-A6A5-49EE-8D82-B39088A31D18}"/>
              </a:ext>
            </a:extLst>
          </p:cNvPr>
          <p:cNvSpPr/>
          <p:nvPr/>
        </p:nvSpPr>
        <p:spPr>
          <a:xfrm>
            <a:off x="1296384" y="1706937"/>
            <a:ext cx="3319050" cy="369332"/>
          </a:xfrm>
          <a:prstGeom prst="rect">
            <a:avLst/>
          </a:prstGeom>
        </p:spPr>
        <p:txBody>
          <a:bodyPr wrap="none">
            <a:spAutoFit/>
          </a:bodyPr>
          <a:lstStyle/>
          <a:p>
            <a:r>
              <a:rPr lang="en-US" b="1" dirty="0">
                <a:solidFill>
                  <a:schemeClr val="bg1"/>
                </a:solidFill>
              </a:rPr>
              <a:t>Doctrine and Covenants 134:5-6.</a:t>
            </a:r>
          </a:p>
        </p:txBody>
      </p:sp>
      <p:sp>
        <p:nvSpPr>
          <p:cNvPr id="6" name="Rectangle 5">
            <a:extLst>
              <a:ext uri="{FF2B5EF4-FFF2-40B4-BE49-F238E27FC236}">
                <a16:creationId xmlns:a16="http://schemas.microsoft.com/office/drawing/2014/main" id="{5D479424-5CD3-4BAD-8311-11AF648FDE72}"/>
              </a:ext>
            </a:extLst>
          </p:cNvPr>
          <p:cNvSpPr/>
          <p:nvPr/>
        </p:nvSpPr>
        <p:spPr>
          <a:xfrm>
            <a:off x="1296384" y="2010009"/>
            <a:ext cx="9040312" cy="3046988"/>
          </a:xfrm>
          <a:prstGeom prst="rect">
            <a:avLst/>
          </a:prstGeom>
        </p:spPr>
        <p:txBody>
          <a:bodyPr wrap="square">
            <a:spAutoFit/>
          </a:bodyPr>
          <a:lstStyle/>
          <a:p>
            <a:pPr algn="just" fontAlgn="base"/>
            <a:r>
              <a:rPr lang="en-US" sz="1600" b="1" dirty="0">
                <a:solidFill>
                  <a:schemeClr val="bg1"/>
                </a:solidFill>
                <a:latin typeface="Palatino"/>
              </a:rPr>
              <a:t>4 </a:t>
            </a:r>
            <a:r>
              <a:rPr lang="en-US" sz="1600" dirty="0">
                <a:solidFill>
                  <a:schemeClr val="bg1"/>
                </a:solidFill>
                <a:latin typeface="Palatino"/>
              </a:rPr>
              <a:t>We believe that religion is instituted of God; and that men are amenable to him, and to him only, for the exercise of it, unless their religious opinions prompt them to infringe upon the rights and liberties of others; but we do not believe that human law has a right to interfere in prescribing rules of worship to bind the consciences of men, nor dictate forms for public or private devotion; that the civil magistrate should restrain crime, but never control conscience; should punish guilt, but never suppress the freedom of the soul.</a:t>
            </a:r>
          </a:p>
          <a:p>
            <a:pPr algn="just" fontAlgn="base"/>
            <a:r>
              <a:rPr lang="en-US" sz="1600" b="1" dirty="0">
                <a:solidFill>
                  <a:schemeClr val="bg1"/>
                </a:solidFill>
                <a:latin typeface="Palatino"/>
              </a:rPr>
              <a:t>5 </a:t>
            </a:r>
            <a:r>
              <a:rPr lang="en-US" sz="1600" dirty="0">
                <a:solidFill>
                  <a:schemeClr val="bg1"/>
                </a:solidFill>
                <a:latin typeface="Palatino"/>
              </a:rPr>
              <a:t>We believe that all men are bound to sustain and uphold the respective governments in which they reside, while protected in their inherent and inalienable rights by the laws of such governments; and that sedition and rebellion are unbecoming every citizen thus protected, and should be punished accordingly; and that all governments have a right to enact such laws as in their own judgments are best calculated to secure the public interest; at the same time, however, holding sacred the freedom of conscience.</a:t>
            </a:r>
            <a:endParaRPr lang="en-US" sz="1600" b="0" i="0" dirty="0">
              <a:solidFill>
                <a:schemeClr val="bg1"/>
              </a:solidFill>
              <a:effectLst/>
              <a:latin typeface="Palatino"/>
            </a:endParaRPr>
          </a:p>
        </p:txBody>
      </p:sp>
    </p:spTree>
    <p:extLst>
      <p:ext uri="{BB962C8B-B14F-4D97-AF65-F5344CB8AC3E}">
        <p14:creationId xmlns:p14="http://schemas.microsoft.com/office/powerpoint/2010/main" val="814982225"/>
      </p:ext>
    </p:ext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 calcmode="lin" valueType="num">
                                      <p:cBhvr>
                                        <p:cTn id="16" dur="1000" fill="hold"/>
                                        <p:tgtEl>
                                          <p:spTgt spid="4"/>
                                        </p:tgtEl>
                                        <p:attrNameLst>
                                          <p:attrName>style.rotation</p:attrName>
                                        </p:attrNameLst>
                                      </p:cBhvr>
                                      <p:tavLst>
                                        <p:tav tm="0">
                                          <p:val>
                                            <p:fltVal val="90"/>
                                          </p:val>
                                        </p:tav>
                                        <p:tav tm="100000">
                                          <p:val>
                                            <p:fltVal val="0"/>
                                          </p:val>
                                        </p:tav>
                                      </p:tavLst>
                                    </p:anim>
                                    <p:animEffect transition="in" filter="fade">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1000"/>
                                        <p:tgtEl>
                                          <p:spTgt spid="6"/>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ssolve">
                                      <p:cBhvr>
                                        <p:cTn id="2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143</a:t>
            </a:r>
          </a:p>
        </p:txBody>
      </p:sp>
      <p:sp>
        <p:nvSpPr>
          <p:cNvPr id="2" name="Rectangle 1">
            <a:extLst>
              <a:ext uri="{FF2B5EF4-FFF2-40B4-BE49-F238E27FC236}">
                <a16:creationId xmlns:a16="http://schemas.microsoft.com/office/drawing/2014/main" id="{E1741454-67B7-4DCB-8E64-11DA11AD8E28}"/>
              </a:ext>
            </a:extLst>
          </p:cNvPr>
          <p:cNvSpPr/>
          <p:nvPr/>
        </p:nvSpPr>
        <p:spPr>
          <a:xfrm>
            <a:off x="1452472" y="1608844"/>
            <a:ext cx="1311578" cy="369332"/>
          </a:xfrm>
          <a:prstGeom prst="rect">
            <a:avLst/>
          </a:prstGeom>
        </p:spPr>
        <p:txBody>
          <a:bodyPr wrap="none">
            <a:spAutoFit/>
          </a:bodyPr>
          <a:lstStyle/>
          <a:p>
            <a:r>
              <a:rPr lang="en-US" b="1" dirty="0">
                <a:solidFill>
                  <a:schemeClr val="bg1"/>
                </a:solidFill>
              </a:rPr>
              <a:t>Inalienable:</a:t>
            </a:r>
            <a:endParaRPr lang="en-US" dirty="0">
              <a:solidFill>
                <a:schemeClr val="bg1"/>
              </a:solidFill>
            </a:endParaRPr>
          </a:p>
        </p:txBody>
      </p:sp>
      <p:sp>
        <p:nvSpPr>
          <p:cNvPr id="4" name="Rectangle 3">
            <a:extLst>
              <a:ext uri="{FF2B5EF4-FFF2-40B4-BE49-F238E27FC236}">
                <a16:creationId xmlns:a16="http://schemas.microsoft.com/office/drawing/2014/main" id="{F44D27FD-158C-49B7-B0BE-1FE663D2FAFA}"/>
              </a:ext>
            </a:extLst>
          </p:cNvPr>
          <p:cNvSpPr/>
          <p:nvPr/>
        </p:nvSpPr>
        <p:spPr>
          <a:xfrm>
            <a:off x="1452472" y="1978176"/>
            <a:ext cx="1008609" cy="369332"/>
          </a:xfrm>
          <a:prstGeom prst="rect">
            <a:avLst/>
          </a:prstGeom>
        </p:spPr>
        <p:txBody>
          <a:bodyPr wrap="none">
            <a:spAutoFit/>
          </a:bodyPr>
          <a:lstStyle/>
          <a:p>
            <a:r>
              <a:rPr lang="en-US" b="1" dirty="0">
                <a:solidFill>
                  <a:schemeClr val="bg1"/>
                </a:solidFill>
              </a:rPr>
              <a:t>Sedition:</a:t>
            </a:r>
            <a:endParaRPr lang="en-US" dirty="0">
              <a:solidFill>
                <a:schemeClr val="bg1"/>
              </a:solidFill>
            </a:endParaRPr>
          </a:p>
        </p:txBody>
      </p:sp>
      <p:sp>
        <p:nvSpPr>
          <p:cNvPr id="5" name="Rectangle 4">
            <a:extLst>
              <a:ext uri="{FF2B5EF4-FFF2-40B4-BE49-F238E27FC236}">
                <a16:creationId xmlns:a16="http://schemas.microsoft.com/office/drawing/2014/main" id="{5EB2F800-DCBB-4BB5-8FA0-260E68414219}"/>
              </a:ext>
            </a:extLst>
          </p:cNvPr>
          <p:cNvSpPr/>
          <p:nvPr/>
        </p:nvSpPr>
        <p:spPr>
          <a:xfrm>
            <a:off x="1452472" y="2347508"/>
            <a:ext cx="1198213" cy="369332"/>
          </a:xfrm>
          <a:prstGeom prst="rect">
            <a:avLst/>
          </a:prstGeom>
        </p:spPr>
        <p:txBody>
          <a:bodyPr wrap="none">
            <a:spAutoFit/>
          </a:bodyPr>
          <a:lstStyle/>
          <a:p>
            <a:r>
              <a:rPr lang="en-US" b="1" dirty="0">
                <a:solidFill>
                  <a:schemeClr val="bg1"/>
                </a:solidFill>
              </a:rPr>
              <a:t>Deference:</a:t>
            </a:r>
            <a:endParaRPr lang="en-US" dirty="0">
              <a:solidFill>
                <a:schemeClr val="bg1"/>
              </a:solidFill>
            </a:endParaRPr>
          </a:p>
        </p:txBody>
      </p:sp>
      <p:sp>
        <p:nvSpPr>
          <p:cNvPr id="6" name="Rectangle 5">
            <a:extLst>
              <a:ext uri="{FF2B5EF4-FFF2-40B4-BE49-F238E27FC236}">
                <a16:creationId xmlns:a16="http://schemas.microsoft.com/office/drawing/2014/main" id="{F9EAA9E8-043D-4B17-8AED-A7D2D06A55CB}"/>
              </a:ext>
            </a:extLst>
          </p:cNvPr>
          <p:cNvSpPr/>
          <p:nvPr/>
        </p:nvSpPr>
        <p:spPr>
          <a:xfrm>
            <a:off x="1452472" y="2716840"/>
            <a:ext cx="1314784" cy="369332"/>
          </a:xfrm>
          <a:prstGeom prst="rect">
            <a:avLst/>
          </a:prstGeom>
        </p:spPr>
        <p:txBody>
          <a:bodyPr wrap="none">
            <a:spAutoFit/>
          </a:bodyPr>
          <a:lstStyle/>
          <a:p>
            <a:r>
              <a:rPr lang="en-US" b="1" dirty="0">
                <a:solidFill>
                  <a:schemeClr val="bg1"/>
                </a:solidFill>
              </a:rPr>
              <a:t>Supplanted:</a:t>
            </a:r>
            <a:endParaRPr lang="en-US" dirty="0">
              <a:solidFill>
                <a:schemeClr val="bg1"/>
              </a:solidFill>
            </a:endParaRPr>
          </a:p>
        </p:txBody>
      </p:sp>
      <p:sp>
        <p:nvSpPr>
          <p:cNvPr id="7" name="Rectangle 6">
            <a:extLst>
              <a:ext uri="{FF2B5EF4-FFF2-40B4-BE49-F238E27FC236}">
                <a16:creationId xmlns:a16="http://schemas.microsoft.com/office/drawing/2014/main" id="{4B9A7FDF-ED64-4907-AC45-99915111D8E4}"/>
              </a:ext>
            </a:extLst>
          </p:cNvPr>
          <p:cNvSpPr/>
          <p:nvPr/>
        </p:nvSpPr>
        <p:spPr>
          <a:xfrm>
            <a:off x="1452472" y="3105834"/>
            <a:ext cx="1198213" cy="369332"/>
          </a:xfrm>
          <a:prstGeom prst="rect">
            <a:avLst/>
          </a:prstGeom>
        </p:spPr>
        <p:txBody>
          <a:bodyPr wrap="square">
            <a:spAutoFit/>
          </a:bodyPr>
          <a:lstStyle/>
          <a:p>
            <a:pPr algn="just"/>
            <a:r>
              <a:rPr lang="en-US" b="1" dirty="0">
                <a:solidFill>
                  <a:schemeClr val="bg1"/>
                </a:solidFill>
              </a:rPr>
              <a:t>Anarchy:</a:t>
            </a:r>
            <a:endParaRPr lang="en-US" dirty="0">
              <a:solidFill>
                <a:schemeClr val="bg1"/>
              </a:solidFill>
            </a:endParaRPr>
          </a:p>
        </p:txBody>
      </p:sp>
      <p:sp>
        <p:nvSpPr>
          <p:cNvPr id="9" name="TextBox 8">
            <a:extLst>
              <a:ext uri="{FF2B5EF4-FFF2-40B4-BE49-F238E27FC236}">
                <a16:creationId xmlns:a16="http://schemas.microsoft.com/office/drawing/2014/main" id="{53DCD94B-3A69-4854-909D-5249AC675905}"/>
              </a:ext>
            </a:extLst>
          </p:cNvPr>
          <p:cNvSpPr txBox="1"/>
          <p:nvPr/>
        </p:nvSpPr>
        <p:spPr>
          <a:xfrm>
            <a:off x="4960292" y="952884"/>
            <a:ext cx="1427314" cy="400110"/>
          </a:xfrm>
          <a:prstGeom prst="rect">
            <a:avLst/>
          </a:prstGeom>
          <a:noFill/>
        </p:spPr>
        <p:txBody>
          <a:bodyPr wrap="none" rtlCol="0">
            <a:spAutoFit/>
          </a:bodyPr>
          <a:lstStyle/>
          <a:p>
            <a:r>
              <a:rPr lang="en-US" sz="2000" b="1" dirty="0">
                <a:solidFill>
                  <a:schemeClr val="bg1"/>
                </a:solidFill>
              </a:rPr>
              <a:t>Let’s Learn..</a:t>
            </a:r>
          </a:p>
        </p:txBody>
      </p:sp>
      <p:sp>
        <p:nvSpPr>
          <p:cNvPr id="11" name="Rectangle 10">
            <a:extLst>
              <a:ext uri="{FF2B5EF4-FFF2-40B4-BE49-F238E27FC236}">
                <a16:creationId xmlns:a16="http://schemas.microsoft.com/office/drawing/2014/main" id="{9FF60F7A-BBFE-46B1-A67E-7F238888822B}"/>
              </a:ext>
            </a:extLst>
          </p:cNvPr>
          <p:cNvSpPr/>
          <p:nvPr/>
        </p:nvSpPr>
        <p:spPr>
          <a:xfrm>
            <a:off x="2714452" y="1638282"/>
            <a:ext cx="4007700" cy="338554"/>
          </a:xfrm>
          <a:prstGeom prst="rect">
            <a:avLst/>
          </a:prstGeom>
        </p:spPr>
        <p:txBody>
          <a:bodyPr wrap="none">
            <a:spAutoFit/>
          </a:bodyPr>
          <a:lstStyle/>
          <a:p>
            <a:r>
              <a:rPr lang="en-US" sz="1600" i="1" dirty="0">
                <a:solidFill>
                  <a:schemeClr val="bg1"/>
                </a:solidFill>
                <a:latin typeface="Palatino"/>
              </a:rPr>
              <a:t>refers to something that cannot be taken away.</a:t>
            </a:r>
            <a:endParaRPr lang="en-US" sz="1600" i="1" dirty="0">
              <a:latin typeface="Palatino"/>
            </a:endParaRPr>
          </a:p>
        </p:txBody>
      </p:sp>
      <p:sp>
        <p:nvSpPr>
          <p:cNvPr id="12" name="Rectangle 11">
            <a:extLst>
              <a:ext uri="{FF2B5EF4-FFF2-40B4-BE49-F238E27FC236}">
                <a16:creationId xmlns:a16="http://schemas.microsoft.com/office/drawing/2014/main" id="{6E8A83B6-D9BA-4B1A-8F88-D8C9F7F3C2F7}"/>
              </a:ext>
            </a:extLst>
          </p:cNvPr>
          <p:cNvSpPr/>
          <p:nvPr/>
        </p:nvSpPr>
        <p:spPr>
          <a:xfrm>
            <a:off x="2417849" y="2009839"/>
            <a:ext cx="3989169" cy="338554"/>
          </a:xfrm>
          <a:prstGeom prst="rect">
            <a:avLst/>
          </a:prstGeom>
        </p:spPr>
        <p:txBody>
          <a:bodyPr wrap="none">
            <a:spAutoFit/>
          </a:bodyPr>
          <a:lstStyle/>
          <a:p>
            <a:r>
              <a:rPr lang="en-US" sz="1600" i="1" dirty="0">
                <a:solidFill>
                  <a:schemeClr val="bg1"/>
                </a:solidFill>
                <a:latin typeface="Palatino"/>
              </a:rPr>
              <a:t>refers to rebellion against government leaders.</a:t>
            </a:r>
            <a:endParaRPr lang="en-US" sz="1600" i="1" dirty="0">
              <a:latin typeface="Palatino"/>
            </a:endParaRPr>
          </a:p>
        </p:txBody>
      </p:sp>
      <p:sp>
        <p:nvSpPr>
          <p:cNvPr id="13" name="Rectangle 12">
            <a:extLst>
              <a:ext uri="{FF2B5EF4-FFF2-40B4-BE49-F238E27FC236}">
                <a16:creationId xmlns:a16="http://schemas.microsoft.com/office/drawing/2014/main" id="{0C52BE21-28DD-4738-A99F-1BDDDE002BF0}"/>
              </a:ext>
            </a:extLst>
          </p:cNvPr>
          <p:cNvSpPr/>
          <p:nvPr/>
        </p:nvSpPr>
        <p:spPr>
          <a:xfrm>
            <a:off x="2516888" y="2374012"/>
            <a:ext cx="2938625" cy="338554"/>
          </a:xfrm>
          <a:prstGeom prst="rect">
            <a:avLst/>
          </a:prstGeom>
        </p:spPr>
        <p:txBody>
          <a:bodyPr wrap="none">
            <a:spAutoFit/>
          </a:bodyPr>
          <a:lstStyle/>
          <a:p>
            <a:r>
              <a:rPr lang="en-US" sz="1600" i="1" dirty="0">
                <a:solidFill>
                  <a:schemeClr val="bg1"/>
                </a:solidFill>
                <a:latin typeface="Palatino"/>
              </a:rPr>
              <a:t>means compliance or submission.</a:t>
            </a:r>
            <a:endParaRPr lang="en-US" sz="1600" i="1" dirty="0">
              <a:latin typeface="Palatino"/>
            </a:endParaRPr>
          </a:p>
        </p:txBody>
      </p:sp>
      <p:sp>
        <p:nvSpPr>
          <p:cNvPr id="14" name="Rectangle 13">
            <a:extLst>
              <a:ext uri="{FF2B5EF4-FFF2-40B4-BE49-F238E27FC236}">
                <a16:creationId xmlns:a16="http://schemas.microsoft.com/office/drawing/2014/main" id="{A536276E-FC00-4941-99C1-0CE7D60A9078}"/>
              </a:ext>
            </a:extLst>
          </p:cNvPr>
          <p:cNvSpPr/>
          <p:nvPr/>
        </p:nvSpPr>
        <p:spPr>
          <a:xfrm>
            <a:off x="2701200" y="2738185"/>
            <a:ext cx="1487395" cy="338554"/>
          </a:xfrm>
          <a:prstGeom prst="rect">
            <a:avLst/>
          </a:prstGeom>
        </p:spPr>
        <p:txBody>
          <a:bodyPr wrap="none">
            <a:spAutoFit/>
          </a:bodyPr>
          <a:lstStyle/>
          <a:p>
            <a:r>
              <a:rPr lang="en-US" sz="1600" i="1" dirty="0">
                <a:solidFill>
                  <a:schemeClr val="bg1"/>
                </a:solidFill>
                <a:latin typeface="Palatino"/>
              </a:rPr>
              <a:t>means replaced.</a:t>
            </a:r>
          </a:p>
        </p:txBody>
      </p:sp>
      <p:sp>
        <p:nvSpPr>
          <p:cNvPr id="15" name="Rectangle 14">
            <a:extLst>
              <a:ext uri="{FF2B5EF4-FFF2-40B4-BE49-F238E27FC236}">
                <a16:creationId xmlns:a16="http://schemas.microsoft.com/office/drawing/2014/main" id="{7DA46DE5-15F2-4B02-9E82-B501E1262231}"/>
              </a:ext>
            </a:extLst>
          </p:cNvPr>
          <p:cNvSpPr/>
          <p:nvPr/>
        </p:nvSpPr>
        <p:spPr>
          <a:xfrm>
            <a:off x="2417849" y="3132338"/>
            <a:ext cx="7372466" cy="338554"/>
          </a:xfrm>
          <a:prstGeom prst="rect">
            <a:avLst/>
          </a:prstGeom>
        </p:spPr>
        <p:txBody>
          <a:bodyPr wrap="square">
            <a:spAutoFit/>
          </a:bodyPr>
          <a:lstStyle/>
          <a:p>
            <a:pPr algn="just"/>
            <a:r>
              <a:rPr lang="en-US" sz="1600" i="1" dirty="0">
                <a:solidFill>
                  <a:schemeClr val="bg1"/>
                </a:solidFill>
                <a:latin typeface="Palatino"/>
              </a:rPr>
              <a:t>means lawlessness—the absence of rules and government or rebellion against</a:t>
            </a:r>
            <a:endParaRPr lang="en-US" sz="1600" i="1" dirty="0">
              <a:latin typeface="Palatino"/>
            </a:endParaRPr>
          </a:p>
        </p:txBody>
      </p:sp>
      <p:sp>
        <p:nvSpPr>
          <p:cNvPr id="16" name="Rectangle 15">
            <a:extLst>
              <a:ext uri="{FF2B5EF4-FFF2-40B4-BE49-F238E27FC236}">
                <a16:creationId xmlns:a16="http://schemas.microsoft.com/office/drawing/2014/main" id="{14BBB41B-B2AF-4A8B-A998-F68322040167}"/>
              </a:ext>
            </a:extLst>
          </p:cNvPr>
          <p:cNvSpPr/>
          <p:nvPr/>
        </p:nvSpPr>
        <p:spPr>
          <a:xfrm>
            <a:off x="1439220" y="3426560"/>
            <a:ext cx="2052165" cy="338554"/>
          </a:xfrm>
          <a:prstGeom prst="rect">
            <a:avLst/>
          </a:prstGeom>
        </p:spPr>
        <p:txBody>
          <a:bodyPr wrap="none">
            <a:spAutoFit/>
          </a:bodyPr>
          <a:lstStyle/>
          <a:p>
            <a:r>
              <a:rPr lang="en-US" sz="1600" i="1" dirty="0">
                <a:solidFill>
                  <a:schemeClr val="bg1"/>
                </a:solidFill>
                <a:latin typeface="Palatino"/>
              </a:rPr>
              <a:t>rules and government.</a:t>
            </a:r>
            <a:endParaRPr lang="en-US" sz="1600" i="1" dirty="0">
              <a:latin typeface="Palatino"/>
            </a:endParaRPr>
          </a:p>
        </p:txBody>
      </p:sp>
    </p:spTree>
    <p:extLst>
      <p:ext uri="{BB962C8B-B14F-4D97-AF65-F5344CB8AC3E}">
        <p14:creationId xmlns:p14="http://schemas.microsoft.com/office/powerpoint/2010/main" val="897616980"/>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250"/>
                                        <p:tgtEl>
                                          <p:spTgt spid="4"/>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amond(in)">
                                      <p:cBhvr>
                                        <p:cTn id="10" dur="1250"/>
                                        <p:tgtEl>
                                          <p:spTgt spid="2"/>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amond(in)">
                                      <p:cBhvr>
                                        <p:cTn id="13" dur="1250"/>
                                        <p:tgtEl>
                                          <p:spTgt spid="5"/>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amond(in)">
                                      <p:cBhvr>
                                        <p:cTn id="16" dur="1250"/>
                                        <p:tgtEl>
                                          <p:spTgt spid="6"/>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amond(in)">
                                      <p:cBhvr>
                                        <p:cTn id="19" dur="125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750" fill="hold"/>
                                        <p:tgtEl>
                                          <p:spTgt spid="11"/>
                                        </p:tgtEl>
                                        <p:attrNameLst>
                                          <p:attrName>ppt_x</p:attrName>
                                        </p:attrNameLst>
                                      </p:cBhvr>
                                      <p:tavLst>
                                        <p:tav tm="0">
                                          <p:val>
                                            <p:strVal val="1+#ppt_w/2"/>
                                          </p:val>
                                        </p:tav>
                                        <p:tav tm="100000">
                                          <p:val>
                                            <p:strVal val="#ppt_x"/>
                                          </p:val>
                                        </p:tav>
                                      </p:tavLst>
                                    </p:anim>
                                    <p:anim calcmode="lin" valueType="num">
                                      <p:cBhvr additive="base">
                                        <p:cTn id="25" dur="75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additive="base">
                                        <p:cTn id="30" dur="750" fill="hold"/>
                                        <p:tgtEl>
                                          <p:spTgt spid="12"/>
                                        </p:tgtEl>
                                        <p:attrNameLst>
                                          <p:attrName>ppt_x</p:attrName>
                                        </p:attrNameLst>
                                      </p:cBhvr>
                                      <p:tavLst>
                                        <p:tav tm="0">
                                          <p:val>
                                            <p:strVal val="1+#ppt_w/2"/>
                                          </p:val>
                                        </p:tav>
                                        <p:tav tm="100000">
                                          <p:val>
                                            <p:strVal val="#ppt_x"/>
                                          </p:val>
                                        </p:tav>
                                      </p:tavLst>
                                    </p:anim>
                                    <p:anim calcmode="lin" valueType="num">
                                      <p:cBhvr additive="base">
                                        <p:cTn id="31" dur="75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750" fill="hold"/>
                                        <p:tgtEl>
                                          <p:spTgt spid="13"/>
                                        </p:tgtEl>
                                        <p:attrNameLst>
                                          <p:attrName>ppt_x</p:attrName>
                                        </p:attrNameLst>
                                      </p:cBhvr>
                                      <p:tavLst>
                                        <p:tav tm="0">
                                          <p:val>
                                            <p:strVal val="1+#ppt_w/2"/>
                                          </p:val>
                                        </p:tav>
                                        <p:tav tm="100000">
                                          <p:val>
                                            <p:strVal val="#ppt_x"/>
                                          </p:val>
                                        </p:tav>
                                      </p:tavLst>
                                    </p:anim>
                                    <p:anim calcmode="lin" valueType="num">
                                      <p:cBhvr additive="base">
                                        <p:cTn id="37" dur="75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additive="base">
                                        <p:cTn id="42" dur="750" fill="hold"/>
                                        <p:tgtEl>
                                          <p:spTgt spid="14"/>
                                        </p:tgtEl>
                                        <p:attrNameLst>
                                          <p:attrName>ppt_x</p:attrName>
                                        </p:attrNameLst>
                                      </p:cBhvr>
                                      <p:tavLst>
                                        <p:tav tm="0">
                                          <p:val>
                                            <p:strVal val="1+#ppt_w/2"/>
                                          </p:val>
                                        </p:tav>
                                        <p:tav tm="100000">
                                          <p:val>
                                            <p:strVal val="#ppt_x"/>
                                          </p:val>
                                        </p:tav>
                                      </p:tavLst>
                                    </p:anim>
                                    <p:anim calcmode="lin" valueType="num">
                                      <p:cBhvr additive="base">
                                        <p:cTn id="43" dur="75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additive="base">
                                        <p:cTn id="48" dur="750" fill="hold"/>
                                        <p:tgtEl>
                                          <p:spTgt spid="15"/>
                                        </p:tgtEl>
                                        <p:attrNameLst>
                                          <p:attrName>ppt_x</p:attrName>
                                        </p:attrNameLst>
                                      </p:cBhvr>
                                      <p:tavLst>
                                        <p:tav tm="0">
                                          <p:val>
                                            <p:strVal val="1+#ppt_w/2"/>
                                          </p:val>
                                        </p:tav>
                                        <p:tav tm="100000">
                                          <p:val>
                                            <p:strVal val="#ppt_x"/>
                                          </p:val>
                                        </p:tav>
                                      </p:tavLst>
                                    </p:anim>
                                    <p:anim calcmode="lin" valueType="num">
                                      <p:cBhvr additive="base">
                                        <p:cTn id="49" dur="750" fill="hold"/>
                                        <p:tgtEl>
                                          <p:spTgt spid="15"/>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 calcmode="lin" valueType="num">
                                      <p:cBhvr additive="base">
                                        <p:cTn id="52" dur="750" fill="hold"/>
                                        <p:tgtEl>
                                          <p:spTgt spid="16"/>
                                        </p:tgtEl>
                                        <p:attrNameLst>
                                          <p:attrName>ppt_x</p:attrName>
                                        </p:attrNameLst>
                                      </p:cBhvr>
                                      <p:tavLst>
                                        <p:tav tm="0">
                                          <p:val>
                                            <p:strVal val="1+#ppt_w/2"/>
                                          </p:val>
                                        </p:tav>
                                        <p:tav tm="100000">
                                          <p:val>
                                            <p:strVal val="#ppt_x"/>
                                          </p:val>
                                        </p:tav>
                                      </p:tavLst>
                                    </p:anim>
                                    <p:anim calcmode="lin" valueType="num">
                                      <p:cBhvr additive="base">
                                        <p:cTn id="53" dur="75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11" grpId="0"/>
      <p:bldP spid="12" grpId="0"/>
      <p:bldP spid="13" grpId="0"/>
      <p:bldP spid="14" grpId="0"/>
      <p:bldP spid="15" grpId="0"/>
      <p:bldP spid="1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143</a:t>
            </a:r>
          </a:p>
        </p:txBody>
      </p:sp>
      <p:sp>
        <p:nvSpPr>
          <p:cNvPr id="2" name="Rectangle 1">
            <a:extLst>
              <a:ext uri="{FF2B5EF4-FFF2-40B4-BE49-F238E27FC236}">
                <a16:creationId xmlns:a16="http://schemas.microsoft.com/office/drawing/2014/main" id="{182E68F8-09AF-458B-99BB-7ADAE090F56F}"/>
              </a:ext>
            </a:extLst>
          </p:cNvPr>
          <p:cNvSpPr/>
          <p:nvPr/>
        </p:nvSpPr>
        <p:spPr>
          <a:xfrm>
            <a:off x="1421967" y="968273"/>
            <a:ext cx="5640006" cy="369332"/>
          </a:xfrm>
          <a:prstGeom prst="rect">
            <a:avLst/>
          </a:prstGeom>
        </p:spPr>
        <p:txBody>
          <a:bodyPr wrap="none">
            <a:spAutoFit/>
          </a:bodyPr>
          <a:lstStyle/>
          <a:p>
            <a:r>
              <a:rPr lang="en-US" b="1" dirty="0">
                <a:solidFill>
                  <a:schemeClr val="bg1"/>
                </a:solidFill>
              </a:rPr>
              <a:t>What responsibility do we have toward our government?</a:t>
            </a:r>
          </a:p>
        </p:txBody>
      </p:sp>
      <p:sp>
        <p:nvSpPr>
          <p:cNvPr id="4" name="Rectangle 3">
            <a:extLst>
              <a:ext uri="{FF2B5EF4-FFF2-40B4-BE49-F238E27FC236}">
                <a16:creationId xmlns:a16="http://schemas.microsoft.com/office/drawing/2014/main" id="{B60ADB40-D3D6-4C69-BF00-1903FBE4014F}"/>
              </a:ext>
            </a:extLst>
          </p:cNvPr>
          <p:cNvSpPr/>
          <p:nvPr/>
        </p:nvSpPr>
        <p:spPr>
          <a:xfrm>
            <a:off x="1421967" y="1442038"/>
            <a:ext cx="5782224"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latin typeface="Palatino"/>
              </a:rPr>
              <a:t>We are to sustain and uphold the government where we live.</a:t>
            </a:r>
          </a:p>
        </p:txBody>
      </p:sp>
      <p:sp>
        <p:nvSpPr>
          <p:cNvPr id="5" name="Rectangle 4">
            <a:extLst>
              <a:ext uri="{FF2B5EF4-FFF2-40B4-BE49-F238E27FC236}">
                <a16:creationId xmlns:a16="http://schemas.microsoft.com/office/drawing/2014/main" id="{A4A7F88C-EC02-4A69-B41B-6F1CAE8E218F}"/>
              </a:ext>
            </a:extLst>
          </p:cNvPr>
          <p:cNvSpPr/>
          <p:nvPr/>
        </p:nvSpPr>
        <p:spPr>
          <a:xfrm>
            <a:off x="1421967" y="1915803"/>
            <a:ext cx="5509393" cy="369332"/>
          </a:xfrm>
          <a:prstGeom prst="rect">
            <a:avLst/>
          </a:prstGeom>
        </p:spPr>
        <p:txBody>
          <a:bodyPr wrap="none">
            <a:spAutoFit/>
          </a:bodyPr>
          <a:lstStyle/>
          <a:p>
            <a:r>
              <a:rPr lang="en-US" b="1" dirty="0">
                <a:solidFill>
                  <a:schemeClr val="bg1"/>
                </a:solidFill>
              </a:rPr>
              <a:t>Which article of faith does this principle remind you of?</a:t>
            </a:r>
          </a:p>
        </p:txBody>
      </p:sp>
      <p:sp>
        <p:nvSpPr>
          <p:cNvPr id="6" name="Rectangle 5">
            <a:extLst>
              <a:ext uri="{FF2B5EF4-FFF2-40B4-BE49-F238E27FC236}">
                <a16:creationId xmlns:a16="http://schemas.microsoft.com/office/drawing/2014/main" id="{E78B2450-43A6-4D5C-922D-751F7BAB81A0}"/>
              </a:ext>
            </a:extLst>
          </p:cNvPr>
          <p:cNvSpPr/>
          <p:nvPr/>
        </p:nvSpPr>
        <p:spPr>
          <a:xfrm>
            <a:off x="1421966" y="2323308"/>
            <a:ext cx="8795459"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latin typeface="Palatino"/>
              </a:rPr>
              <a:t>We believe in being subject to kings, presidents, rulers, and magistrates, in obeying, honoring, and sustaining the law.</a:t>
            </a:r>
            <a:endParaRPr lang="en-US" i="1" dirty="0">
              <a:solidFill>
                <a:schemeClr val="bg1"/>
              </a:solidFill>
              <a:effectLst>
                <a:outerShdw blurRad="38100" dist="38100" dir="2700000" algn="tl">
                  <a:srgbClr val="000000">
                    <a:alpha val="43137"/>
                  </a:srgbClr>
                </a:outerShdw>
              </a:effectLst>
            </a:endParaRPr>
          </a:p>
        </p:txBody>
      </p:sp>
      <p:sp>
        <p:nvSpPr>
          <p:cNvPr id="7" name="Rectangle 6">
            <a:extLst>
              <a:ext uri="{FF2B5EF4-FFF2-40B4-BE49-F238E27FC236}">
                <a16:creationId xmlns:a16="http://schemas.microsoft.com/office/drawing/2014/main" id="{FE7F78FE-9592-4278-B35C-5DFA003B0293}"/>
              </a:ext>
            </a:extLst>
          </p:cNvPr>
          <p:cNvSpPr/>
          <p:nvPr/>
        </p:nvSpPr>
        <p:spPr>
          <a:xfrm>
            <a:off x="1421966" y="3011719"/>
            <a:ext cx="5991448" cy="369332"/>
          </a:xfrm>
          <a:prstGeom prst="rect">
            <a:avLst/>
          </a:prstGeom>
        </p:spPr>
        <p:txBody>
          <a:bodyPr wrap="none">
            <a:spAutoFit/>
          </a:bodyPr>
          <a:lstStyle/>
          <a:p>
            <a:r>
              <a:rPr lang="en-US" b="1" dirty="0">
                <a:solidFill>
                  <a:schemeClr val="bg1"/>
                </a:solidFill>
              </a:rPr>
              <a:t>How can we as citizens sustain and uphold the government?</a:t>
            </a:r>
          </a:p>
        </p:txBody>
      </p:sp>
      <p:sp>
        <p:nvSpPr>
          <p:cNvPr id="8" name="Rectangle 7">
            <a:extLst>
              <a:ext uri="{FF2B5EF4-FFF2-40B4-BE49-F238E27FC236}">
                <a16:creationId xmlns:a16="http://schemas.microsoft.com/office/drawing/2014/main" id="{A0F27893-6EFD-4110-95A1-C408CC703432}"/>
              </a:ext>
            </a:extLst>
          </p:cNvPr>
          <p:cNvSpPr/>
          <p:nvPr/>
        </p:nvSpPr>
        <p:spPr>
          <a:xfrm>
            <a:off x="1421966" y="3519030"/>
            <a:ext cx="7284712" cy="369332"/>
          </a:xfrm>
          <a:prstGeom prst="rect">
            <a:avLst/>
          </a:prstGeom>
        </p:spPr>
        <p:txBody>
          <a:bodyPr wrap="square">
            <a:spAutoFit/>
          </a:bodyPr>
          <a:lstStyle/>
          <a:p>
            <a:pPr algn="just"/>
            <a:r>
              <a:rPr lang="en-US" b="1" dirty="0">
                <a:solidFill>
                  <a:schemeClr val="bg1"/>
                </a:solidFill>
              </a:rPr>
              <a:t>How does God feel about our obedience to divine laws and human laws? </a:t>
            </a:r>
          </a:p>
        </p:txBody>
      </p:sp>
      <p:sp>
        <p:nvSpPr>
          <p:cNvPr id="9" name="Rectangle 8">
            <a:extLst>
              <a:ext uri="{FF2B5EF4-FFF2-40B4-BE49-F238E27FC236}">
                <a16:creationId xmlns:a16="http://schemas.microsoft.com/office/drawing/2014/main" id="{D6ABB2D6-B04C-4D3A-9CF3-F3E5A76CF692}"/>
              </a:ext>
            </a:extLst>
          </p:cNvPr>
          <p:cNvSpPr/>
          <p:nvPr/>
        </p:nvSpPr>
        <p:spPr>
          <a:xfrm>
            <a:off x="1421966" y="4000644"/>
            <a:ext cx="6050695"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latin typeface="Palatino"/>
              </a:rPr>
              <a:t>God wants us to respect and obey divine laws and human laws.</a:t>
            </a:r>
          </a:p>
        </p:txBody>
      </p:sp>
    </p:spTree>
    <p:extLst>
      <p:ext uri="{BB962C8B-B14F-4D97-AF65-F5344CB8AC3E}">
        <p14:creationId xmlns:p14="http://schemas.microsoft.com/office/powerpoint/2010/main" val="33433127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4"/>
                                        </p:tgtEl>
                                        <p:attrNameLst>
                                          <p:attrName>style.visibility</p:attrName>
                                        </p:attrNameLst>
                                      </p:cBhvr>
                                      <p:to>
                                        <p:strVal val="visible"/>
                                      </p:to>
                                    </p:set>
                                    <p:anim calcmode="lin" valueType="num">
                                      <p:cBhvr>
                                        <p:cTn id="15" dur="2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16" dur="200" fill="hold"/>
                                        <p:tgtEl>
                                          <p:spTgt spid="4"/>
                                        </p:tgtEl>
                                        <p:attrNameLst>
                                          <p:attrName>ppt_y</p:attrName>
                                        </p:attrNameLst>
                                      </p:cBhvr>
                                      <p:tavLst>
                                        <p:tav tm="0">
                                          <p:val>
                                            <p:strVal val="#ppt_y"/>
                                          </p:val>
                                        </p:tav>
                                        <p:tav tm="100000">
                                          <p:val>
                                            <p:strVal val="#ppt_y"/>
                                          </p:val>
                                        </p:tav>
                                      </p:tavLst>
                                    </p:anim>
                                    <p:anim calcmode="lin" valueType="num">
                                      <p:cBhvr>
                                        <p:cTn id="17" dur="2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8" dur="2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9" dur="200" tmFilter="0,0; .5, 1; 1, 1"/>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
                                        <p:tgtEl>
                                          <p:spTgt spid="5"/>
                                        </p:tgtEl>
                                      </p:cBhvr>
                                    </p:animEffect>
                                    <p:anim calcmode="lin" valueType="num">
                                      <p:cBhvr>
                                        <p:cTn id="25" dur="400" fill="hold"/>
                                        <p:tgtEl>
                                          <p:spTgt spid="5"/>
                                        </p:tgtEl>
                                        <p:attrNameLst>
                                          <p:attrName>ppt_x</p:attrName>
                                        </p:attrNameLst>
                                      </p:cBhvr>
                                      <p:tavLst>
                                        <p:tav tm="0">
                                          <p:val>
                                            <p:strVal val="#ppt_x"/>
                                          </p:val>
                                        </p:tav>
                                        <p:tav tm="100000">
                                          <p:val>
                                            <p:strVal val="#ppt_x"/>
                                          </p:val>
                                        </p:tav>
                                      </p:tavLst>
                                    </p:anim>
                                    <p:anim calcmode="lin" valueType="num">
                                      <p:cBhvr>
                                        <p:cTn id="26" dur="400" fill="hold"/>
                                        <p:tgtEl>
                                          <p:spTgt spid="5"/>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6"/>
                                        </p:tgtEl>
                                        <p:attrNameLst>
                                          <p:attrName>style.visibility</p:attrName>
                                        </p:attrNameLst>
                                      </p:cBhvr>
                                      <p:to>
                                        <p:strVal val="visible"/>
                                      </p:to>
                                    </p:set>
                                    <p:anim calcmode="lin" valueType="num">
                                      <p:cBhvr>
                                        <p:cTn id="33" dur="1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4" dur="100" fill="hold"/>
                                        <p:tgtEl>
                                          <p:spTgt spid="6"/>
                                        </p:tgtEl>
                                        <p:attrNameLst>
                                          <p:attrName>ppt_y</p:attrName>
                                        </p:attrNameLst>
                                      </p:cBhvr>
                                      <p:tavLst>
                                        <p:tav tm="0">
                                          <p:val>
                                            <p:strVal val="#ppt_y"/>
                                          </p:val>
                                        </p:tav>
                                        <p:tav tm="100000">
                                          <p:val>
                                            <p:strVal val="#ppt_y"/>
                                          </p:val>
                                        </p:tav>
                                      </p:tavLst>
                                    </p:anim>
                                    <p:anim calcmode="lin" valueType="num">
                                      <p:cBhvr>
                                        <p:cTn id="35" dur="1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6" dur="1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7" dur="100" tmFilter="0,0; .5, 1; 1, 1"/>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p:cTn id="49" dur="500" fill="hold"/>
                                        <p:tgtEl>
                                          <p:spTgt spid="8"/>
                                        </p:tgtEl>
                                        <p:attrNameLst>
                                          <p:attrName>ppt_w</p:attrName>
                                        </p:attrNameLst>
                                      </p:cBhvr>
                                      <p:tavLst>
                                        <p:tav tm="0">
                                          <p:val>
                                            <p:fltVal val="0"/>
                                          </p:val>
                                        </p:tav>
                                        <p:tav tm="100000">
                                          <p:val>
                                            <p:strVal val="#ppt_w"/>
                                          </p:val>
                                        </p:tav>
                                      </p:tavLst>
                                    </p:anim>
                                    <p:anim calcmode="lin" valueType="num">
                                      <p:cBhvr>
                                        <p:cTn id="50"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41" presetClass="entr" presetSubtype="0" fill="hold" grpId="0" nodeType="clickEffect">
                                  <p:stCondLst>
                                    <p:cond delay="0"/>
                                  </p:stCondLst>
                                  <p:iterate type="lt">
                                    <p:tmPct val="10000"/>
                                  </p:iterate>
                                  <p:childTnLst>
                                    <p:set>
                                      <p:cBhvr>
                                        <p:cTn id="54" dur="1" fill="hold">
                                          <p:stCondLst>
                                            <p:cond delay="0"/>
                                          </p:stCondLst>
                                        </p:cTn>
                                        <p:tgtEl>
                                          <p:spTgt spid="9"/>
                                        </p:tgtEl>
                                        <p:attrNameLst>
                                          <p:attrName>style.visibility</p:attrName>
                                        </p:attrNameLst>
                                      </p:cBhvr>
                                      <p:to>
                                        <p:strVal val="visible"/>
                                      </p:to>
                                    </p:set>
                                    <p:anim calcmode="lin" valueType="num">
                                      <p:cBhvr>
                                        <p:cTn id="55" dur="2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56" dur="200" fill="hold"/>
                                        <p:tgtEl>
                                          <p:spTgt spid="9"/>
                                        </p:tgtEl>
                                        <p:attrNameLst>
                                          <p:attrName>ppt_y</p:attrName>
                                        </p:attrNameLst>
                                      </p:cBhvr>
                                      <p:tavLst>
                                        <p:tav tm="0">
                                          <p:val>
                                            <p:strVal val="#ppt_y"/>
                                          </p:val>
                                        </p:tav>
                                        <p:tav tm="100000">
                                          <p:val>
                                            <p:strVal val="#ppt_y"/>
                                          </p:val>
                                        </p:tav>
                                      </p:tavLst>
                                    </p:anim>
                                    <p:anim calcmode="lin" valueType="num">
                                      <p:cBhvr>
                                        <p:cTn id="57" dur="2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58" dur="2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59" dur="2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4" grpId="0"/>
      <p:bldP spid="5" grpId="0"/>
      <p:bldP spid="6" grpId="0"/>
      <p:bldP spid="7"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143</a:t>
            </a:r>
          </a:p>
        </p:txBody>
      </p:sp>
      <p:sp>
        <p:nvSpPr>
          <p:cNvPr id="2" name="Rectangle 1">
            <a:extLst>
              <a:ext uri="{FF2B5EF4-FFF2-40B4-BE49-F238E27FC236}">
                <a16:creationId xmlns:a16="http://schemas.microsoft.com/office/drawing/2014/main" id="{675C19F2-DEA8-4841-A7F0-9CA6AA4F9D46}"/>
              </a:ext>
            </a:extLst>
          </p:cNvPr>
          <p:cNvSpPr/>
          <p:nvPr/>
        </p:nvSpPr>
        <p:spPr>
          <a:xfrm>
            <a:off x="2239618" y="848139"/>
            <a:ext cx="7566992" cy="326889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 name="Rectangle 3">
            <a:extLst>
              <a:ext uri="{FF2B5EF4-FFF2-40B4-BE49-F238E27FC236}">
                <a16:creationId xmlns:a16="http://schemas.microsoft.com/office/drawing/2014/main" id="{670D5536-6079-45FB-9B10-B42FFF15628B}"/>
              </a:ext>
            </a:extLst>
          </p:cNvPr>
          <p:cNvSpPr/>
          <p:nvPr/>
        </p:nvSpPr>
        <p:spPr>
          <a:xfrm>
            <a:off x="3710609" y="848139"/>
            <a:ext cx="6096000" cy="2308324"/>
          </a:xfrm>
          <a:prstGeom prst="rect">
            <a:avLst/>
          </a:prstGeom>
        </p:spPr>
        <p:txBody>
          <a:bodyPr>
            <a:spAutoFit/>
          </a:bodyPr>
          <a:lstStyle/>
          <a:p>
            <a:pPr algn="just"/>
            <a:r>
              <a:rPr lang="en-US" sz="1600" dirty="0">
                <a:solidFill>
                  <a:schemeClr val="bg1"/>
                </a:solidFill>
              </a:rPr>
              <a:t>“In the case of a conflict between the requirements made by the revealed word of God, and those imposed by the secular law, which of these authorities would the members of the Church be bound to obey?… “Pending the overruling by [God] in favor of religious liberty, it is the duty of the saints to submit themselves to the laws of their country. Nevertheless, they should use every proper method, as citizens or subjects of their several governments, to secure for themselves and for all men the boon of freedom in religious service. It is not required of them to suffer without protest [the] imposition by lawless persecutors, or through</a:t>
            </a:r>
          </a:p>
        </p:txBody>
      </p:sp>
      <p:pic>
        <p:nvPicPr>
          <p:cNvPr id="2050" name="Picture 2" descr="Resultado de imagen para james e talmage">
            <a:extLst>
              <a:ext uri="{FF2B5EF4-FFF2-40B4-BE49-F238E27FC236}">
                <a16:creationId xmlns:a16="http://schemas.microsoft.com/office/drawing/2014/main" id="{94571488-F0D3-476F-AF7B-B481D26712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2139" y="949823"/>
            <a:ext cx="1325217" cy="159160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16CC4BE-2566-47B0-A9AC-6469CD709E46}"/>
              </a:ext>
            </a:extLst>
          </p:cNvPr>
          <p:cNvSpPr txBox="1"/>
          <p:nvPr/>
        </p:nvSpPr>
        <p:spPr>
          <a:xfrm>
            <a:off x="2265018" y="2474964"/>
            <a:ext cx="1535869" cy="523220"/>
          </a:xfrm>
          <a:prstGeom prst="rect">
            <a:avLst/>
          </a:prstGeom>
          <a:noFill/>
        </p:spPr>
        <p:txBody>
          <a:bodyPr wrap="none" rtlCol="0">
            <a:spAutoFit/>
          </a:bodyPr>
          <a:lstStyle/>
          <a:p>
            <a:pPr algn="ctr"/>
            <a:r>
              <a:rPr lang="en-US" sz="1400" b="1" dirty="0">
                <a:solidFill>
                  <a:schemeClr val="bg1"/>
                </a:solidFill>
                <a:effectLst>
                  <a:outerShdw blurRad="38100" dist="38100" dir="2700000" algn="tl">
                    <a:srgbClr val="000000">
                      <a:alpha val="43137"/>
                    </a:srgbClr>
                  </a:outerShdw>
                </a:effectLst>
              </a:rPr>
              <a:t>Elder</a:t>
            </a:r>
          </a:p>
          <a:p>
            <a:pPr algn="ctr"/>
            <a:r>
              <a:rPr lang="en-US" sz="1400" b="1" dirty="0">
                <a:solidFill>
                  <a:schemeClr val="bg1"/>
                </a:solidFill>
                <a:effectLst>
                  <a:outerShdw blurRad="38100" dist="38100" dir="2700000" algn="tl">
                    <a:srgbClr val="000000">
                      <a:alpha val="43137"/>
                    </a:srgbClr>
                  </a:outerShdw>
                </a:effectLst>
              </a:rPr>
              <a:t>James E. Talmage</a:t>
            </a:r>
          </a:p>
        </p:txBody>
      </p:sp>
      <p:sp>
        <p:nvSpPr>
          <p:cNvPr id="7" name="Rectangle 6">
            <a:extLst>
              <a:ext uri="{FF2B5EF4-FFF2-40B4-BE49-F238E27FC236}">
                <a16:creationId xmlns:a16="http://schemas.microsoft.com/office/drawing/2014/main" id="{6665DFA0-29A0-4E4D-82FB-238F6950D56B}"/>
              </a:ext>
            </a:extLst>
          </p:cNvPr>
          <p:cNvSpPr/>
          <p:nvPr/>
        </p:nvSpPr>
        <p:spPr>
          <a:xfrm>
            <a:off x="2262529" y="3039818"/>
            <a:ext cx="7544079" cy="1077218"/>
          </a:xfrm>
          <a:prstGeom prst="rect">
            <a:avLst/>
          </a:prstGeom>
        </p:spPr>
        <p:txBody>
          <a:bodyPr wrap="square">
            <a:spAutoFit/>
          </a:bodyPr>
          <a:lstStyle/>
          <a:p>
            <a:pPr algn="just"/>
            <a:r>
              <a:rPr lang="en-US" sz="1600" dirty="0">
                <a:solidFill>
                  <a:schemeClr val="bg1"/>
                </a:solidFill>
              </a:rPr>
              <a:t>the operation of unjust laws; but their protests should be offered in legal and proper order. The saints have practically demonstrated their acceptance of the doctrine that it is better to suffer evil than to do wrong by purely human opposition to unjust authority” (The Articles of Faith,12th ed. [1924], 422,423]).</a:t>
            </a:r>
          </a:p>
        </p:txBody>
      </p:sp>
    </p:spTree>
    <p:extLst>
      <p:ext uri="{BB962C8B-B14F-4D97-AF65-F5344CB8AC3E}">
        <p14:creationId xmlns:p14="http://schemas.microsoft.com/office/powerpoint/2010/main" val="138072093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143</a:t>
            </a:r>
          </a:p>
        </p:txBody>
      </p:sp>
      <p:sp>
        <p:nvSpPr>
          <p:cNvPr id="2" name="Rectangle 1">
            <a:extLst>
              <a:ext uri="{FF2B5EF4-FFF2-40B4-BE49-F238E27FC236}">
                <a16:creationId xmlns:a16="http://schemas.microsoft.com/office/drawing/2014/main" id="{203347DE-529C-4FF9-867E-3E597B8F7915}"/>
              </a:ext>
            </a:extLst>
          </p:cNvPr>
          <p:cNvSpPr/>
          <p:nvPr/>
        </p:nvSpPr>
        <p:spPr>
          <a:xfrm>
            <a:off x="2175471" y="2828835"/>
            <a:ext cx="7841057" cy="1200329"/>
          </a:xfrm>
          <a:prstGeom prst="rect">
            <a:avLst/>
          </a:prstGeom>
        </p:spPr>
        <p:txBody>
          <a:bodyPr wrap="none">
            <a:spAutoFit/>
          </a:bodyPr>
          <a:lstStyle/>
          <a:p>
            <a:pPr algn="ctr"/>
            <a:r>
              <a:rPr lang="en-US" sz="3600" b="1" dirty="0">
                <a:solidFill>
                  <a:schemeClr val="bg1"/>
                </a:solidFill>
              </a:rPr>
              <a:t>“The relationship between religion and </a:t>
            </a:r>
          </a:p>
          <a:p>
            <a:pPr algn="ctr"/>
            <a:r>
              <a:rPr lang="en-US" sz="3600" b="1" dirty="0">
                <a:solidFill>
                  <a:schemeClr val="bg1"/>
                </a:solidFill>
              </a:rPr>
              <a:t>government is described”</a:t>
            </a:r>
          </a:p>
        </p:txBody>
      </p:sp>
      <p:sp>
        <p:nvSpPr>
          <p:cNvPr id="4" name="Rectangle 3">
            <a:extLst>
              <a:ext uri="{FF2B5EF4-FFF2-40B4-BE49-F238E27FC236}">
                <a16:creationId xmlns:a16="http://schemas.microsoft.com/office/drawing/2014/main" id="{D0E7D2A8-E06C-4EDC-8C18-0C7080343266}"/>
              </a:ext>
            </a:extLst>
          </p:cNvPr>
          <p:cNvSpPr/>
          <p:nvPr/>
        </p:nvSpPr>
        <p:spPr>
          <a:xfrm>
            <a:off x="914400" y="783607"/>
            <a:ext cx="3969869" cy="369332"/>
          </a:xfrm>
          <a:prstGeom prst="rect">
            <a:avLst/>
          </a:prstGeom>
        </p:spPr>
        <p:txBody>
          <a:bodyPr wrap="none">
            <a:spAutoFit/>
          </a:bodyPr>
          <a:lstStyle/>
          <a:p>
            <a:r>
              <a:rPr lang="en-US" b="1" dirty="0">
                <a:solidFill>
                  <a:schemeClr val="bg1"/>
                </a:solidFill>
              </a:rPr>
              <a:t>Doctrine and Covenants 134:7, 9-10,12.</a:t>
            </a:r>
          </a:p>
        </p:txBody>
      </p:sp>
    </p:spTree>
    <p:extLst>
      <p:ext uri="{BB962C8B-B14F-4D97-AF65-F5344CB8AC3E}">
        <p14:creationId xmlns:p14="http://schemas.microsoft.com/office/powerpoint/2010/main" val="902117516"/>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143</a:t>
            </a:r>
          </a:p>
        </p:txBody>
      </p:sp>
      <p:sp>
        <p:nvSpPr>
          <p:cNvPr id="2" name="Rectangle 1">
            <a:extLst>
              <a:ext uri="{FF2B5EF4-FFF2-40B4-BE49-F238E27FC236}">
                <a16:creationId xmlns:a16="http://schemas.microsoft.com/office/drawing/2014/main" id="{BABAE8FE-C776-4EFC-8C32-9D62AB5F9C47}"/>
              </a:ext>
            </a:extLst>
          </p:cNvPr>
          <p:cNvSpPr/>
          <p:nvPr/>
        </p:nvSpPr>
        <p:spPr>
          <a:xfrm>
            <a:off x="2352667" y="2890391"/>
            <a:ext cx="7486666" cy="1200329"/>
          </a:xfrm>
          <a:prstGeom prst="rect">
            <a:avLst/>
          </a:prstGeom>
        </p:spPr>
        <p:txBody>
          <a:bodyPr wrap="none">
            <a:spAutoFit/>
          </a:bodyPr>
          <a:lstStyle/>
          <a:p>
            <a:pPr algn="ctr"/>
            <a:r>
              <a:rPr lang="en-US" sz="3600" b="1" dirty="0">
                <a:solidFill>
                  <a:schemeClr val="bg1"/>
                </a:solidFill>
              </a:rPr>
              <a:t>“The right to appeal for help from the </a:t>
            </a:r>
          </a:p>
          <a:p>
            <a:pPr algn="ctr"/>
            <a:r>
              <a:rPr lang="en-US" sz="3600" b="1" dirty="0">
                <a:solidFill>
                  <a:schemeClr val="bg1"/>
                </a:solidFill>
              </a:rPr>
              <a:t>government is explained”</a:t>
            </a:r>
          </a:p>
        </p:txBody>
      </p:sp>
      <p:sp>
        <p:nvSpPr>
          <p:cNvPr id="4" name="Rectangle 3">
            <a:extLst>
              <a:ext uri="{FF2B5EF4-FFF2-40B4-BE49-F238E27FC236}">
                <a16:creationId xmlns:a16="http://schemas.microsoft.com/office/drawing/2014/main" id="{A195FBB4-4C1B-4A85-A835-AE6D44435FAE}"/>
              </a:ext>
            </a:extLst>
          </p:cNvPr>
          <p:cNvSpPr/>
          <p:nvPr/>
        </p:nvSpPr>
        <p:spPr>
          <a:xfrm>
            <a:off x="914400" y="783607"/>
            <a:ext cx="3306226" cy="369332"/>
          </a:xfrm>
          <a:prstGeom prst="rect">
            <a:avLst/>
          </a:prstGeom>
        </p:spPr>
        <p:txBody>
          <a:bodyPr wrap="none">
            <a:spAutoFit/>
          </a:bodyPr>
          <a:lstStyle/>
          <a:p>
            <a:r>
              <a:rPr lang="en-US" b="1" dirty="0">
                <a:solidFill>
                  <a:schemeClr val="bg1"/>
                </a:solidFill>
              </a:rPr>
              <a:t>Doctrine and Covenants 134:11.</a:t>
            </a:r>
          </a:p>
        </p:txBody>
      </p:sp>
    </p:spTree>
    <p:extLst>
      <p:ext uri="{BB962C8B-B14F-4D97-AF65-F5344CB8AC3E}">
        <p14:creationId xmlns:p14="http://schemas.microsoft.com/office/powerpoint/2010/main" val="53258756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100" accel="50000" decel="50000" autoRev="1" fill="hold">
                                          <p:stCondLst>
                                            <p:cond delay="0"/>
                                          </p:stCondLst>
                                        </p:cTn>
                                        <p:tgtEl>
                                          <p:spTgt spid="2"/>
                                        </p:tgtEl>
                                        <p:attrNameLst>
                                          <p:attrName>ppt_x</p:attrName>
                                          <p:attrName>ppt_y</p:attrName>
                                        </p:attrNameLst>
                                      </p:cBhvr>
                                    </p:animMotion>
                                    <p:animRot by="1500000">
                                      <p:cBhvr>
                                        <p:cTn id="7" dur="50" fill="hold">
                                          <p:stCondLst>
                                            <p:cond delay="0"/>
                                          </p:stCondLst>
                                        </p:cTn>
                                        <p:tgtEl>
                                          <p:spTgt spid="2"/>
                                        </p:tgtEl>
                                        <p:attrNameLst>
                                          <p:attrName>r</p:attrName>
                                        </p:attrNameLst>
                                      </p:cBhvr>
                                    </p:animRot>
                                    <p:animRot by="-1500000">
                                      <p:cBhvr>
                                        <p:cTn id="8" dur="50" fill="hold">
                                          <p:stCondLst>
                                            <p:cond delay="50"/>
                                          </p:stCondLst>
                                        </p:cTn>
                                        <p:tgtEl>
                                          <p:spTgt spid="2"/>
                                        </p:tgtEl>
                                        <p:attrNameLst>
                                          <p:attrName>r</p:attrName>
                                        </p:attrNameLst>
                                      </p:cBhvr>
                                    </p:animRot>
                                    <p:animRot by="-1500000">
                                      <p:cBhvr>
                                        <p:cTn id="9" dur="50" fill="hold">
                                          <p:stCondLst>
                                            <p:cond delay="100"/>
                                          </p:stCondLst>
                                        </p:cTn>
                                        <p:tgtEl>
                                          <p:spTgt spid="2"/>
                                        </p:tgtEl>
                                        <p:attrNameLst>
                                          <p:attrName>r</p:attrName>
                                        </p:attrNameLst>
                                      </p:cBhvr>
                                    </p:animRot>
                                    <p:animRot by="1500000">
                                      <p:cBhvr>
                                        <p:cTn id="10" dur="50" fill="hold">
                                          <p:stCondLst>
                                            <p:cond delay="15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143</a:t>
            </a:r>
          </a:p>
        </p:txBody>
      </p:sp>
      <p:sp>
        <p:nvSpPr>
          <p:cNvPr id="5" name="Rectangle 4">
            <a:extLst>
              <a:ext uri="{FF2B5EF4-FFF2-40B4-BE49-F238E27FC236}">
                <a16:creationId xmlns:a16="http://schemas.microsoft.com/office/drawing/2014/main" id="{333D1E0C-9161-4954-8CD1-46525001A850}"/>
              </a:ext>
            </a:extLst>
          </p:cNvPr>
          <p:cNvSpPr/>
          <p:nvPr/>
        </p:nvSpPr>
        <p:spPr>
          <a:xfrm>
            <a:off x="2529382" y="3105834"/>
            <a:ext cx="6887911" cy="615553"/>
          </a:xfrm>
          <a:prstGeom prst="rect">
            <a:avLst/>
          </a:prstGeom>
        </p:spPr>
        <p:txBody>
          <a:bodyPr wrap="none">
            <a:spAutoFit/>
          </a:bodyPr>
          <a:lstStyle/>
          <a:p>
            <a:r>
              <a:rPr lang="en-US" sz="3400" b="1" dirty="0">
                <a:solidFill>
                  <a:schemeClr val="bg1"/>
                </a:solidFill>
                <a:latin typeface="Arial Black" panose="020B0A04020102020204" pitchFamily="34" charset="0"/>
              </a:rPr>
              <a:t>Doctrine and Covenants134.</a:t>
            </a:r>
          </a:p>
        </p:txBody>
      </p:sp>
    </p:spTree>
    <p:extLst>
      <p:ext uri="{BB962C8B-B14F-4D97-AF65-F5344CB8AC3E}">
        <p14:creationId xmlns:p14="http://schemas.microsoft.com/office/powerpoint/2010/main" val="152755347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143</a:t>
            </a:r>
          </a:p>
        </p:txBody>
      </p:sp>
      <p:sp>
        <p:nvSpPr>
          <p:cNvPr id="2" name="Rectangle 1">
            <a:extLst>
              <a:ext uri="{FF2B5EF4-FFF2-40B4-BE49-F238E27FC236}">
                <a16:creationId xmlns:a16="http://schemas.microsoft.com/office/drawing/2014/main" id="{3C0CCEEF-C643-4598-8FA0-EE1095CB3FFE}"/>
              </a:ext>
            </a:extLst>
          </p:cNvPr>
          <p:cNvSpPr/>
          <p:nvPr/>
        </p:nvSpPr>
        <p:spPr>
          <a:xfrm>
            <a:off x="1139031" y="952884"/>
            <a:ext cx="3622595" cy="400110"/>
          </a:xfrm>
          <a:prstGeom prst="rect">
            <a:avLst/>
          </a:prstGeom>
        </p:spPr>
        <p:txBody>
          <a:bodyPr wrap="none">
            <a:spAutoFit/>
          </a:bodyPr>
          <a:lstStyle/>
          <a:p>
            <a:pPr algn="just"/>
            <a:r>
              <a:rPr lang="en-US" sz="2000" b="1" dirty="0">
                <a:solidFill>
                  <a:schemeClr val="bg1"/>
                </a:solidFill>
              </a:rPr>
              <a:t>Doctrine and Covenants134:1-4.</a:t>
            </a:r>
          </a:p>
        </p:txBody>
      </p:sp>
      <p:sp>
        <p:nvSpPr>
          <p:cNvPr id="4" name="Rectangle 3">
            <a:extLst>
              <a:ext uri="{FF2B5EF4-FFF2-40B4-BE49-F238E27FC236}">
                <a16:creationId xmlns:a16="http://schemas.microsoft.com/office/drawing/2014/main" id="{3A11D992-687F-4EBB-A949-CB44814C047C}"/>
              </a:ext>
            </a:extLst>
          </p:cNvPr>
          <p:cNvSpPr/>
          <p:nvPr/>
        </p:nvSpPr>
        <p:spPr>
          <a:xfrm>
            <a:off x="2218175" y="2782669"/>
            <a:ext cx="7755649" cy="646331"/>
          </a:xfrm>
          <a:prstGeom prst="rect">
            <a:avLst/>
          </a:prstGeom>
        </p:spPr>
        <p:txBody>
          <a:bodyPr wrap="none">
            <a:spAutoFit/>
          </a:bodyPr>
          <a:lstStyle/>
          <a:p>
            <a:r>
              <a:rPr lang="en-US" sz="3600" dirty="0">
                <a:solidFill>
                  <a:schemeClr val="bg1"/>
                </a:solidFill>
                <a:latin typeface="Bahnschrift Condensed" panose="020B0502040204020203" pitchFamily="34" charset="0"/>
              </a:rPr>
              <a:t>“The responsibilities of governments are set forth”</a:t>
            </a:r>
          </a:p>
        </p:txBody>
      </p:sp>
    </p:spTree>
    <p:extLst>
      <p:ext uri="{BB962C8B-B14F-4D97-AF65-F5344CB8AC3E}">
        <p14:creationId xmlns:p14="http://schemas.microsoft.com/office/powerpoint/2010/main" val="23487748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143</a:t>
            </a:r>
          </a:p>
        </p:txBody>
      </p:sp>
      <p:sp>
        <p:nvSpPr>
          <p:cNvPr id="2" name="Rectangle 1">
            <a:extLst>
              <a:ext uri="{FF2B5EF4-FFF2-40B4-BE49-F238E27FC236}">
                <a16:creationId xmlns:a16="http://schemas.microsoft.com/office/drawing/2014/main" id="{356AC3D7-D4AF-4B91-A48B-A6C0DF3B4EDB}"/>
              </a:ext>
            </a:extLst>
          </p:cNvPr>
          <p:cNvSpPr/>
          <p:nvPr/>
        </p:nvSpPr>
        <p:spPr>
          <a:xfrm>
            <a:off x="1189220" y="968273"/>
            <a:ext cx="7898296" cy="369332"/>
          </a:xfrm>
          <a:prstGeom prst="rect">
            <a:avLst/>
          </a:prstGeom>
        </p:spPr>
        <p:txBody>
          <a:bodyPr wrap="square">
            <a:spAutoFit/>
          </a:bodyPr>
          <a:lstStyle/>
          <a:p>
            <a:pPr algn="just"/>
            <a:r>
              <a:rPr lang="en-US" b="1" dirty="0">
                <a:solidFill>
                  <a:schemeClr val="bg1"/>
                </a:solidFill>
              </a:rPr>
              <a:t>What laws would you like to enact for the people in this new country to follow?</a:t>
            </a:r>
          </a:p>
        </p:txBody>
      </p:sp>
      <p:sp>
        <p:nvSpPr>
          <p:cNvPr id="4" name="Rectangle 3">
            <a:extLst>
              <a:ext uri="{FF2B5EF4-FFF2-40B4-BE49-F238E27FC236}">
                <a16:creationId xmlns:a16="http://schemas.microsoft.com/office/drawing/2014/main" id="{D6E3DF7F-EF4A-4DF7-A2B9-752E2E22FC46}"/>
              </a:ext>
            </a:extLst>
          </p:cNvPr>
          <p:cNvSpPr/>
          <p:nvPr/>
        </p:nvSpPr>
        <p:spPr>
          <a:xfrm>
            <a:off x="1189220" y="2675914"/>
            <a:ext cx="3877087" cy="369332"/>
          </a:xfrm>
          <a:prstGeom prst="rect">
            <a:avLst/>
          </a:prstGeom>
        </p:spPr>
        <p:txBody>
          <a:bodyPr wrap="none">
            <a:spAutoFit/>
          </a:bodyPr>
          <a:lstStyle/>
          <a:p>
            <a:r>
              <a:rPr lang="en-US" b="1" dirty="0">
                <a:solidFill>
                  <a:schemeClr val="bg1"/>
                </a:solidFill>
              </a:rPr>
              <a:t>How well do you plan to follow them?</a:t>
            </a:r>
          </a:p>
        </p:txBody>
      </p:sp>
      <p:sp>
        <p:nvSpPr>
          <p:cNvPr id="5" name="Rectangle 4">
            <a:extLst>
              <a:ext uri="{FF2B5EF4-FFF2-40B4-BE49-F238E27FC236}">
                <a16:creationId xmlns:a16="http://schemas.microsoft.com/office/drawing/2014/main" id="{E97EDED1-E521-4FEE-A82F-D5B420B85CE0}"/>
              </a:ext>
            </a:extLst>
          </p:cNvPr>
          <p:cNvSpPr/>
          <p:nvPr/>
        </p:nvSpPr>
        <p:spPr>
          <a:xfrm>
            <a:off x="1189220" y="1789224"/>
            <a:ext cx="5895396" cy="369332"/>
          </a:xfrm>
          <a:prstGeom prst="rect">
            <a:avLst/>
          </a:prstGeom>
        </p:spPr>
        <p:txBody>
          <a:bodyPr wrap="none">
            <a:spAutoFit/>
          </a:bodyPr>
          <a:lstStyle/>
          <a:p>
            <a:r>
              <a:rPr lang="en-US" b="1" dirty="0">
                <a:solidFill>
                  <a:schemeClr val="bg1"/>
                </a:solidFill>
              </a:rPr>
              <a:t>What do you think of the laws your leader has established?</a:t>
            </a:r>
          </a:p>
        </p:txBody>
      </p:sp>
      <p:sp>
        <p:nvSpPr>
          <p:cNvPr id="6" name="Rectangle 5">
            <a:extLst>
              <a:ext uri="{FF2B5EF4-FFF2-40B4-BE49-F238E27FC236}">
                <a16:creationId xmlns:a16="http://schemas.microsoft.com/office/drawing/2014/main" id="{72E00F10-D386-4209-ACF2-222AC017A1DC}"/>
              </a:ext>
            </a:extLst>
          </p:cNvPr>
          <p:cNvSpPr/>
          <p:nvPr/>
        </p:nvSpPr>
        <p:spPr>
          <a:xfrm>
            <a:off x="1189220" y="3562604"/>
            <a:ext cx="5099858" cy="369332"/>
          </a:xfrm>
          <a:prstGeom prst="rect">
            <a:avLst/>
          </a:prstGeom>
        </p:spPr>
        <p:txBody>
          <a:bodyPr wrap="none">
            <a:spAutoFit/>
          </a:bodyPr>
          <a:lstStyle/>
          <a:p>
            <a:r>
              <a:rPr lang="en-US" b="1" dirty="0">
                <a:solidFill>
                  <a:schemeClr val="bg1"/>
                </a:solidFill>
              </a:rPr>
              <a:t>What do you think is the purpose of a government?</a:t>
            </a:r>
          </a:p>
        </p:txBody>
      </p:sp>
    </p:spTree>
    <p:extLst>
      <p:ext uri="{BB962C8B-B14F-4D97-AF65-F5344CB8AC3E}">
        <p14:creationId xmlns:p14="http://schemas.microsoft.com/office/powerpoint/2010/main" val="28622400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1+#ppt_w/2"/>
                                          </p:val>
                                        </p:tav>
                                        <p:tav tm="100000">
                                          <p:val>
                                            <p:strVal val="#ppt_x"/>
                                          </p:val>
                                        </p:tav>
                                      </p:tavLst>
                                    </p:anim>
                                    <p:anim calcmode="lin" valueType="num">
                                      <p:cBhvr additive="base">
                                        <p:cTn id="14"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1000" fill="hold"/>
                                        <p:tgtEl>
                                          <p:spTgt spid="4"/>
                                        </p:tgtEl>
                                        <p:attrNameLst>
                                          <p:attrName>ppt_x</p:attrName>
                                        </p:attrNameLst>
                                      </p:cBhvr>
                                      <p:tavLst>
                                        <p:tav tm="0">
                                          <p:val>
                                            <p:strVal val="0-#ppt_w/2"/>
                                          </p:val>
                                        </p:tav>
                                        <p:tav tm="100000">
                                          <p:val>
                                            <p:strVal val="#ppt_x"/>
                                          </p:val>
                                        </p:tav>
                                      </p:tavLst>
                                    </p:anim>
                                    <p:anim calcmode="lin" valueType="num">
                                      <p:cBhvr additive="base">
                                        <p:cTn id="20"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1000" fill="hold"/>
                                        <p:tgtEl>
                                          <p:spTgt spid="6"/>
                                        </p:tgtEl>
                                        <p:attrNameLst>
                                          <p:attrName>ppt_x</p:attrName>
                                        </p:attrNameLst>
                                      </p:cBhvr>
                                      <p:tavLst>
                                        <p:tav tm="0">
                                          <p:val>
                                            <p:strVal val="0-#ppt_w/2"/>
                                          </p:val>
                                        </p:tav>
                                        <p:tav tm="100000">
                                          <p:val>
                                            <p:strVal val="#ppt_x"/>
                                          </p:val>
                                        </p:tav>
                                      </p:tavLst>
                                    </p:anim>
                                    <p:anim calcmode="lin" valueType="num">
                                      <p:cBhvr additive="base">
                                        <p:cTn id="26"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143</a:t>
            </a:r>
          </a:p>
        </p:txBody>
      </p:sp>
      <p:sp>
        <p:nvSpPr>
          <p:cNvPr id="2" name="Rectangle 1">
            <a:extLst>
              <a:ext uri="{FF2B5EF4-FFF2-40B4-BE49-F238E27FC236}">
                <a16:creationId xmlns:a16="http://schemas.microsoft.com/office/drawing/2014/main" id="{698AA2D6-8885-426F-A797-F6F190428945}"/>
              </a:ext>
            </a:extLst>
          </p:cNvPr>
          <p:cNvSpPr/>
          <p:nvPr/>
        </p:nvSpPr>
        <p:spPr>
          <a:xfrm>
            <a:off x="1685695" y="1275307"/>
            <a:ext cx="8719930" cy="2031325"/>
          </a:xfrm>
          <a:prstGeom prst="rect">
            <a:avLst/>
          </a:prstGeom>
        </p:spPr>
        <p:txBody>
          <a:bodyPr wrap="square">
            <a:spAutoFit/>
          </a:bodyPr>
          <a:lstStyle/>
          <a:p>
            <a:pPr algn="just"/>
            <a:r>
              <a:rPr lang="en-US" dirty="0">
                <a:solidFill>
                  <a:schemeClr val="bg1"/>
                </a:solidFill>
                <a:effectLst>
                  <a:outerShdw blurRad="38100" dist="38100" dir="2700000" algn="tl">
                    <a:srgbClr val="000000">
                      <a:alpha val="43137"/>
                    </a:srgbClr>
                  </a:outerShdw>
                </a:effectLst>
                <a:latin typeface="Open Sans"/>
              </a:rPr>
              <a:t>A declaration of belief regarding governments and laws in general, adopted by unanimous vote at a general assembly of the Church held at Kirtland, Ohio, August 17, 1835. Many Saints gathered together to consider the proposed contents of the first edition of the Doctrine and Covenants. At that time, this declaration was given the following preamble: “That our belief with regard to earthly governments and laws in general may not be misinterpreted nor misunderstood, we have thought proper to present, at the close of this volume, our opinion concerning the same.”</a:t>
            </a:r>
            <a:endParaRPr lang="en-US" dirty="0">
              <a:solidFill>
                <a:schemeClr val="bg1"/>
              </a:solidFill>
              <a:effectLst>
                <a:outerShdw blurRad="38100" dist="38100" dir="2700000" algn="tl">
                  <a:srgbClr val="000000">
                    <a:alpha val="43137"/>
                  </a:srgbClr>
                </a:outerShdw>
              </a:effectLst>
            </a:endParaRPr>
          </a:p>
        </p:txBody>
      </p:sp>
      <p:sp>
        <p:nvSpPr>
          <p:cNvPr id="4" name="Rectangle 3">
            <a:extLst>
              <a:ext uri="{FF2B5EF4-FFF2-40B4-BE49-F238E27FC236}">
                <a16:creationId xmlns:a16="http://schemas.microsoft.com/office/drawing/2014/main" id="{9991D50B-AE01-4895-A284-9864D3F1C5A2}"/>
              </a:ext>
            </a:extLst>
          </p:cNvPr>
          <p:cNvSpPr/>
          <p:nvPr/>
        </p:nvSpPr>
        <p:spPr>
          <a:xfrm>
            <a:off x="3033233" y="875197"/>
            <a:ext cx="6024854" cy="400110"/>
          </a:xfrm>
          <a:prstGeom prst="rect">
            <a:avLst/>
          </a:prstGeom>
        </p:spPr>
        <p:txBody>
          <a:bodyPr wrap="none">
            <a:spAutoFit/>
          </a:bodyPr>
          <a:lstStyle/>
          <a:p>
            <a:r>
              <a:rPr lang="en-US" sz="2000" b="1" dirty="0">
                <a:solidFill>
                  <a:schemeClr val="bg1"/>
                </a:solidFill>
              </a:rPr>
              <a:t>INTRODUCTION TO DOCTRINE AND COVENANTS 134</a:t>
            </a:r>
          </a:p>
        </p:txBody>
      </p:sp>
    </p:spTree>
    <p:extLst>
      <p:ext uri="{BB962C8B-B14F-4D97-AF65-F5344CB8AC3E}">
        <p14:creationId xmlns:p14="http://schemas.microsoft.com/office/powerpoint/2010/main" val="4260575719"/>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143</a:t>
            </a:r>
          </a:p>
        </p:txBody>
      </p:sp>
      <p:sp>
        <p:nvSpPr>
          <p:cNvPr id="4" name="Rectangle 3">
            <a:extLst>
              <a:ext uri="{FF2B5EF4-FFF2-40B4-BE49-F238E27FC236}">
                <a16:creationId xmlns:a16="http://schemas.microsoft.com/office/drawing/2014/main" id="{A6730DD1-A207-4E89-89FB-C1978CEFE4B8}"/>
              </a:ext>
            </a:extLst>
          </p:cNvPr>
          <p:cNvSpPr/>
          <p:nvPr/>
        </p:nvSpPr>
        <p:spPr>
          <a:xfrm>
            <a:off x="1198702" y="952884"/>
            <a:ext cx="3475118" cy="400110"/>
          </a:xfrm>
          <a:prstGeom prst="rect">
            <a:avLst/>
          </a:prstGeom>
        </p:spPr>
        <p:txBody>
          <a:bodyPr wrap="none">
            <a:spAutoFit/>
          </a:bodyPr>
          <a:lstStyle/>
          <a:p>
            <a:pPr algn="just"/>
            <a:r>
              <a:rPr lang="en-US" sz="2000" b="1" dirty="0">
                <a:solidFill>
                  <a:schemeClr val="bg1"/>
                </a:solidFill>
              </a:rPr>
              <a:t>Doctrine and Covenants 134:1.</a:t>
            </a:r>
          </a:p>
        </p:txBody>
      </p:sp>
      <p:sp>
        <p:nvSpPr>
          <p:cNvPr id="2" name="Rectangle 1">
            <a:extLst>
              <a:ext uri="{FF2B5EF4-FFF2-40B4-BE49-F238E27FC236}">
                <a16:creationId xmlns:a16="http://schemas.microsoft.com/office/drawing/2014/main" id="{A9C2D4BE-8F20-4566-BC99-02A9C9A22F90}"/>
              </a:ext>
            </a:extLst>
          </p:cNvPr>
          <p:cNvSpPr/>
          <p:nvPr/>
        </p:nvSpPr>
        <p:spPr>
          <a:xfrm>
            <a:off x="1233165" y="1296722"/>
            <a:ext cx="9064385" cy="923330"/>
          </a:xfrm>
          <a:prstGeom prst="rect">
            <a:avLst/>
          </a:prstGeom>
        </p:spPr>
        <p:txBody>
          <a:bodyPr wrap="square">
            <a:spAutoFit/>
          </a:bodyPr>
          <a:lstStyle/>
          <a:p>
            <a:pPr algn="just"/>
            <a:r>
              <a:rPr lang="en-US" dirty="0">
                <a:solidFill>
                  <a:schemeClr val="bg1"/>
                </a:solidFill>
                <a:latin typeface="Palatino"/>
              </a:rPr>
              <a:t>We believe that governments were instituted of God for the benefit of man; and that he holds men accountable for their acts in relation to them, both in making laws and administering them, for the good and safety of society.</a:t>
            </a:r>
            <a:endParaRPr lang="en-US" dirty="0">
              <a:solidFill>
                <a:schemeClr val="bg1"/>
              </a:solidFill>
            </a:endParaRPr>
          </a:p>
        </p:txBody>
      </p:sp>
      <p:sp>
        <p:nvSpPr>
          <p:cNvPr id="5" name="Rectangle 4">
            <a:extLst>
              <a:ext uri="{FF2B5EF4-FFF2-40B4-BE49-F238E27FC236}">
                <a16:creationId xmlns:a16="http://schemas.microsoft.com/office/drawing/2014/main" id="{F5E06F0F-859E-4B99-BFD9-4FBC92588E9D}"/>
              </a:ext>
            </a:extLst>
          </p:cNvPr>
          <p:cNvSpPr/>
          <p:nvPr/>
        </p:nvSpPr>
        <p:spPr>
          <a:xfrm>
            <a:off x="1233165" y="2363835"/>
            <a:ext cx="6318333" cy="369332"/>
          </a:xfrm>
          <a:prstGeom prst="rect">
            <a:avLst/>
          </a:prstGeom>
        </p:spPr>
        <p:txBody>
          <a:bodyPr wrap="none">
            <a:spAutoFit/>
          </a:bodyPr>
          <a:lstStyle/>
          <a:p>
            <a:r>
              <a:rPr lang="en-US" b="1" dirty="0">
                <a:solidFill>
                  <a:schemeClr val="bg1"/>
                </a:solidFill>
              </a:rPr>
              <a:t>Governments were instituted by God for the benefit of mankind.</a:t>
            </a:r>
          </a:p>
        </p:txBody>
      </p:sp>
      <p:sp>
        <p:nvSpPr>
          <p:cNvPr id="6" name="Rectangle 5">
            <a:extLst>
              <a:ext uri="{FF2B5EF4-FFF2-40B4-BE49-F238E27FC236}">
                <a16:creationId xmlns:a16="http://schemas.microsoft.com/office/drawing/2014/main" id="{820EE203-7342-4DED-84DB-61002DE0E46F}"/>
              </a:ext>
            </a:extLst>
          </p:cNvPr>
          <p:cNvSpPr/>
          <p:nvPr/>
        </p:nvSpPr>
        <p:spPr>
          <a:xfrm>
            <a:off x="1233164" y="2876950"/>
            <a:ext cx="8520435" cy="369332"/>
          </a:xfrm>
          <a:prstGeom prst="rect">
            <a:avLst/>
          </a:prstGeom>
        </p:spPr>
        <p:txBody>
          <a:bodyPr wrap="square">
            <a:spAutoFit/>
          </a:bodyPr>
          <a:lstStyle/>
          <a:p>
            <a:pPr algn="just"/>
            <a:r>
              <a:rPr lang="en-US" b="1" dirty="0">
                <a:solidFill>
                  <a:schemeClr val="bg1"/>
                </a:solidFill>
              </a:rPr>
              <a:t>Government officials are accountable to God to act for the good and safety of society.</a:t>
            </a:r>
          </a:p>
        </p:txBody>
      </p:sp>
      <p:sp>
        <p:nvSpPr>
          <p:cNvPr id="7" name="Rectangle 6">
            <a:extLst>
              <a:ext uri="{FF2B5EF4-FFF2-40B4-BE49-F238E27FC236}">
                <a16:creationId xmlns:a16="http://schemas.microsoft.com/office/drawing/2014/main" id="{593C9700-7079-499E-A8EA-03C684DBC753}"/>
              </a:ext>
            </a:extLst>
          </p:cNvPr>
          <p:cNvSpPr/>
          <p:nvPr/>
        </p:nvSpPr>
        <p:spPr>
          <a:xfrm>
            <a:off x="1233164" y="3427053"/>
            <a:ext cx="7579532" cy="369332"/>
          </a:xfrm>
          <a:prstGeom prst="rect">
            <a:avLst/>
          </a:prstGeom>
        </p:spPr>
        <p:txBody>
          <a:bodyPr wrap="square">
            <a:spAutoFit/>
          </a:bodyPr>
          <a:lstStyle/>
          <a:p>
            <a:pPr algn="just"/>
            <a:r>
              <a:rPr lang="en-US" b="1" dirty="0">
                <a:solidFill>
                  <a:schemeClr val="bg1"/>
                </a:solidFill>
              </a:rPr>
              <a:t>In what ways can government leaders act for the good and safety of society?</a:t>
            </a:r>
          </a:p>
        </p:txBody>
      </p:sp>
    </p:spTree>
    <p:extLst>
      <p:ext uri="{BB962C8B-B14F-4D97-AF65-F5344CB8AC3E}">
        <p14:creationId xmlns:p14="http://schemas.microsoft.com/office/powerpoint/2010/main" val="19920665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Left)">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143</a:t>
            </a:r>
          </a:p>
        </p:txBody>
      </p:sp>
      <p:sp>
        <p:nvSpPr>
          <p:cNvPr id="2" name="Rectangle 1">
            <a:extLst>
              <a:ext uri="{FF2B5EF4-FFF2-40B4-BE49-F238E27FC236}">
                <a16:creationId xmlns:a16="http://schemas.microsoft.com/office/drawing/2014/main" id="{77B9DFF0-958E-4ED4-8343-C16B59C2DA10}"/>
              </a:ext>
            </a:extLst>
          </p:cNvPr>
          <p:cNvSpPr/>
          <p:nvPr/>
        </p:nvSpPr>
        <p:spPr>
          <a:xfrm>
            <a:off x="1317933" y="1998628"/>
            <a:ext cx="5752985" cy="369332"/>
          </a:xfrm>
          <a:prstGeom prst="rect">
            <a:avLst/>
          </a:prstGeom>
        </p:spPr>
        <p:txBody>
          <a:bodyPr wrap="none">
            <a:spAutoFit/>
          </a:bodyPr>
          <a:lstStyle/>
          <a:p>
            <a:r>
              <a:rPr lang="en-US" b="1" dirty="0">
                <a:solidFill>
                  <a:schemeClr val="bg1"/>
                </a:solidFill>
              </a:rPr>
              <a:t> What rights should governments secure for their citizens? </a:t>
            </a:r>
          </a:p>
        </p:txBody>
      </p:sp>
      <p:sp>
        <p:nvSpPr>
          <p:cNvPr id="4" name="Rectangle 3">
            <a:extLst>
              <a:ext uri="{FF2B5EF4-FFF2-40B4-BE49-F238E27FC236}">
                <a16:creationId xmlns:a16="http://schemas.microsoft.com/office/drawing/2014/main" id="{81FD039E-6E9C-48B6-8059-7155867A7F02}"/>
              </a:ext>
            </a:extLst>
          </p:cNvPr>
          <p:cNvSpPr/>
          <p:nvPr/>
        </p:nvSpPr>
        <p:spPr>
          <a:xfrm>
            <a:off x="1317932" y="2367960"/>
            <a:ext cx="8862775" cy="369332"/>
          </a:xfrm>
          <a:prstGeom prst="rect">
            <a:avLst/>
          </a:prstGeom>
        </p:spPr>
        <p:txBody>
          <a:bodyPr wrap="square">
            <a:spAutoFit/>
          </a:bodyPr>
          <a:lstStyle/>
          <a:p>
            <a:r>
              <a:rPr lang="en-US" i="1" dirty="0">
                <a:solidFill>
                  <a:schemeClr val="bg1"/>
                </a:solidFill>
                <a:effectLst>
                  <a:outerShdw blurRad="38100" dist="38100" dir="2700000" algn="tl">
                    <a:srgbClr val="000000">
                      <a:alpha val="43137"/>
                    </a:srgbClr>
                  </a:outerShdw>
                </a:effectLst>
                <a:latin typeface="Palatino"/>
              </a:rPr>
              <a:t>“The free exercise of conscience, the right and control of property, and the protection of life.”</a:t>
            </a:r>
          </a:p>
        </p:txBody>
      </p:sp>
      <p:sp>
        <p:nvSpPr>
          <p:cNvPr id="5" name="Rectangle 4">
            <a:extLst>
              <a:ext uri="{FF2B5EF4-FFF2-40B4-BE49-F238E27FC236}">
                <a16:creationId xmlns:a16="http://schemas.microsoft.com/office/drawing/2014/main" id="{06416AF1-A527-439A-8792-972464A6EF78}"/>
              </a:ext>
            </a:extLst>
          </p:cNvPr>
          <p:cNvSpPr/>
          <p:nvPr/>
        </p:nvSpPr>
        <p:spPr>
          <a:xfrm>
            <a:off x="1352396" y="752829"/>
            <a:ext cx="3475118" cy="400110"/>
          </a:xfrm>
          <a:prstGeom prst="rect">
            <a:avLst/>
          </a:prstGeom>
        </p:spPr>
        <p:txBody>
          <a:bodyPr wrap="none">
            <a:spAutoFit/>
          </a:bodyPr>
          <a:lstStyle/>
          <a:p>
            <a:pPr algn="just"/>
            <a:r>
              <a:rPr lang="en-US" sz="2000" b="1" dirty="0">
                <a:solidFill>
                  <a:schemeClr val="bg1"/>
                </a:solidFill>
              </a:rPr>
              <a:t>Doctrine and Covenants 134:2.</a:t>
            </a:r>
          </a:p>
        </p:txBody>
      </p:sp>
      <p:sp>
        <p:nvSpPr>
          <p:cNvPr id="6" name="Rectangle 5">
            <a:extLst>
              <a:ext uri="{FF2B5EF4-FFF2-40B4-BE49-F238E27FC236}">
                <a16:creationId xmlns:a16="http://schemas.microsoft.com/office/drawing/2014/main" id="{EA8C1522-DAB5-4D5E-8054-D45D5A3F5930}"/>
              </a:ext>
            </a:extLst>
          </p:cNvPr>
          <p:cNvSpPr/>
          <p:nvPr/>
        </p:nvSpPr>
        <p:spPr>
          <a:xfrm>
            <a:off x="1352396" y="1086679"/>
            <a:ext cx="9064384" cy="923330"/>
          </a:xfrm>
          <a:prstGeom prst="rect">
            <a:avLst/>
          </a:prstGeom>
        </p:spPr>
        <p:txBody>
          <a:bodyPr wrap="square">
            <a:spAutoFit/>
          </a:bodyPr>
          <a:lstStyle/>
          <a:p>
            <a:pPr algn="just"/>
            <a:r>
              <a:rPr lang="en-US" dirty="0">
                <a:solidFill>
                  <a:schemeClr val="bg1"/>
                </a:solidFill>
                <a:latin typeface="Palatino"/>
              </a:rPr>
              <a:t>We believe that no government can exist in peace, except such laws are framed and held inviolate as will secure to each individual the free exercise of conscience, the right and control of property, and the protection of life.</a:t>
            </a:r>
            <a:endParaRPr lang="en-US" dirty="0">
              <a:solidFill>
                <a:schemeClr val="bg1"/>
              </a:solidFill>
            </a:endParaRPr>
          </a:p>
        </p:txBody>
      </p:sp>
      <p:sp>
        <p:nvSpPr>
          <p:cNvPr id="7" name="Rectangle 6">
            <a:extLst>
              <a:ext uri="{FF2B5EF4-FFF2-40B4-BE49-F238E27FC236}">
                <a16:creationId xmlns:a16="http://schemas.microsoft.com/office/drawing/2014/main" id="{EC23262F-4871-40D0-9FBD-F8FE15FE8676}"/>
              </a:ext>
            </a:extLst>
          </p:cNvPr>
          <p:cNvSpPr/>
          <p:nvPr/>
        </p:nvSpPr>
        <p:spPr>
          <a:xfrm>
            <a:off x="1352396" y="2815942"/>
            <a:ext cx="5638403" cy="369332"/>
          </a:xfrm>
          <a:prstGeom prst="rect">
            <a:avLst/>
          </a:prstGeom>
        </p:spPr>
        <p:txBody>
          <a:bodyPr wrap="none">
            <a:spAutoFit/>
          </a:bodyPr>
          <a:lstStyle/>
          <a:p>
            <a:r>
              <a:rPr lang="en-US" b="1" dirty="0">
                <a:solidFill>
                  <a:schemeClr val="bg1"/>
                </a:solidFill>
              </a:rPr>
              <a:t>What do you think it means to exercise your conscience? </a:t>
            </a:r>
          </a:p>
        </p:txBody>
      </p:sp>
      <p:sp>
        <p:nvSpPr>
          <p:cNvPr id="9" name="Rectangle 8">
            <a:extLst>
              <a:ext uri="{FF2B5EF4-FFF2-40B4-BE49-F238E27FC236}">
                <a16:creationId xmlns:a16="http://schemas.microsoft.com/office/drawing/2014/main" id="{90A1B23F-EC12-4664-97B8-1FCB8227A4AD}"/>
              </a:ext>
            </a:extLst>
          </p:cNvPr>
          <p:cNvSpPr/>
          <p:nvPr/>
        </p:nvSpPr>
        <p:spPr>
          <a:xfrm>
            <a:off x="1352396" y="3244334"/>
            <a:ext cx="5788572" cy="369332"/>
          </a:xfrm>
          <a:prstGeom prst="rect">
            <a:avLst/>
          </a:prstGeom>
        </p:spPr>
        <p:txBody>
          <a:bodyPr wrap="none">
            <a:spAutoFit/>
          </a:bodyPr>
          <a:lstStyle/>
          <a:p>
            <a:r>
              <a:rPr lang="en-US" b="1" dirty="0">
                <a:solidFill>
                  <a:schemeClr val="bg1"/>
                </a:solidFill>
              </a:rPr>
              <a:t>Why is it important to be free to exercise your conscience? </a:t>
            </a:r>
          </a:p>
        </p:txBody>
      </p:sp>
    </p:spTree>
    <p:extLst>
      <p:ext uri="{BB962C8B-B14F-4D97-AF65-F5344CB8AC3E}">
        <p14:creationId xmlns:p14="http://schemas.microsoft.com/office/powerpoint/2010/main" val="22324057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5"/>
                                        </p:tgtEl>
                                        <p:attrNameLst>
                                          <p:attrName>style.color</p:attrName>
                                        </p:attrNameLst>
                                      </p:cBhvr>
                                      <p:to>
                                        <a:srgbClr val="0070C0"/>
                                      </p:to>
                                    </p:animClr>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randombar(horizontal)">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52"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Scale>
                                      <p:cBhvr>
                                        <p:cTn id="16"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7" dur="1000" decel="50000" fill="hold">
                                          <p:stCondLst>
                                            <p:cond delay="0"/>
                                          </p:stCondLst>
                                        </p:cTn>
                                        <p:tgtEl>
                                          <p:spTgt spid="2"/>
                                        </p:tgtEl>
                                        <p:attrNameLst>
                                          <p:attrName>ppt_x</p:attrName>
                                          <p:attrName>ppt_y</p:attrName>
                                        </p:attrNameLst>
                                      </p:cBhvr>
                                    </p:animMotion>
                                    <p:animEffect transition="in" filter="fade">
                                      <p:cBhvr>
                                        <p:cTn id="18" dur="1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4"/>
                                        </p:tgtEl>
                                        <p:attrNameLst>
                                          <p:attrName>style.visibility</p:attrName>
                                        </p:attrNameLst>
                                      </p:cBhvr>
                                      <p:to>
                                        <p:strVal val="visible"/>
                                      </p:to>
                                    </p:set>
                                    <p:anim calcmode="lin" valueType="num">
                                      <p:cBhvr>
                                        <p:cTn id="23" dur="2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4" dur="200" fill="hold"/>
                                        <p:tgtEl>
                                          <p:spTgt spid="4"/>
                                        </p:tgtEl>
                                        <p:attrNameLst>
                                          <p:attrName>ppt_y</p:attrName>
                                        </p:attrNameLst>
                                      </p:cBhvr>
                                      <p:tavLst>
                                        <p:tav tm="0">
                                          <p:val>
                                            <p:strVal val="#ppt_y"/>
                                          </p:val>
                                        </p:tav>
                                        <p:tav tm="100000">
                                          <p:val>
                                            <p:strVal val="#ppt_y"/>
                                          </p:val>
                                        </p:tav>
                                      </p:tavLst>
                                    </p:anim>
                                    <p:anim calcmode="lin" valueType="num">
                                      <p:cBhvr>
                                        <p:cTn id="25" dur="2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6" dur="2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7" dur="200" tmFilter="0,0; .5, 1; 1, 1"/>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43"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100"/>
                                        <p:tgtEl>
                                          <p:spTgt spid="7"/>
                                        </p:tgtEl>
                                      </p:cBhvr>
                                    </p:animEffect>
                                    <p:anim calcmode="lin" valueType="num">
                                      <p:cBhvr>
                                        <p:cTn id="33" dur="400" fill="hold"/>
                                        <p:tgtEl>
                                          <p:spTgt spid="7"/>
                                        </p:tgtEl>
                                        <p:attrNameLst>
                                          <p:attrName>ppt_x</p:attrName>
                                        </p:attrNameLst>
                                      </p:cBhvr>
                                      <p:tavLst>
                                        <p:tav tm="0">
                                          <p:val>
                                            <p:strVal val="#ppt_x"/>
                                          </p:val>
                                        </p:tav>
                                        <p:tav tm="100000">
                                          <p:val>
                                            <p:strVal val="#ppt_x"/>
                                          </p:val>
                                        </p:tav>
                                      </p:tavLst>
                                    </p:anim>
                                    <p:anim calcmode="lin" valueType="num">
                                      <p:cBhvr>
                                        <p:cTn id="34" dur="400" fill="hold"/>
                                        <p:tgtEl>
                                          <p:spTgt spid="7"/>
                                        </p:tgtEl>
                                        <p:attrNameLst>
                                          <p:attrName>ppt_y</p:attrName>
                                        </p:attrNameLst>
                                      </p:cBhvr>
                                      <p:tavLst>
                                        <p:tav tm="0">
                                          <p:val>
                                            <p:strVal val="#ppt_y+0.31"/>
                                          </p:val>
                                        </p:tav>
                                        <p:tav tm="100000">
                                          <p:val>
                                            <p:strVal val="#ppt_y+0.31"/>
                                          </p:val>
                                        </p:tav>
                                      </p:tavLst>
                                    </p:anim>
                                    <p:anim calcmode="lin" valueType="num">
                                      <p:cBhvr>
                                        <p:cTn id="35" dur="600" decel="50000" fill="hold">
                                          <p:stCondLst>
                                            <p:cond delay="400"/>
                                          </p:stCondLst>
                                        </p:cTn>
                                        <p:tgtEl>
                                          <p:spTgt spid="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6" dur="600" decel="50000" fill="hold">
                                          <p:stCondLst>
                                            <p:cond delay="400"/>
                                          </p:stCondLst>
                                        </p:cTn>
                                        <p:tgtEl>
                                          <p:spTgt spid="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p:cTn id="41" dur="750" fill="hold"/>
                                        <p:tgtEl>
                                          <p:spTgt spid="9"/>
                                        </p:tgtEl>
                                        <p:attrNameLst>
                                          <p:attrName>ppt_w</p:attrName>
                                        </p:attrNameLst>
                                      </p:cBhvr>
                                      <p:tavLst>
                                        <p:tav tm="0">
                                          <p:val>
                                            <p:strVal val="#ppt_w*0.70"/>
                                          </p:val>
                                        </p:tav>
                                        <p:tav tm="100000">
                                          <p:val>
                                            <p:strVal val="#ppt_w"/>
                                          </p:val>
                                        </p:tav>
                                      </p:tavLst>
                                    </p:anim>
                                    <p:anim calcmode="lin" valueType="num">
                                      <p:cBhvr>
                                        <p:cTn id="42" dur="750" fill="hold"/>
                                        <p:tgtEl>
                                          <p:spTgt spid="9"/>
                                        </p:tgtEl>
                                        <p:attrNameLst>
                                          <p:attrName>ppt_h</p:attrName>
                                        </p:attrNameLst>
                                      </p:cBhvr>
                                      <p:tavLst>
                                        <p:tav tm="0">
                                          <p:val>
                                            <p:strVal val="#ppt_h"/>
                                          </p:val>
                                        </p:tav>
                                        <p:tav tm="100000">
                                          <p:val>
                                            <p:strVal val="#ppt_h"/>
                                          </p:val>
                                        </p:tav>
                                      </p:tavLst>
                                    </p:anim>
                                    <p:animEffect transition="in" filter="fade">
                                      <p:cBhvr>
                                        <p:cTn id="43"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143</a:t>
            </a:r>
          </a:p>
        </p:txBody>
      </p:sp>
      <p:sp>
        <p:nvSpPr>
          <p:cNvPr id="2" name="Rectangle 1">
            <a:extLst>
              <a:ext uri="{FF2B5EF4-FFF2-40B4-BE49-F238E27FC236}">
                <a16:creationId xmlns:a16="http://schemas.microsoft.com/office/drawing/2014/main" id="{6EDF944E-2F75-45B0-9ADC-231FB188178F}"/>
              </a:ext>
            </a:extLst>
          </p:cNvPr>
          <p:cNvSpPr/>
          <p:nvPr/>
        </p:nvSpPr>
        <p:spPr>
          <a:xfrm>
            <a:off x="1285461" y="1134711"/>
            <a:ext cx="9144000" cy="1569660"/>
          </a:xfrm>
          <a:prstGeom prst="rect">
            <a:avLst/>
          </a:prstGeom>
        </p:spPr>
        <p:txBody>
          <a:bodyPr wrap="square">
            <a:spAutoFit/>
          </a:bodyPr>
          <a:lstStyle/>
          <a:p>
            <a:pPr algn="just"/>
            <a:r>
              <a:rPr lang="en-US" sz="1600" dirty="0">
                <a:solidFill>
                  <a:schemeClr val="bg1"/>
                </a:solidFill>
                <a:latin typeface="Palatino"/>
              </a:rPr>
              <a:t>We believe that religion is instituted of God; and that men are amenable to him, and to him only, for the exercise of it, unless their religious opinions prompt them to infringe upon the rights and liberties of others; but we do not believe that human law has a right to interfere in prescribing rules of worship to bind the consciences of men, nor dictate forms for public or private devotion; that the civil magistrate should restrain crime, but never control conscience; should punish guilt, but never suppress the freedom of the soul.</a:t>
            </a:r>
            <a:endParaRPr lang="en-US" sz="1600" dirty="0">
              <a:solidFill>
                <a:schemeClr val="bg1"/>
              </a:solidFill>
            </a:endParaRPr>
          </a:p>
        </p:txBody>
      </p:sp>
      <p:sp>
        <p:nvSpPr>
          <p:cNvPr id="4" name="Rectangle 3">
            <a:extLst>
              <a:ext uri="{FF2B5EF4-FFF2-40B4-BE49-F238E27FC236}">
                <a16:creationId xmlns:a16="http://schemas.microsoft.com/office/drawing/2014/main" id="{69020C86-26AF-4CBB-B48E-C57598D66453}"/>
              </a:ext>
            </a:extLst>
          </p:cNvPr>
          <p:cNvSpPr/>
          <p:nvPr/>
        </p:nvSpPr>
        <p:spPr>
          <a:xfrm>
            <a:off x="1285459" y="807539"/>
            <a:ext cx="3579313" cy="400110"/>
          </a:xfrm>
          <a:prstGeom prst="rect">
            <a:avLst/>
          </a:prstGeom>
        </p:spPr>
        <p:txBody>
          <a:bodyPr wrap="none">
            <a:spAutoFit/>
          </a:bodyPr>
          <a:lstStyle/>
          <a:p>
            <a:pPr algn="just"/>
            <a:r>
              <a:rPr lang="en-US" sz="2000" b="1" dirty="0">
                <a:solidFill>
                  <a:schemeClr val="bg1"/>
                </a:solidFill>
              </a:rPr>
              <a:t>Doctrine and Covenants 134:4.</a:t>
            </a:r>
          </a:p>
        </p:txBody>
      </p:sp>
      <p:sp>
        <p:nvSpPr>
          <p:cNvPr id="5" name="Rectangle 4">
            <a:extLst>
              <a:ext uri="{FF2B5EF4-FFF2-40B4-BE49-F238E27FC236}">
                <a16:creationId xmlns:a16="http://schemas.microsoft.com/office/drawing/2014/main" id="{9677D8C1-E528-49D3-856B-C140895AB30A}"/>
              </a:ext>
            </a:extLst>
          </p:cNvPr>
          <p:cNvSpPr/>
          <p:nvPr/>
        </p:nvSpPr>
        <p:spPr>
          <a:xfrm>
            <a:off x="1285460" y="2696820"/>
            <a:ext cx="9144000" cy="646331"/>
          </a:xfrm>
          <a:prstGeom prst="rect">
            <a:avLst/>
          </a:prstGeom>
        </p:spPr>
        <p:txBody>
          <a:bodyPr wrap="square">
            <a:spAutoFit/>
          </a:bodyPr>
          <a:lstStyle/>
          <a:p>
            <a:pPr algn="just"/>
            <a:r>
              <a:rPr lang="en-US" b="1" dirty="0">
                <a:solidFill>
                  <a:schemeClr val="bg1"/>
                </a:solidFill>
              </a:rPr>
              <a:t>Why do you think it is important for people to be accountable to God, not governments, for the way they exercise their religion?</a:t>
            </a:r>
          </a:p>
        </p:txBody>
      </p:sp>
      <p:sp>
        <p:nvSpPr>
          <p:cNvPr id="6" name="Rectangle 5">
            <a:extLst>
              <a:ext uri="{FF2B5EF4-FFF2-40B4-BE49-F238E27FC236}">
                <a16:creationId xmlns:a16="http://schemas.microsoft.com/office/drawing/2014/main" id="{58ACF640-6FBF-4019-865C-4E6B695C1093}"/>
              </a:ext>
            </a:extLst>
          </p:cNvPr>
          <p:cNvSpPr/>
          <p:nvPr/>
        </p:nvSpPr>
        <p:spPr>
          <a:xfrm>
            <a:off x="1285459" y="3360366"/>
            <a:ext cx="9143999" cy="646331"/>
          </a:xfrm>
          <a:prstGeom prst="rect">
            <a:avLst/>
          </a:prstGeom>
        </p:spPr>
        <p:txBody>
          <a:bodyPr wrap="square">
            <a:spAutoFit/>
          </a:bodyPr>
          <a:lstStyle/>
          <a:p>
            <a:pPr algn="just"/>
            <a:r>
              <a:rPr lang="en-US" b="1" dirty="0">
                <a:solidFill>
                  <a:schemeClr val="bg1"/>
                </a:solidFill>
              </a:rPr>
              <a:t>What do you think it means to restrain crime and punish guilt without trying to control conscience or suppress the freedom of the soul?</a:t>
            </a:r>
          </a:p>
        </p:txBody>
      </p:sp>
      <p:sp>
        <p:nvSpPr>
          <p:cNvPr id="7" name="Rectangle 6">
            <a:extLst>
              <a:ext uri="{FF2B5EF4-FFF2-40B4-BE49-F238E27FC236}">
                <a16:creationId xmlns:a16="http://schemas.microsoft.com/office/drawing/2014/main" id="{2274E159-73C8-4B94-AAA6-9BBD72E9735A}"/>
              </a:ext>
            </a:extLst>
          </p:cNvPr>
          <p:cNvSpPr/>
          <p:nvPr/>
        </p:nvSpPr>
        <p:spPr>
          <a:xfrm>
            <a:off x="1285461" y="3984156"/>
            <a:ext cx="3475118" cy="400110"/>
          </a:xfrm>
          <a:prstGeom prst="rect">
            <a:avLst/>
          </a:prstGeom>
        </p:spPr>
        <p:txBody>
          <a:bodyPr wrap="none">
            <a:spAutoFit/>
          </a:bodyPr>
          <a:lstStyle/>
          <a:p>
            <a:pPr algn="just"/>
            <a:r>
              <a:rPr lang="en-US" sz="2000" b="1" dirty="0">
                <a:solidFill>
                  <a:schemeClr val="bg1"/>
                </a:solidFill>
              </a:rPr>
              <a:t>Doctrine and Covenants 134:3.</a:t>
            </a:r>
          </a:p>
        </p:txBody>
      </p:sp>
      <p:sp>
        <p:nvSpPr>
          <p:cNvPr id="8" name="Rectangle 7">
            <a:extLst>
              <a:ext uri="{FF2B5EF4-FFF2-40B4-BE49-F238E27FC236}">
                <a16:creationId xmlns:a16="http://schemas.microsoft.com/office/drawing/2014/main" id="{8546303A-92DA-4DC2-B930-3F552C9C797E}"/>
              </a:ext>
            </a:extLst>
          </p:cNvPr>
          <p:cNvSpPr/>
          <p:nvPr/>
        </p:nvSpPr>
        <p:spPr>
          <a:xfrm>
            <a:off x="1285459" y="4297253"/>
            <a:ext cx="9143998" cy="830997"/>
          </a:xfrm>
          <a:prstGeom prst="rect">
            <a:avLst/>
          </a:prstGeom>
        </p:spPr>
        <p:txBody>
          <a:bodyPr wrap="square">
            <a:spAutoFit/>
          </a:bodyPr>
          <a:lstStyle/>
          <a:p>
            <a:pPr algn="just"/>
            <a:r>
              <a:rPr lang="en-US" sz="1600" dirty="0">
                <a:solidFill>
                  <a:schemeClr val="bg1"/>
                </a:solidFill>
                <a:latin typeface="Palatino"/>
              </a:rPr>
              <a:t>We believe that all governments necessarily require civil officers and magistrates to enforce the laws of the same; and that such as will administer the law in equity and justice should be sought for and upheld by the voice of the people if a republic, or the will of the sovereign.</a:t>
            </a:r>
            <a:endParaRPr lang="en-US" sz="1600" dirty="0">
              <a:solidFill>
                <a:schemeClr val="bg1"/>
              </a:solidFill>
            </a:endParaRPr>
          </a:p>
        </p:txBody>
      </p:sp>
      <p:sp>
        <p:nvSpPr>
          <p:cNvPr id="9" name="Rectangle 8">
            <a:extLst>
              <a:ext uri="{FF2B5EF4-FFF2-40B4-BE49-F238E27FC236}">
                <a16:creationId xmlns:a16="http://schemas.microsoft.com/office/drawing/2014/main" id="{0AA53994-A96B-4541-8EFB-CDA1DD9DD72A}"/>
              </a:ext>
            </a:extLst>
          </p:cNvPr>
          <p:cNvSpPr/>
          <p:nvPr/>
        </p:nvSpPr>
        <p:spPr>
          <a:xfrm>
            <a:off x="1285459" y="5133076"/>
            <a:ext cx="6573080" cy="369332"/>
          </a:xfrm>
          <a:prstGeom prst="rect">
            <a:avLst/>
          </a:prstGeom>
        </p:spPr>
        <p:txBody>
          <a:bodyPr wrap="square">
            <a:spAutoFit/>
          </a:bodyPr>
          <a:lstStyle/>
          <a:p>
            <a:pPr algn="just"/>
            <a:r>
              <a:rPr lang="en-US" b="1" dirty="0">
                <a:solidFill>
                  <a:schemeClr val="bg1"/>
                </a:solidFill>
              </a:rPr>
              <a:t>How can the “voice of the people” seek and uphold good leaders?</a:t>
            </a:r>
          </a:p>
        </p:txBody>
      </p:sp>
    </p:spTree>
    <p:extLst>
      <p:ext uri="{BB962C8B-B14F-4D97-AF65-F5344CB8AC3E}">
        <p14:creationId xmlns:p14="http://schemas.microsoft.com/office/powerpoint/2010/main" val="20839101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500"/>
                                        <p:tgtEl>
                                          <p:spTgt spid="2"/>
                                        </p:tgtEl>
                                      </p:cBhvr>
                                    </p:animEffect>
                                  </p:childTnLst>
                                </p:cTn>
                              </p:par>
                              <p:par>
                                <p:cTn id="8" presetID="14" presetClass="entr" presetSubtype="5"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anim calcmode="lin" valueType="num">
                                      <p:cBhvr>
                                        <p:cTn id="22" dur="1000" fill="hold"/>
                                        <p:tgtEl>
                                          <p:spTgt spid="6"/>
                                        </p:tgtEl>
                                        <p:attrNameLst>
                                          <p:attrName>style.rotation</p:attrName>
                                        </p:attrNameLst>
                                      </p:cBhvr>
                                      <p:tavLst>
                                        <p:tav tm="0">
                                          <p:val>
                                            <p:fltVal val="90"/>
                                          </p:val>
                                        </p:tav>
                                        <p:tav tm="100000">
                                          <p:val>
                                            <p:fltVal val="0"/>
                                          </p:val>
                                        </p:tav>
                                      </p:tavLst>
                                    </p:anim>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5"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1000" fill="hold"/>
                                        <p:tgtEl>
                                          <p:spTgt spid="8"/>
                                        </p:tgtEl>
                                        <p:attrNameLst>
                                          <p:attrName>ppt_w</p:attrName>
                                        </p:attrNameLst>
                                      </p:cBhvr>
                                      <p:tavLst>
                                        <p:tav tm="0">
                                          <p:val>
                                            <p:fltVal val="0"/>
                                          </p:val>
                                        </p:tav>
                                        <p:tav tm="100000">
                                          <p:val>
                                            <p:strVal val="#ppt_w"/>
                                          </p:val>
                                        </p:tav>
                                      </p:tavLst>
                                    </p:anim>
                                    <p:anim calcmode="lin" valueType="num">
                                      <p:cBhvr>
                                        <p:cTn id="29" dur="1000" fill="hold"/>
                                        <p:tgtEl>
                                          <p:spTgt spid="8"/>
                                        </p:tgtEl>
                                        <p:attrNameLst>
                                          <p:attrName>ppt_h</p:attrName>
                                        </p:attrNameLst>
                                      </p:cBhvr>
                                      <p:tavLst>
                                        <p:tav tm="0">
                                          <p:val>
                                            <p:fltVal val="0"/>
                                          </p:val>
                                        </p:tav>
                                        <p:tav tm="100000">
                                          <p:val>
                                            <p:strVal val="#ppt_h"/>
                                          </p:val>
                                        </p:tav>
                                      </p:tavLst>
                                    </p:anim>
                                    <p:anim calcmode="lin" valueType="num">
                                      <p:cBhvr>
                                        <p:cTn id="30"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8"/>
                                        </p:tgtEl>
                                        <p:attrNameLst>
                                          <p:attrName>ppt_y</p:attrName>
                                        </p:attrNameLst>
                                      </p:cBhvr>
                                      <p:tavLst>
                                        <p:tav tm="0" fmla="#ppt_y+(sin(-2*pi*(1-$))*-#ppt_x+cos(-2*pi*(1-$))*(1-#ppt_y))*(1-$)">
                                          <p:val>
                                            <p:fltVal val="0"/>
                                          </p:val>
                                        </p:tav>
                                        <p:tav tm="100000">
                                          <p:val>
                                            <p:fltVal val="1"/>
                                          </p:val>
                                        </p:tav>
                                      </p:tavLst>
                                    </p:anim>
                                  </p:childTnLst>
                                </p:cTn>
                              </p:par>
                              <p:par>
                                <p:cTn id="32" presetID="15" presetClass="entr" presetSubtype="0" fill="hold" grpId="0"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1000" fill="hold"/>
                                        <p:tgtEl>
                                          <p:spTgt spid="7"/>
                                        </p:tgtEl>
                                        <p:attrNameLst>
                                          <p:attrName>ppt_w</p:attrName>
                                        </p:attrNameLst>
                                      </p:cBhvr>
                                      <p:tavLst>
                                        <p:tav tm="0">
                                          <p:val>
                                            <p:fltVal val="0"/>
                                          </p:val>
                                        </p:tav>
                                        <p:tav tm="100000">
                                          <p:val>
                                            <p:strVal val="#ppt_w"/>
                                          </p:val>
                                        </p:tav>
                                      </p:tavLst>
                                    </p:anim>
                                    <p:anim calcmode="lin" valueType="num">
                                      <p:cBhvr>
                                        <p:cTn id="35" dur="1000" fill="hold"/>
                                        <p:tgtEl>
                                          <p:spTgt spid="7"/>
                                        </p:tgtEl>
                                        <p:attrNameLst>
                                          <p:attrName>ppt_h</p:attrName>
                                        </p:attrNameLst>
                                      </p:cBhvr>
                                      <p:tavLst>
                                        <p:tav tm="0">
                                          <p:val>
                                            <p:fltVal val="0"/>
                                          </p:val>
                                        </p:tav>
                                        <p:tav tm="100000">
                                          <p:val>
                                            <p:strVal val="#ppt_h"/>
                                          </p:val>
                                        </p:tav>
                                      </p:tavLst>
                                    </p:anim>
                                    <p:anim calcmode="lin" valueType="num">
                                      <p:cBhvr>
                                        <p:cTn id="36"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750"/>
                                        <p:tgtEl>
                                          <p:spTgt spid="9"/>
                                        </p:tgtEl>
                                      </p:cBhvr>
                                    </p:animEffect>
                                    <p:anim calcmode="lin" valueType="num">
                                      <p:cBhvr>
                                        <p:cTn id="43" dur="750" fill="hold"/>
                                        <p:tgtEl>
                                          <p:spTgt spid="9"/>
                                        </p:tgtEl>
                                        <p:attrNameLst>
                                          <p:attrName>ppt_x</p:attrName>
                                        </p:attrNameLst>
                                      </p:cBhvr>
                                      <p:tavLst>
                                        <p:tav tm="0">
                                          <p:val>
                                            <p:strVal val="#ppt_x"/>
                                          </p:val>
                                        </p:tav>
                                        <p:tav tm="100000">
                                          <p:val>
                                            <p:strVal val="#ppt_x"/>
                                          </p:val>
                                        </p:tav>
                                      </p:tavLst>
                                    </p:anim>
                                    <p:anim calcmode="lin" valueType="num">
                                      <p:cBhvr>
                                        <p:cTn id="44" dur="7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4">
            <a:extLst>
              <a:ext uri="{FF2B5EF4-FFF2-40B4-BE49-F238E27FC236}">
                <a16:creationId xmlns:a16="http://schemas.microsoft.com/office/drawing/2014/main" id="{D274EBD2-A341-4E0F-9792-6EA5D720BE2F}"/>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Palatino Linotype" panose="02040502050505030304" pitchFamily="18" charset="0"/>
                <a:ea typeface="MS PMincho" panose="02020600040205080304" pitchFamily="18" charset="-128"/>
                <a:cs typeface="Times New Roman" panose="02020603050405020304" pitchFamily="18" charset="0"/>
              </a:rPr>
              <a:t>LESSON 143</a:t>
            </a:r>
          </a:p>
        </p:txBody>
      </p:sp>
      <p:sp>
        <p:nvSpPr>
          <p:cNvPr id="2" name="Rectangle 1">
            <a:extLst>
              <a:ext uri="{FF2B5EF4-FFF2-40B4-BE49-F238E27FC236}">
                <a16:creationId xmlns:a16="http://schemas.microsoft.com/office/drawing/2014/main" id="{85ADFA9B-1673-4477-99DC-1014D1E3CB16}"/>
              </a:ext>
            </a:extLst>
          </p:cNvPr>
          <p:cNvSpPr/>
          <p:nvPr/>
        </p:nvSpPr>
        <p:spPr>
          <a:xfrm>
            <a:off x="2265464" y="3075057"/>
            <a:ext cx="7661072" cy="707886"/>
          </a:xfrm>
          <a:prstGeom prst="rect">
            <a:avLst/>
          </a:prstGeom>
        </p:spPr>
        <p:txBody>
          <a:bodyPr wrap="none">
            <a:spAutoFit/>
          </a:bodyPr>
          <a:lstStyle/>
          <a:p>
            <a:r>
              <a:rPr lang="en-US" sz="4000" b="1" dirty="0">
                <a:solidFill>
                  <a:schemeClr val="bg1"/>
                </a:solidFill>
                <a:latin typeface="Bahnschrift Condensed" panose="020B0502040204020203" pitchFamily="34" charset="0"/>
              </a:rPr>
              <a:t>“The responsibilities of citizens are set forth”</a:t>
            </a:r>
          </a:p>
        </p:txBody>
      </p:sp>
      <p:sp>
        <p:nvSpPr>
          <p:cNvPr id="5" name="Rectangle 4">
            <a:extLst>
              <a:ext uri="{FF2B5EF4-FFF2-40B4-BE49-F238E27FC236}">
                <a16:creationId xmlns:a16="http://schemas.microsoft.com/office/drawing/2014/main" id="{D563C248-16FF-46A6-924D-F9CBEC7DFAF2}"/>
              </a:ext>
            </a:extLst>
          </p:cNvPr>
          <p:cNvSpPr/>
          <p:nvPr/>
        </p:nvSpPr>
        <p:spPr>
          <a:xfrm>
            <a:off x="1430477" y="783607"/>
            <a:ext cx="3484159" cy="369332"/>
          </a:xfrm>
          <a:prstGeom prst="rect">
            <a:avLst/>
          </a:prstGeom>
        </p:spPr>
        <p:txBody>
          <a:bodyPr wrap="none">
            <a:spAutoFit/>
          </a:bodyPr>
          <a:lstStyle/>
          <a:p>
            <a:r>
              <a:rPr lang="en-US" b="1" dirty="0">
                <a:solidFill>
                  <a:schemeClr val="bg1"/>
                </a:solidFill>
              </a:rPr>
              <a:t>Doctrine and Covenants 134:5-6,8.</a:t>
            </a:r>
          </a:p>
        </p:txBody>
      </p:sp>
    </p:spTree>
    <p:extLst>
      <p:ext uri="{BB962C8B-B14F-4D97-AF65-F5344CB8AC3E}">
        <p14:creationId xmlns:p14="http://schemas.microsoft.com/office/powerpoint/2010/main" val="18416274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0</TotalTime>
  <Words>834</Words>
  <Application>Microsoft Office PowerPoint</Application>
  <PresentationFormat>Widescreen</PresentationFormat>
  <Paragraphs>81</Paragraphs>
  <Slides>15</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15</vt:i4>
      </vt:variant>
    </vt:vector>
  </HeadingPairs>
  <TitlesOfParts>
    <vt:vector size="29" baseType="lpstr">
      <vt:lpstr>MS PMincho</vt:lpstr>
      <vt:lpstr>Arial</vt:lpstr>
      <vt:lpstr>Arial Black</vt:lpstr>
      <vt:lpstr>Bahnschrift Condensed</vt:lpstr>
      <vt:lpstr>Calibri</vt:lpstr>
      <vt:lpstr>Ebrima</vt:lpstr>
      <vt:lpstr>Open Sans</vt:lpstr>
      <vt:lpstr>Palatino</vt:lpstr>
      <vt:lpstr>Palatino Linotype</vt:lpstr>
      <vt:lpstr>Times New Roman</vt:lpstr>
      <vt:lpstr>Tw Cen MT</vt:lpstr>
      <vt:lpstr>Tw Cen MT Condensed</vt:lpstr>
      <vt:lpstr>Wingdings 3</vt:lpstr>
      <vt:lpstr>Integral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3264</cp:revision>
  <dcterms:created xsi:type="dcterms:W3CDTF">2018-08-29T04:26:39Z</dcterms:created>
  <dcterms:modified xsi:type="dcterms:W3CDTF">2018-11-05T22:52:44Z</dcterms:modified>
</cp:coreProperties>
</file>