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73" r:id="rId1"/>
  </p:sldMasterIdLst>
  <p:notesMasterIdLst>
    <p:notesMasterId r:id="rId17"/>
  </p:notesMasterIdLst>
  <p:sldIdLst>
    <p:sldId id="29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FFD757"/>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45" d="100"/>
          <a:sy n="45" d="100"/>
        </p:scale>
        <p:origin x="828"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641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579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48016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03496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39498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7605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10808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92451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2650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35077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04060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2079009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0185888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143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2303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65524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9037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5640873-EF0B-4AC7-AF11-57FEBA4985EA}" type="datetimeFigureOut">
              <a:rPr lang="en-US" smtClean="0"/>
              <a:t>11/5/2018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4282693506"/>
      </p:ext>
    </p:extLst>
  </p:cSld>
  <p:clrMap bg1="dk1" tx1="lt1" bg2="dk2" tx2="lt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 id="2147485684" r:id="rId11"/>
    <p:sldLayoutId id="2147485685" r:id="rId12"/>
    <p:sldLayoutId id="2147485686" r:id="rId13"/>
    <p:sldLayoutId id="2147485687" r:id="rId14"/>
    <p:sldLayoutId id="2147485688" r:id="rId15"/>
    <p:sldLayoutId id="2147485689" r:id="rId16"/>
    <p:sldLayoutId id="214748569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pic>
        <p:nvPicPr>
          <p:cNvPr id="4" name="Picture 3">
            <a:extLst>
              <a:ext uri="{FF2B5EF4-FFF2-40B4-BE49-F238E27FC236}">
                <a16:creationId xmlns:a16="http://schemas.microsoft.com/office/drawing/2014/main" id="{F3862CDD-42DC-484B-BE7E-C8907BBFD419}"/>
              </a:ext>
            </a:extLst>
          </p:cNvPr>
          <p:cNvPicPr/>
          <p:nvPr/>
        </p:nvPicPr>
        <p:blipFill rotWithShape="1">
          <a:blip r:embed="rId2"/>
          <a:srcRect l="34712" t="18456" r="29875" b="8341"/>
          <a:stretch/>
        </p:blipFill>
        <p:spPr bwMode="auto">
          <a:xfrm>
            <a:off x="1319944" y="1152939"/>
            <a:ext cx="3583360" cy="4731026"/>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6FF86139-1F3B-4164-BED7-3D5E2DD03B5F}"/>
              </a:ext>
            </a:extLst>
          </p:cNvPr>
          <p:cNvSpPr/>
          <p:nvPr/>
        </p:nvSpPr>
        <p:spPr>
          <a:xfrm>
            <a:off x="5240701" y="783607"/>
            <a:ext cx="4095993" cy="369332"/>
          </a:xfrm>
          <a:prstGeom prst="rect">
            <a:avLst/>
          </a:prstGeom>
        </p:spPr>
        <p:txBody>
          <a:bodyPr wrap="none">
            <a:spAutoFit/>
          </a:bodyPr>
          <a:lstStyle/>
          <a:p>
            <a:r>
              <a:rPr lang="en-US" b="1" dirty="0">
                <a:solidFill>
                  <a:schemeClr val="bg1"/>
                </a:solidFill>
              </a:rPr>
              <a:t>Doctrine and Covenants 133:50-51.</a:t>
            </a:r>
          </a:p>
        </p:txBody>
      </p:sp>
      <p:sp>
        <p:nvSpPr>
          <p:cNvPr id="2" name="Rectangle 1">
            <a:extLst>
              <a:ext uri="{FF2B5EF4-FFF2-40B4-BE49-F238E27FC236}">
                <a16:creationId xmlns:a16="http://schemas.microsoft.com/office/drawing/2014/main" id="{ACEA7BFD-2881-4B4B-9162-EFFAF2C01F56}"/>
              </a:ext>
            </a:extLst>
          </p:cNvPr>
          <p:cNvSpPr/>
          <p:nvPr/>
        </p:nvSpPr>
        <p:spPr>
          <a:xfrm>
            <a:off x="5267206" y="1120676"/>
            <a:ext cx="4976724" cy="2585323"/>
          </a:xfrm>
          <a:prstGeom prst="rect">
            <a:avLst/>
          </a:prstGeom>
        </p:spPr>
        <p:txBody>
          <a:bodyPr wrap="square">
            <a:spAutoFit/>
          </a:bodyPr>
          <a:lstStyle/>
          <a:p>
            <a:pPr algn="just" fontAlgn="base"/>
            <a:r>
              <a:rPr lang="en-US" b="1" dirty="0">
                <a:solidFill>
                  <a:schemeClr val="bg1"/>
                </a:solidFill>
                <a:latin typeface="Palatino"/>
              </a:rPr>
              <a:t>50 </a:t>
            </a:r>
            <a:r>
              <a:rPr lang="en-US" dirty="0">
                <a:solidFill>
                  <a:schemeClr val="bg1"/>
                </a:solidFill>
                <a:latin typeface="Palatino"/>
              </a:rPr>
              <a:t>And his voice shall be heard: I have trodden the wine-press alone, and have brought judgment upon all people; and none were with me;</a:t>
            </a:r>
          </a:p>
          <a:p>
            <a:pPr algn="just" fontAlgn="base"/>
            <a:r>
              <a:rPr lang="en-US" b="1" dirty="0">
                <a:solidFill>
                  <a:schemeClr val="bg1"/>
                </a:solidFill>
                <a:latin typeface="Palatino"/>
              </a:rPr>
              <a:t>51 </a:t>
            </a:r>
            <a:r>
              <a:rPr lang="en-US" dirty="0">
                <a:solidFill>
                  <a:schemeClr val="bg1"/>
                </a:solidFill>
                <a:latin typeface="Palatino"/>
              </a:rPr>
              <a:t>And I have trampled them in my fury, and I did tread upon them in mine anger, and their blood have I sprinkled upon my garments, and stained all my raiment; for this was the day of vengeance which was in my heart.</a:t>
            </a:r>
            <a:endParaRPr lang="en-US" b="0" i="0" dirty="0">
              <a:solidFill>
                <a:schemeClr val="bg1"/>
              </a:solidFill>
              <a:effectLst/>
              <a:latin typeface="Palatino"/>
            </a:endParaRPr>
          </a:p>
        </p:txBody>
      </p:sp>
      <p:sp>
        <p:nvSpPr>
          <p:cNvPr id="6" name="Rectangle 5">
            <a:extLst>
              <a:ext uri="{FF2B5EF4-FFF2-40B4-BE49-F238E27FC236}">
                <a16:creationId xmlns:a16="http://schemas.microsoft.com/office/drawing/2014/main" id="{DA8EE3F9-CF17-48C8-823E-721A70DCBF57}"/>
              </a:ext>
            </a:extLst>
          </p:cNvPr>
          <p:cNvSpPr/>
          <p:nvPr/>
        </p:nvSpPr>
        <p:spPr>
          <a:xfrm>
            <a:off x="5267206" y="3887471"/>
            <a:ext cx="4976724" cy="646331"/>
          </a:xfrm>
          <a:prstGeom prst="rect">
            <a:avLst/>
          </a:prstGeom>
        </p:spPr>
        <p:txBody>
          <a:bodyPr wrap="square">
            <a:spAutoFit/>
          </a:bodyPr>
          <a:lstStyle/>
          <a:p>
            <a:pPr algn="just"/>
            <a:r>
              <a:rPr lang="en-US" b="1" dirty="0">
                <a:solidFill>
                  <a:schemeClr val="bg1"/>
                </a:solidFill>
              </a:rPr>
              <a:t>How can these verses help us understand the Lord’s justice? </a:t>
            </a:r>
          </a:p>
        </p:txBody>
      </p:sp>
      <p:sp>
        <p:nvSpPr>
          <p:cNvPr id="7" name="Rectangle 6">
            <a:extLst>
              <a:ext uri="{FF2B5EF4-FFF2-40B4-BE49-F238E27FC236}">
                <a16:creationId xmlns:a16="http://schemas.microsoft.com/office/drawing/2014/main" id="{49FE38C0-53DB-49C9-A916-EBE10581F20D}"/>
              </a:ext>
            </a:extLst>
          </p:cNvPr>
          <p:cNvSpPr/>
          <p:nvPr/>
        </p:nvSpPr>
        <p:spPr>
          <a:xfrm>
            <a:off x="5267206" y="4806747"/>
            <a:ext cx="4976724" cy="1077218"/>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rPr>
              <a:t>The red color of the Lord’s garments represents the blood of the wicked who will be destroyed when justice is poured out upon them at the Second Coming.</a:t>
            </a:r>
          </a:p>
        </p:txBody>
      </p:sp>
    </p:spTree>
    <p:extLst>
      <p:ext uri="{BB962C8B-B14F-4D97-AF65-F5344CB8AC3E}">
        <p14:creationId xmlns:p14="http://schemas.microsoft.com/office/powerpoint/2010/main" val="1314426868"/>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4" name="Rectangle 3">
            <a:extLst>
              <a:ext uri="{FF2B5EF4-FFF2-40B4-BE49-F238E27FC236}">
                <a16:creationId xmlns:a16="http://schemas.microsoft.com/office/drawing/2014/main" id="{78B5EDBC-B800-48CC-8C2B-B7C46940D6DE}"/>
              </a:ext>
            </a:extLst>
          </p:cNvPr>
          <p:cNvSpPr/>
          <p:nvPr/>
        </p:nvSpPr>
        <p:spPr>
          <a:xfrm>
            <a:off x="1304805" y="730598"/>
            <a:ext cx="4095993" cy="369332"/>
          </a:xfrm>
          <a:prstGeom prst="rect">
            <a:avLst/>
          </a:prstGeom>
        </p:spPr>
        <p:txBody>
          <a:bodyPr wrap="none">
            <a:spAutoFit/>
          </a:bodyPr>
          <a:lstStyle/>
          <a:p>
            <a:r>
              <a:rPr lang="en-US" b="1" dirty="0">
                <a:solidFill>
                  <a:schemeClr val="bg1"/>
                </a:solidFill>
              </a:rPr>
              <a:t>Doctrine and Covenants 133:52-53.</a:t>
            </a:r>
          </a:p>
        </p:txBody>
      </p:sp>
      <p:sp>
        <p:nvSpPr>
          <p:cNvPr id="2" name="Rectangle 1">
            <a:extLst>
              <a:ext uri="{FF2B5EF4-FFF2-40B4-BE49-F238E27FC236}">
                <a16:creationId xmlns:a16="http://schemas.microsoft.com/office/drawing/2014/main" id="{11BC78B3-D903-45DB-BEBE-8548436DD9A5}"/>
              </a:ext>
            </a:extLst>
          </p:cNvPr>
          <p:cNvSpPr/>
          <p:nvPr/>
        </p:nvSpPr>
        <p:spPr>
          <a:xfrm>
            <a:off x="1302295" y="1099930"/>
            <a:ext cx="8663340" cy="1661993"/>
          </a:xfrm>
          <a:prstGeom prst="rect">
            <a:avLst/>
          </a:prstGeom>
        </p:spPr>
        <p:txBody>
          <a:bodyPr wrap="square">
            <a:spAutoFit/>
          </a:bodyPr>
          <a:lstStyle/>
          <a:p>
            <a:pPr algn="just" fontAlgn="base"/>
            <a:r>
              <a:rPr lang="en-US" sz="1700" dirty="0">
                <a:solidFill>
                  <a:schemeClr val="bg1"/>
                </a:solidFill>
                <a:latin typeface="Palatino"/>
              </a:rPr>
              <a:t>52 And now the year of my redeemed is come; and they shall mention the loving kindness of their Lord, and all that he has bestowed upon them according to his goodness, and according to his loving kindness, forever and ever.</a:t>
            </a:r>
          </a:p>
          <a:p>
            <a:pPr algn="just" fontAlgn="base"/>
            <a:r>
              <a:rPr lang="en-US" sz="1700" dirty="0">
                <a:solidFill>
                  <a:schemeClr val="bg1"/>
                </a:solidFill>
                <a:latin typeface="Palatino"/>
              </a:rPr>
              <a:t>53 In all their afflictions he was afflicted. And the angel of his presence saved them; and in his love, and in his pity, he redeemedthem, and bore them, and carried them all the days of old;</a:t>
            </a:r>
            <a:endParaRPr lang="en-US" sz="1700" i="0" dirty="0">
              <a:solidFill>
                <a:schemeClr val="bg1"/>
              </a:solidFill>
              <a:effectLst/>
              <a:latin typeface="Palatino"/>
            </a:endParaRPr>
          </a:p>
        </p:txBody>
      </p:sp>
      <p:sp>
        <p:nvSpPr>
          <p:cNvPr id="5" name="Rectangle 4">
            <a:extLst>
              <a:ext uri="{FF2B5EF4-FFF2-40B4-BE49-F238E27FC236}">
                <a16:creationId xmlns:a16="http://schemas.microsoft.com/office/drawing/2014/main" id="{C21A78CC-347B-47D3-A2E5-C4BBE5449344}"/>
              </a:ext>
            </a:extLst>
          </p:cNvPr>
          <p:cNvSpPr/>
          <p:nvPr/>
        </p:nvSpPr>
        <p:spPr>
          <a:xfrm>
            <a:off x="1302295" y="2761923"/>
            <a:ext cx="6062878" cy="369332"/>
          </a:xfrm>
          <a:prstGeom prst="rect">
            <a:avLst/>
          </a:prstGeom>
        </p:spPr>
        <p:txBody>
          <a:bodyPr wrap="none">
            <a:spAutoFit/>
          </a:bodyPr>
          <a:lstStyle/>
          <a:p>
            <a:r>
              <a:rPr lang="en-US" b="1" dirty="0">
                <a:solidFill>
                  <a:schemeClr val="bg1"/>
                </a:solidFill>
              </a:rPr>
              <a:t>What do these verses teach about the Lord’s mercy?</a:t>
            </a:r>
          </a:p>
        </p:txBody>
      </p:sp>
    </p:spTree>
    <p:extLst>
      <p:ext uri="{BB962C8B-B14F-4D97-AF65-F5344CB8AC3E}">
        <p14:creationId xmlns:p14="http://schemas.microsoft.com/office/powerpoint/2010/main" val="161858389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4"/>
                                        </p:tgtEl>
                                        <p:attrNameLst>
                                          <p:attrName>style.color</p:attrName>
                                        </p:attrNameLst>
                                      </p:cBhvr>
                                      <p:to>
                                        <a:srgbClr val="354F0F"/>
                                      </p:to>
                                    </p:animClr>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BACD2ECB-8858-4DD1-A299-55169BCD5BBB}"/>
              </a:ext>
            </a:extLst>
          </p:cNvPr>
          <p:cNvSpPr/>
          <p:nvPr/>
        </p:nvSpPr>
        <p:spPr>
          <a:xfrm>
            <a:off x="1275791" y="3877722"/>
            <a:ext cx="6506817" cy="369332"/>
          </a:xfrm>
          <a:prstGeom prst="rect">
            <a:avLst/>
          </a:prstGeom>
        </p:spPr>
        <p:txBody>
          <a:bodyPr wrap="square">
            <a:spAutoFit/>
          </a:bodyPr>
          <a:lstStyle/>
          <a:p>
            <a:pPr algn="just"/>
            <a:r>
              <a:rPr lang="en-US" b="1" dirty="0">
                <a:solidFill>
                  <a:schemeClr val="bg1"/>
                </a:solidFill>
              </a:rPr>
              <a:t>Who will appear with the Savior at the Second Coming?</a:t>
            </a:r>
          </a:p>
        </p:txBody>
      </p:sp>
      <p:sp>
        <p:nvSpPr>
          <p:cNvPr id="4" name="Rectangle 3">
            <a:extLst>
              <a:ext uri="{FF2B5EF4-FFF2-40B4-BE49-F238E27FC236}">
                <a16:creationId xmlns:a16="http://schemas.microsoft.com/office/drawing/2014/main" id="{66C52FF8-40F6-4FF7-8D37-60CB921AAE09}"/>
              </a:ext>
            </a:extLst>
          </p:cNvPr>
          <p:cNvSpPr/>
          <p:nvPr/>
        </p:nvSpPr>
        <p:spPr>
          <a:xfrm>
            <a:off x="1275791" y="783607"/>
            <a:ext cx="4095993" cy="369332"/>
          </a:xfrm>
          <a:prstGeom prst="rect">
            <a:avLst/>
          </a:prstGeom>
        </p:spPr>
        <p:txBody>
          <a:bodyPr wrap="none">
            <a:spAutoFit/>
          </a:bodyPr>
          <a:lstStyle/>
          <a:p>
            <a:r>
              <a:rPr lang="en-US" b="1" dirty="0">
                <a:solidFill>
                  <a:schemeClr val="bg1"/>
                </a:solidFill>
              </a:rPr>
              <a:t>Doctrine and Covenants 133:54-56.</a:t>
            </a:r>
          </a:p>
        </p:txBody>
      </p:sp>
      <p:sp>
        <p:nvSpPr>
          <p:cNvPr id="5" name="Rectangle 4">
            <a:extLst>
              <a:ext uri="{FF2B5EF4-FFF2-40B4-BE49-F238E27FC236}">
                <a16:creationId xmlns:a16="http://schemas.microsoft.com/office/drawing/2014/main" id="{06ECB4B9-AFE6-4B94-B075-28A02A9C6ED9}"/>
              </a:ext>
            </a:extLst>
          </p:cNvPr>
          <p:cNvSpPr/>
          <p:nvPr/>
        </p:nvSpPr>
        <p:spPr>
          <a:xfrm>
            <a:off x="1275791" y="1152939"/>
            <a:ext cx="8663340" cy="2708434"/>
          </a:xfrm>
          <a:prstGeom prst="rect">
            <a:avLst/>
          </a:prstGeom>
        </p:spPr>
        <p:txBody>
          <a:bodyPr wrap="square">
            <a:spAutoFit/>
          </a:bodyPr>
          <a:lstStyle/>
          <a:p>
            <a:pPr algn="just" fontAlgn="base"/>
            <a:r>
              <a:rPr lang="en-US" sz="1700" b="1" dirty="0">
                <a:solidFill>
                  <a:schemeClr val="bg1"/>
                </a:solidFill>
                <a:latin typeface="Palatino"/>
              </a:rPr>
              <a:t>54 </a:t>
            </a:r>
            <a:r>
              <a:rPr lang="en-US" sz="1700" dirty="0">
                <a:solidFill>
                  <a:schemeClr val="bg1"/>
                </a:solidFill>
                <a:latin typeface="Palatino"/>
              </a:rPr>
              <a:t>Yea, and Enoch also, and they who were with him; the prophets who were before him; and Noah also, and they who were before him; and Moses also, and they who were before him;</a:t>
            </a:r>
          </a:p>
          <a:p>
            <a:pPr algn="just" fontAlgn="base"/>
            <a:r>
              <a:rPr lang="en-US" sz="1700" b="1" dirty="0">
                <a:solidFill>
                  <a:schemeClr val="bg1"/>
                </a:solidFill>
                <a:latin typeface="Palatino"/>
              </a:rPr>
              <a:t>55 </a:t>
            </a:r>
            <a:r>
              <a:rPr lang="en-US" sz="1700" dirty="0">
                <a:solidFill>
                  <a:schemeClr val="bg1"/>
                </a:solidFill>
                <a:latin typeface="Palatino"/>
              </a:rPr>
              <a:t>And from Moses to Elijah, and from Elijah to John, who were with Christ in his resurrection, and the holy apostles, with Abraham, Isaac, and Jacob, shall be in the presence of the Lamb.</a:t>
            </a:r>
          </a:p>
          <a:p>
            <a:pPr algn="just" fontAlgn="base"/>
            <a:r>
              <a:rPr lang="en-US" sz="1700" b="1" dirty="0">
                <a:solidFill>
                  <a:schemeClr val="bg1"/>
                </a:solidFill>
                <a:latin typeface="Palatino"/>
              </a:rPr>
              <a:t>56 </a:t>
            </a:r>
            <a:r>
              <a:rPr lang="en-US" sz="1700" dirty="0">
                <a:solidFill>
                  <a:schemeClr val="bg1"/>
                </a:solidFill>
                <a:latin typeface="Palatino"/>
              </a:rPr>
              <a:t>And the graves of the saints shall be opened; and they shall come forth and stand on the right hand of the Lamb, when he shall stand upon Mount Zion, and upon the holy city, the New Jerusalem; and they shall sing the song of the Lamb, day and night forever and ever.</a:t>
            </a:r>
            <a:endParaRPr lang="en-US" sz="1700" b="0" i="0" dirty="0">
              <a:solidFill>
                <a:schemeClr val="bg1"/>
              </a:solidFill>
              <a:effectLst/>
              <a:latin typeface="Palatino"/>
            </a:endParaRPr>
          </a:p>
        </p:txBody>
      </p:sp>
      <p:sp>
        <p:nvSpPr>
          <p:cNvPr id="6" name="Rectangle 5">
            <a:extLst>
              <a:ext uri="{FF2B5EF4-FFF2-40B4-BE49-F238E27FC236}">
                <a16:creationId xmlns:a16="http://schemas.microsoft.com/office/drawing/2014/main" id="{0B802C8F-0D57-49EC-99D8-CEE6E43BAB87}"/>
              </a:ext>
            </a:extLst>
          </p:cNvPr>
          <p:cNvSpPr/>
          <p:nvPr/>
        </p:nvSpPr>
        <p:spPr>
          <a:xfrm>
            <a:off x="1275791" y="4213656"/>
            <a:ext cx="8663340" cy="830997"/>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rPr>
              <a:t>The righteous who lived before Jesus Christ and have already been resurrected will come with Him in His glory. In addition, the righteous who lived and died after Jesus Christ will be resurrected and come forth to join the Savior and those with Him. </a:t>
            </a:r>
          </a:p>
        </p:txBody>
      </p:sp>
    </p:spTree>
    <p:extLst>
      <p:ext uri="{BB962C8B-B14F-4D97-AF65-F5344CB8AC3E}">
        <p14:creationId xmlns:p14="http://schemas.microsoft.com/office/powerpoint/2010/main" val="30831320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down)">
                                      <p:cBhvr>
                                        <p:cTn id="7" dur="500"/>
                                        <p:tgtEl>
                                          <p:spTgt spid="4"/>
                                        </p:tgtEl>
                                      </p:cBhvr>
                                    </p:animEffect>
                                  </p:childTnLst>
                                </p:cTn>
                              </p:par>
                              <p:par>
                                <p:cTn id="8" presetID="5"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800" decel="100000"/>
                                        <p:tgtEl>
                                          <p:spTgt spid="6"/>
                                        </p:tgtEl>
                                      </p:cBhvr>
                                    </p:animEffect>
                                    <p:anim calcmode="lin" valueType="num">
                                      <p:cBhvr>
                                        <p:cTn id="21" dur="800" decel="100000" fill="hold"/>
                                        <p:tgtEl>
                                          <p:spTgt spid="6"/>
                                        </p:tgtEl>
                                        <p:attrNameLst>
                                          <p:attrName>style.rotation</p:attrName>
                                        </p:attrNameLst>
                                      </p:cBhvr>
                                      <p:tavLst>
                                        <p:tav tm="0">
                                          <p:val>
                                            <p:fltVal val="-90"/>
                                          </p:val>
                                        </p:tav>
                                        <p:tav tm="100000">
                                          <p:val>
                                            <p:fltVal val="0"/>
                                          </p:val>
                                        </p:tav>
                                      </p:tavLst>
                                    </p:anim>
                                    <p:anim calcmode="lin" valueType="num">
                                      <p:cBhvr>
                                        <p:cTn id="22" dur="800" decel="100000" fill="hold"/>
                                        <p:tgtEl>
                                          <p:spTgt spid="6"/>
                                        </p:tgtEl>
                                        <p:attrNameLst>
                                          <p:attrName>ppt_x</p:attrName>
                                        </p:attrNameLst>
                                      </p:cBhvr>
                                      <p:tavLst>
                                        <p:tav tm="0">
                                          <p:val>
                                            <p:strVal val="#ppt_x+0.4"/>
                                          </p:val>
                                        </p:tav>
                                        <p:tav tm="100000">
                                          <p:val>
                                            <p:strVal val="#ppt_x-0.05"/>
                                          </p:val>
                                        </p:tav>
                                      </p:tavLst>
                                    </p:anim>
                                    <p:anim calcmode="lin" valueType="num">
                                      <p:cBhvr>
                                        <p:cTn id="23" dur="800" decel="100000" fill="hold"/>
                                        <p:tgtEl>
                                          <p:spTgt spid="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4" name="Rectangle 3">
            <a:extLst>
              <a:ext uri="{FF2B5EF4-FFF2-40B4-BE49-F238E27FC236}">
                <a16:creationId xmlns:a16="http://schemas.microsoft.com/office/drawing/2014/main" id="{64529FBA-BEBA-4BA4-9552-A3BEB15D2F35}"/>
              </a:ext>
            </a:extLst>
          </p:cNvPr>
          <p:cNvSpPr/>
          <p:nvPr/>
        </p:nvSpPr>
        <p:spPr>
          <a:xfrm>
            <a:off x="1528083" y="2951946"/>
            <a:ext cx="9135834" cy="954107"/>
          </a:xfrm>
          <a:prstGeom prst="rect">
            <a:avLst/>
          </a:prstGeom>
        </p:spPr>
        <p:txBody>
          <a:bodyPr wrap="none">
            <a:spAutoFit/>
          </a:bodyPr>
          <a:lstStyle/>
          <a:p>
            <a:pPr algn="ctr"/>
            <a:r>
              <a:rPr lang="en-US" sz="2800" dirty="0">
                <a:solidFill>
                  <a:schemeClr val="bg1"/>
                </a:solidFill>
                <a:latin typeface="Yu Gothic UI Semibold" panose="020B0700000000000000" pitchFamily="34" charset="-128"/>
                <a:ea typeface="Yu Gothic UI Semibold" panose="020B0700000000000000" pitchFamily="34" charset="-128"/>
              </a:rPr>
              <a:t>“</a:t>
            </a:r>
            <a:r>
              <a:rPr lang="en-US" sz="2800" b="1" dirty="0">
                <a:solidFill>
                  <a:schemeClr val="bg1"/>
                </a:solidFill>
              </a:rPr>
              <a:t>The gospel is sent forth to prepare the earth for the </a:t>
            </a:r>
          </a:p>
          <a:p>
            <a:pPr algn="ctr"/>
            <a:r>
              <a:rPr lang="en-US" sz="2800" b="1" dirty="0">
                <a:solidFill>
                  <a:schemeClr val="bg1"/>
                </a:solidFill>
              </a:rPr>
              <a:t>Second Coming of Jesus Christ</a:t>
            </a:r>
            <a:r>
              <a:rPr lang="en-US" sz="2800" dirty="0">
                <a:solidFill>
                  <a:schemeClr val="bg1"/>
                </a:solidFill>
                <a:latin typeface="Yu Gothic UI Semibold" panose="020B0700000000000000" pitchFamily="34" charset="-128"/>
                <a:ea typeface="Yu Gothic UI Semibold" panose="020B0700000000000000" pitchFamily="34" charset="-128"/>
              </a:rPr>
              <a:t>”</a:t>
            </a:r>
          </a:p>
        </p:txBody>
      </p:sp>
      <p:sp>
        <p:nvSpPr>
          <p:cNvPr id="5" name="Rectangle 4">
            <a:extLst>
              <a:ext uri="{FF2B5EF4-FFF2-40B4-BE49-F238E27FC236}">
                <a16:creationId xmlns:a16="http://schemas.microsoft.com/office/drawing/2014/main" id="{41FD8C55-DD35-47C0-8E02-26C0E2B297F1}"/>
              </a:ext>
            </a:extLst>
          </p:cNvPr>
          <p:cNvSpPr/>
          <p:nvPr/>
        </p:nvSpPr>
        <p:spPr>
          <a:xfrm>
            <a:off x="1275791" y="783607"/>
            <a:ext cx="4095993" cy="369332"/>
          </a:xfrm>
          <a:prstGeom prst="rect">
            <a:avLst/>
          </a:prstGeom>
        </p:spPr>
        <p:txBody>
          <a:bodyPr wrap="none">
            <a:spAutoFit/>
          </a:bodyPr>
          <a:lstStyle/>
          <a:p>
            <a:r>
              <a:rPr lang="en-US" b="1">
                <a:solidFill>
                  <a:schemeClr val="bg1"/>
                </a:solidFill>
              </a:rPr>
              <a:t>Doctrine and Covenants 133:57-74.</a:t>
            </a:r>
            <a:endParaRPr lang="en-US" b="1" dirty="0">
              <a:solidFill>
                <a:schemeClr val="bg1"/>
              </a:solidFill>
            </a:endParaRPr>
          </a:p>
        </p:txBody>
      </p:sp>
    </p:spTree>
    <p:extLst>
      <p:ext uri="{BB962C8B-B14F-4D97-AF65-F5344CB8AC3E}">
        <p14:creationId xmlns:p14="http://schemas.microsoft.com/office/powerpoint/2010/main" val="295874790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DD845D33-EF9A-4112-A455-C87867A5A253}"/>
              </a:ext>
            </a:extLst>
          </p:cNvPr>
          <p:cNvSpPr/>
          <p:nvPr/>
        </p:nvSpPr>
        <p:spPr>
          <a:xfrm>
            <a:off x="1192696" y="933775"/>
            <a:ext cx="9037982" cy="646331"/>
          </a:xfrm>
          <a:prstGeom prst="rect">
            <a:avLst/>
          </a:prstGeom>
        </p:spPr>
        <p:txBody>
          <a:bodyPr wrap="square">
            <a:spAutoFit/>
          </a:bodyPr>
          <a:lstStyle/>
          <a:p>
            <a:pPr algn="just"/>
            <a:r>
              <a:rPr lang="en-US" b="1" dirty="0">
                <a:solidFill>
                  <a:schemeClr val="bg1"/>
                </a:solidFill>
              </a:rPr>
              <a:t>What have you learned from Doctrine and Covenants 133 about the Savior’s Second Coming? What are your feelings as you think about these events?</a:t>
            </a:r>
          </a:p>
        </p:txBody>
      </p:sp>
      <p:sp>
        <p:nvSpPr>
          <p:cNvPr id="4" name="Rectangle 3">
            <a:extLst>
              <a:ext uri="{FF2B5EF4-FFF2-40B4-BE49-F238E27FC236}">
                <a16:creationId xmlns:a16="http://schemas.microsoft.com/office/drawing/2014/main" id="{50D63772-65CC-45AD-B47A-7FF27278CA92}"/>
              </a:ext>
            </a:extLst>
          </p:cNvPr>
          <p:cNvSpPr/>
          <p:nvPr/>
        </p:nvSpPr>
        <p:spPr>
          <a:xfrm>
            <a:off x="1192696" y="1621591"/>
            <a:ext cx="4160113" cy="369332"/>
          </a:xfrm>
          <a:prstGeom prst="rect">
            <a:avLst/>
          </a:prstGeom>
        </p:spPr>
        <p:txBody>
          <a:bodyPr wrap="none">
            <a:spAutoFit/>
          </a:bodyPr>
          <a:lstStyle/>
          <a:p>
            <a:r>
              <a:rPr lang="en-US" b="1" dirty="0">
                <a:solidFill>
                  <a:schemeClr val="bg1"/>
                </a:solidFill>
              </a:rPr>
              <a:t>Doctrine and Covenants 133:57-62.</a:t>
            </a:r>
          </a:p>
        </p:txBody>
      </p:sp>
      <p:sp>
        <p:nvSpPr>
          <p:cNvPr id="5" name="Rectangle 4">
            <a:extLst>
              <a:ext uri="{FF2B5EF4-FFF2-40B4-BE49-F238E27FC236}">
                <a16:creationId xmlns:a16="http://schemas.microsoft.com/office/drawing/2014/main" id="{8560116A-F86A-43BB-90EC-EFB8302BCEDB}"/>
              </a:ext>
            </a:extLst>
          </p:cNvPr>
          <p:cNvSpPr/>
          <p:nvPr/>
        </p:nvSpPr>
        <p:spPr>
          <a:xfrm>
            <a:off x="1192696" y="1943200"/>
            <a:ext cx="9037982" cy="2800767"/>
          </a:xfrm>
          <a:prstGeom prst="rect">
            <a:avLst/>
          </a:prstGeom>
        </p:spPr>
        <p:txBody>
          <a:bodyPr wrap="square">
            <a:spAutoFit/>
          </a:bodyPr>
          <a:lstStyle/>
          <a:p>
            <a:pPr algn="just" fontAlgn="base"/>
            <a:r>
              <a:rPr lang="en-US" sz="1600" b="1" dirty="0">
                <a:solidFill>
                  <a:schemeClr val="bg1"/>
                </a:solidFill>
                <a:latin typeface="Palatino"/>
              </a:rPr>
              <a:t>57 </a:t>
            </a:r>
            <a:r>
              <a:rPr lang="en-US" sz="1600" dirty="0">
                <a:solidFill>
                  <a:schemeClr val="bg1"/>
                </a:solidFill>
                <a:latin typeface="Palatino"/>
              </a:rPr>
              <a:t>And for this cause, that men might be made partakers of the glories which were to be revealed, the Lord sent forth the fulness of his gospel, his everlasting covenant, reasoning in plainness and simplicity—</a:t>
            </a:r>
          </a:p>
          <a:p>
            <a:pPr algn="just" fontAlgn="base"/>
            <a:r>
              <a:rPr lang="en-US" sz="1600" b="1" dirty="0">
                <a:solidFill>
                  <a:schemeClr val="bg1"/>
                </a:solidFill>
                <a:latin typeface="Palatino"/>
              </a:rPr>
              <a:t>58 </a:t>
            </a:r>
            <a:r>
              <a:rPr lang="en-US" sz="1600" dirty="0">
                <a:solidFill>
                  <a:schemeClr val="bg1"/>
                </a:solidFill>
                <a:latin typeface="Palatino"/>
              </a:rPr>
              <a:t>To prepare the weak for those things which are coming on the earth, and for the Lord’s errand in the day when the weak shall confound the wise, and the little one become a strong nation, and two shall put their tens of thousands to flight.</a:t>
            </a:r>
          </a:p>
          <a:p>
            <a:pPr algn="just" fontAlgn="base"/>
            <a:r>
              <a:rPr lang="en-US" sz="1600" b="1" dirty="0">
                <a:solidFill>
                  <a:schemeClr val="bg1"/>
                </a:solidFill>
                <a:latin typeface="Palatino"/>
              </a:rPr>
              <a:t>59 </a:t>
            </a:r>
            <a:r>
              <a:rPr lang="en-US" sz="1600" dirty="0">
                <a:solidFill>
                  <a:schemeClr val="bg1"/>
                </a:solidFill>
                <a:latin typeface="Palatino"/>
              </a:rPr>
              <a:t>And by the weak things of the earth the Lord shall thresh the nations by the power of his Spirit.</a:t>
            </a:r>
          </a:p>
          <a:p>
            <a:pPr algn="just" fontAlgn="base"/>
            <a:r>
              <a:rPr lang="en-US" sz="1600" b="1" dirty="0">
                <a:solidFill>
                  <a:schemeClr val="bg1"/>
                </a:solidFill>
                <a:latin typeface="Palatino"/>
              </a:rPr>
              <a:t>60 </a:t>
            </a:r>
            <a:r>
              <a:rPr lang="en-US" sz="1600" dirty="0">
                <a:solidFill>
                  <a:schemeClr val="bg1"/>
                </a:solidFill>
                <a:latin typeface="Palatino"/>
              </a:rPr>
              <a:t>And for this cause these commandments were given; they were commanded to be kept from the world in the day that they were given, but now are to go forth unto all flesh—</a:t>
            </a:r>
          </a:p>
          <a:p>
            <a:pPr algn="just" fontAlgn="base"/>
            <a:r>
              <a:rPr lang="en-US" sz="1600" b="1" dirty="0">
                <a:solidFill>
                  <a:schemeClr val="bg1"/>
                </a:solidFill>
                <a:latin typeface="Palatino"/>
              </a:rPr>
              <a:t>61 </a:t>
            </a:r>
            <a:r>
              <a:rPr lang="en-US" sz="1600" dirty="0">
                <a:solidFill>
                  <a:schemeClr val="bg1"/>
                </a:solidFill>
                <a:latin typeface="Palatino"/>
              </a:rPr>
              <a:t>And this according to the mind and will of the Lord, who ruleth over all flesh.</a:t>
            </a:r>
          </a:p>
          <a:p>
            <a:pPr algn="just" fontAlgn="base"/>
            <a:r>
              <a:rPr lang="en-US" sz="1600" b="1" dirty="0">
                <a:solidFill>
                  <a:schemeClr val="bg1"/>
                </a:solidFill>
                <a:latin typeface="Palatino"/>
              </a:rPr>
              <a:t>62 </a:t>
            </a:r>
            <a:r>
              <a:rPr lang="en-US" sz="1600" dirty="0">
                <a:solidFill>
                  <a:schemeClr val="bg1"/>
                </a:solidFill>
                <a:latin typeface="Palatino"/>
              </a:rPr>
              <a:t>And unto him that repenteth and sanctifieth himself before the Lord shall be given eternal life.</a:t>
            </a:r>
            <a:endParaRPr lang="en-US" sz="1600" b="0" i="0" dirty="0">
              <a:solidFill>
                <a:schemeClr val="bg1"/>
              </a:solidFill>
              <a:effectLst/>
              <a:latin typeface="Palatino"/>
            </a:endParaRPr>
          </a:p>
        </p:txBody>
      </p:sp>
    </p:spTree>
    <p:extLst>
      <p:ext uri="{BB962C8B-B14F-4D97-AF65-F5344CB8AC3E}">
        <p14:creationId xmlns:p14="http://schemas.microsoft.com/office/powerpoint/2010/main" val="225085517"/>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par>
                                <p:cTn id="8" presetID="5"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C8F59D2E-93A8-47E7-9140-74F378C56A7D}"/>
              </a:ext>
            </a:extLst>
          </p:cNvPr>
          <p:cNvSpPr/>
          <p:nvPr/>
        </p:nvSpPr>
        <p:spPr>
          <a:xfrm>
            <a:off x="1166191" y="1746693"/>
            <a:ext cx="9356035" cy="923330"/>
          </a:xfrm>
          <a:prstGeom prst="rect">
            <a:avLst/>
          </a:prstGeom>
        </p:spPr>
        <p:txBody>
          <a:bodyPr wrap="square">
            <a:spAutoFit/>
          </a:bodyPr>
          <a:lstStyle/>
          <a:p>
            <a:pPr algn="just"/>
            <a:r>
              <a:rPr lang="en-US" b="1" dirty="0">
                <a:solidFill>
                  <a:schemeClr val="bg1"/>
                </a:solidFill>
              </a:rPr>
              <a:t>How does the principle in verse 62 relate to the principle we identified in Doctrine and Covenants 133:45, which states that “the Lord has prepared great blessings for those who wait for Him”?</a:t>
            </a:r>
          </a:p>
        </p:txBody>
      </p:sp>
      <p:sp>
        <p:nvSpPr>
          <p:cNvPr id="4" name="Rectangle 3">
            <a:extLst>
              <a:ext uri="{FF2B5EF4-FFF2-40B4-BE49-F238E27FC236}">
                <a16:creationId xmlns:a16="http://schemas.microsoft.com/office/drawing/2014/main" id="{D33F748E-2D06-4407-9342-A8B4D4FF6B31}"/>
              </a:ext>
            </a:extLst>
          </p:cNvPr>
          <p:cNvSpPr/>
          <p:nvPr/>
        </p:nvSpPr>
        <p:spPr>
          <a:xfrm>
            <a:off x="1166191" y="968273"/>
            <a:ext cx="4544834" cy="369332"/>
          </a:xfrm>
          <a:prstGeom prst="rect">
            <a:avLst/>
          </a:prstGeom>
        </p:spPr>
        <p:txBody>
          <a:bodyPr wrap="none">
            <a:spAutoFit/>
          </a:bodyPr>
          <a:lstStyle/>
          <a:p>
            <a:r>
              <a:rPr lang="en-US" b="1" dirty="0">
                <a:solidFill>
                  <a:schemeClr val="bg1"/>
                </a:solidFill>
              </a:rPr>
              <a:t>What ultimate blessing will we receive?</a:t>
            </a:r>
          </a:p>
        </p:txBody>
      </p:sp>
      <p:sp>
        <p:nvSpPr>
          <p:cNvPr id="5" name="Rectangle 4">
            <a:extLst>
              <a:ext uri="{FF2B5EF4-FFF2-40B4-BE49-F238E27FC236}">
                <a16:creationId xmlns:a16="http://schemas.microsoft.com/office/drawing/2014/main" id="{E21F34AB-9AEA-4070-9997-F096D1EAA5C8}"/>
              </a:ext>
            </a:extLst>
          </p:cNvPr>
          <p:cNvSpPr/>
          <p:nvPr/>
        </p:nvSpPr>
        <p:spPr>
          <a:xfrm>
            <a:off x="1166191" y="1337605"/>
            <a:ext cx="6718852" cy="338554"/>
          </a:xfrm>
          <a:prstGeom prst="rect">
            <a:avLst/>
          </a:prstGeom>
        </p:spPr>
        <p:txBody>
          <a:bodyPr wrap="square">
            <a:spAutoFit/>
          </a:bodyPr>
          <a:lstStyle/>
          <a:p>
            <a:pPr algn="just"/>
            <a:r>
              <a:rPr lang="en-US" sz="1600" i="1" dirty="0">
                <a:solidFill>
                  <a:schemeClr val="bg1"/>
                </a:solidFill>
                <a:effectLst>
                  <a:outerShdw blurRad="38100" dist="38100" dir="2700000" algn="tl">
                    <a:srgbClr val="000000">
                      <a:alpha val="43137"/>
                    </a:srgbClr>
                  </a:outerShdw>
                </a:effectLst>
              </a:rPr>
              <a:t>Those who repent and sanctify themselves will receive eternal life.</a:t>
            </a:r>
          </a:p>
        </p:txBody>
      </p:sp>
    </p:spTree>
    <p:extLst>
      <p:ext uri="{BB962C8B-B14F-4D97-AF65-F5344CB8AC3E}">
        <p14:creationId xmlns:p14="http://schemas.microsoft.com/office/powerpoint/2010/main" val="33373374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250" fill="hold"/>
                                        <p:tgtEl>
                                          <p:spTgt spid="5"/>
                                        </p:tgtEl>
                                        <p:attrNameLst>
                                          <p:attrName>ppt_y</p:attrName>
                                        </p:attrNameLst>
                                      </p:cBhvr>
                                      <p:tavLst>
                                        <p:tav tm="0">
                                          <p:val>
                                            <p:strVal val="#ppt_y"/>
                                          </p:val>
                                        </p:tav>
                                        <p:tav tm="100000">
                                          <p:val>
                                            <p:strVal val="#ppt_y"/>
                                          </p:val>
                                        </p:tav>
                                      </p:tavLst>
                                    </p:anim>
                                    <p:anim calcmode="lin" valueType="num">
                                      <p:cBhvr>
                                        <p:cTn id="15"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250" tmFilter="0,0; .5, 1; 1, 1"/>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1000" fill="hold"/>
                                        <p:tgtEl>
                                          <p:spTgt spid="2"/>
                                        </p:tgtEl>
                                        <p:attrNameLst>
                                          <p:attrName>ppt_w</p:attrName>
                                        </p:attrNameLst>
                                      </p:cBhvr>
                                      <p:tavLst>
                                        <p:tav tm="0">
                                          <p:val>
                                            <p:strVal val="#ppt_w+.3"/>
                                          </p:val>
                                        </p:tav>
                                        <p:tav tm="100000">
                                          <p:val>
                                            <p:strVal val="#ppt_w"/>
                                          </p:val>
                                        </p:tav>
                                      </p:tavLst>
                                    </p:anim>
                                    <p:anim calcmode="lin" valueType="num">
                                      <p:cBhvr>
                                        <p:cTn id="23" dur="1000" fill="hold"/>
                                        <p:tgtEl>
                                          <p:spTgt spid="2"/>
                                        </p:tgtEl>
                                        <p:attrNameLst>
                                          <p:attrName>ppt_h</p:attrName>
                                        </p:attrNameLst>
                                      </p:cBhvr>
                                      <p:tavLst>
                                        <p:tav tm="0">
                                          <p:val>
                                            <p:strVal val="#ppt_h"/>
                                          </p:val>
                                        </p:tav>
                                        <p:tav tm="100000">
                                          <p:val>
                                            <p:strVal val="#ppt_h"/>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270C4257-BFE4-4712-B6F3-B86E9246244C}"/>
              </a:ext>
            </a:extLst>
          </p:cNvPr>
          <p:cNvSpPr/>
          <p:nvPr/>
        </p:nvSpPr>
        <p:spPr>
          <a:xfrm>
            <a:off x="2004391" y="2459504"/>
            <a:ext cx="8183217" cy="1938992"/>
          </a:xfrm>
          <a:prstGeom prst="rect">
            <a:avLst/>
          </a:prstGeom>
        </p:spPr>
        <p:txBody>
          <a:bodyPr wrap="square">
            <a:spAutoFit/>
          </a:bodyPr>
          <a:lstStyle/>
          <a:p>
            <a:pPr algn="ctr"/>
            <a:r>
              <a:rPr lang="en-US" sz="4000" dirty="0">
                <a:solidFill>
                  <a:schemeClr val="bg1"/>
                </a:solidFill>
                <a:latin typeface="Yu Gothic UI Semibold" panose="020B0700000000000000" pitchFamily="34" charset="-128"/>
                <a:ea typeface="Yu Gothic UI Semibold" panose="020B0700000000000000" pitchFamily="34" charset="-128"/>
              </a:rPr>
              <a:t>“The Lord declares that the restored gospel shall be preached to all the world”</a:t>
            </a:r>
          </a:p>
        </p:txBody>
      </p:sp>
      <p:sp>
        <p:nvSpPr>
          <p:cNvPr id="4" name="Rectangle 3">
            <a:extLst>
              <a:ext uri="{FF2B5EF4-FFF2-40B4-BE49-F238E27FC236}">
                <a16:creationId xmlns:a16="http://schemas.microsoft.com/office/drawing/2014/main" id="{0C0187A6-C39B-4E54-A591-26D843AD3317}"/>
              </a:ext>
            </a:extLst>
          </p:cNvPr>
          <p:cNvSpPr/>
          <p:nvPr/>
        </p:nvSpPr>
        <p:spPr>
          <a:xfrm>
            <a:off x="1266650" y="968273"/>
            <a:ext cx="4095993" cy="369332"/>
          </a:xfrm>
          <a:prstGeom prst="rect">
            <a:avLst/>
          </a:prstGeom>
        </p:spPr>
        <p:txBody>
          <a:bodyPr wrap="none">
            <a:spAutoFit/>
          </a:bodyPr>
          <a:lstStyle/>
          <a:p>
            <a:r>
              <a:rPr lang="en-US" b="1" dirty="0">
                <a:solidFill>
                  <a:schemeClr val="bg1"/>
                </a:solidFill>
              </a:rPr>
              <a:t>Doctrine and Covenants 133:36-40.</a:t>
            </a:r>
          </a:p>
        </p:txBody>
      </p:sp>
    </p:spTree>
    <p:extLst>
      <p:ext uri="{BB962C8B-B14F-4D97-AF65-F5344CB8AC3E}">
        <p14:creationId xmlns:p14="http://schemas.microsoft.com/office/powerpoint/2010/main" val="1527553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8D4A63B1-0B2E-47B2-91A5-3E39168F911E}"/>
              </a:ext>
            </a:extLst>
          </p:cNvPr>
          <p:cNvSpPr/>
          <p:nvPr/>
        </p:nvSpPr>
        <p:spPr>
          <a:xfrm>
            <a:off x="1128140" y="968273"/>
            <a:ext cx="6066084" cy="369332"/>
          </a:xfrm>
          <a:prstGeom prst="rect">
            <a:avLst/>
          </a:prstGeom>
        </p:spPr>
        <p:txBody>
          <a:bodyPr wrap="none">
            <a:spAutoFit/>
          </a:bodyPr>
          <a:lstStyle/>
          <a:p>
            <a:r>
              <a:rPr lang="en-US" b="1" dirty="0">
                <a:solidFill>
                  <a:schemeClr val="bg1"/>
                </a:solidFill>
              </a:rPr>
              <a:t>When have you been very excited to see someone?</a:t>
            </a:r>
          </a:p>
        </p:txBody>
      </p:sp>
      <p:pic>
        <p:nvPicPr>
          <p:cNvPr id="4" name="Picture 3">
            <a:extLst>
              <a:ext uri="{FF2B5EF4-FFF2-40B4-BE49-F238E27FC236}">
                <a16:creationId xmlns:a16="http://schemas.microsoft.com/office/drawing/2014/main" id="{43E99B88-C538-428B-B7F5-575B0662CAA5}"/>
              </a:ext>
            </a:extLst>
          </p:cNvPr>
          <p:cNvPicPr/>
          <p:nvPr/>
        </p:nvPicPr>
        <p:blipFill rotWithShape="1">
          <a:blip r:embed="rId2"/>
          <a:srcRect l="44565" t="11600" r="21015" b="6875"/>
          <a:stretch/>
        </p:blipFill>
        <p:spPr bwMode="auto">
          <a:xfrm>
            <a:off x="7298219" y="1654243"/>
            <a:ext cx="3343275" cy="4388748"/>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B1BB4CF-2B5F-4C15-BEDA-3DB28CD34CB2}"/>
              </a:ext>
            </a:extLst>
          </p:cNvPr>
          <p:cNvSpPr/>
          <p:nvPr/>
        </p:nvSpPr>
        <p:spPr>
          <a:xfrm>
            <a:off x="1128140" y="2782669"/>
            <a:ext cx="5922017" cy="646331"/>
          </a:xfrm>
          <a:prstGeom prst="rect">
            <a:avLst/>
          </a:prstGeom>
        </p:spPr>
        <p:txBody>
          <a:bodyPr wrap="square">
            <a:spAutoFit/>
          </a:bodyPr>
          <a:lstStyle/>
          <a:p>
            <a:pPr algn="just"/>
            <a:r>
              <a:rPr lang="en-US" b="1" dirty="0">
                <a:solidFill>
                  <a:schemeClr val="bg1"/>
                </a:solidFill>
              </a:rPr>
              <a:t>Are you excited to see the Savior at His Second Coming? Why?</a:t>
            </a:r>
          </a:p>
        </p:txBody>
      </p:sp>
    </p:spTree>
    <p:extLst>
      <p:ext uri="{BB962C8B-B14F-4D97-AF65-F5344CB8AC3E}">
        <p14:creationId xmlns:p14="http://schemas.microsoft.com/office/powerpoint/2010/main" val="2085211983"/>
      </p:ext>
    </p:extLst>
  </p:cSld>
  <p:clrMapOvr>
    <a:masterClrMapping/>
  </p:clrMapOvr>
  <mc:AlternateContent xmlns:mc="http://schemas.openxmlformats.org/markup-compatibility/2006">
    <mc:Choice xmlns:p14="http://schemas.microsoft.com/office/powerpoint/2010/main" Requires="p14">
      <p:transition spd="slow" p14:dur="1750">
        <p:zoom/>
      </p:transition>
    </mc:Choice>
    <mc:Fallback>
      <p:transition spd="slow">
        <p:zo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par>
                                <p:cTn id="15" presetID="5" presetClass="entr" presetSubtype="1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2CB30734-041D-460C-9D4F-379256A02D62}"/>
              </a:ext>
            </a:extLst>
          </p:cNvPr>
          <p:cNvSpPr/>
          <p:nvPr/>
        </p:nvSpPr>
        <p:spPr>
          <a:xfrm>
            <a:off x="1293154" y="968273"/>
            <a:ext cx="4092787" cy="369332"/>
          </a:xfrm>
          <a:prstGeom prst="rect">
            <a:avLst/>
          </a:prstGeom>
        </p:spPr>
        <p:txBody>
          <a:bodyPr wrap="none">
            <a:spAutoFit/>
          </a:bodyPr>
          <a:lstStyle/>
          <a:p>
            <a:r>
              <a:rPr lang="en-US" b="1" dirty="0">
                <a:solidFill>
                  <a:schemeClr val="bg1"/>
                </a:solidFill>
              </a:rPr>
              <a:t>Doctrine and Covenants 133:36–39.</a:t>
            </a:r>
          </a:p>
        </p:txBody>
      </p:sp>
      <p:sp>
        <p:nvSpPr>
          <p:cNvPr id="5" name="Rectangle 4">
            <a:extLst>
              <a:ext uri="{FF2B5EF4-FFF2-40B4-BE49-F238E27FC236}">
                <a16:creationId xmlns:a16="http://schemas.microsoft.com/office/drawing/2014/main" id="{B49ED876-B29D-4F6D-A443-9CD63C478771}"/>
              </a:ext>
            </a:extLst>
          </p:cNvPr>
          <p:cNvSpPr/>
          <p:nvPr/>
        </p:nvSpPr>
        <p:spPr>
          <a:xfrm>
            <a:off x="1293153" y="3406967"/>
            <a:ext cx="9335089" cy="646331"/>
          </a:xfrm>
          <a:prstGeom prst="rect">
            <a:avLst/>
          </a:prstGeom>
        </p:spPr>
        <p:txBody>
          <a:bodyPr wrap="square">
            <a:spAutoFit/>
          </a:bodyPr>
          <a:lstStyle/>
          <a:p>
            <a:pPr algn="just"/>
            <a:r>
              <a:rPr lang="en-US" b="1" dirty="0">
                <a:solidFill>
                  <a:schemeClr val="bg1"/>
                </a:solidFill>
              </a:rPr>
              <a:t>What evidence do you see in these verses that the Savior desires all people to be prepared for His Second Coming?</a:t>
            </a:r>
          </a:p>
        </p:txBody>
      </p:sp>
      <p:sp>
        <p:nvSpPr>
          <p:cNvPr id="6" name="Rectangle 5">
            <a:extLst>
              <a:ext uri="{FF2B5EF4-FFF2-40B4-BE49-F238E27FC236}">
                <a16:creationId xmlns:a16="http://schemas.microsoft.com/office/drawing/2014/main" id="{3EC30791-8A69-4AD7-81A8-7720603B7EEB}"/>
              </a:ext>
            </a:extLst>
          </p:cNvPr>
          <p:cNvSpPr/>
          <p:nvPr/>
        </p:nvSpPr>
        <p:spPr>
          <a:xfrm>
            <a:off x="1293153" y="4053298"/>
            <a:ext cx="9335088" cy="646331"/>
          </a:xfrm>
          <a:prstGeom prst="rect">
            <a:avLst/>
          </a:prstGeom>
        </p:spPr>
        <p:txBody>
          <a:bodyPr wrap="square">
            <a:spAutoFit/>
          </a:bodyPr>
          <a:lstStyle/>
          <a:p>
            <a:pPr algn="just"/>
            <a:r>
              <a:rPr lang="en-US" b="1" dirty="0">
                <a:solidFill>
                  <a:schemeClr val="bg1"/>
                </a:solidFill>
              </a:rPr>
              <a:t>Who are the servants of God who will be preaching the message of the restored gospel?</a:t>
            </a:r>
          </a:p>
        </p:txBody>
      </p:sp>
      <p:sp>
        <p:nvSpPr>
          <p:cNvPr id="7" name="Rectangle 6">
            <a:extLst>
              <a:ext uri="{FF2B5EF4-FFF2-40B4-BE49-F238E27FC236}">
                <a16:creationId xmlns:a16="http://schemas.microsoft.com/office/drawing/2014/main" id="{E038948E-5D96-44D2-95E9-59BA8BBA27FF}"/>
              </a:ext>
            </a:extLst>
          </p:cNvPr>
          <p:cNvSpPr/>
          <p:nvPr/>
        </p:nvSpPr>
        <p:spPr>
          <a:xfrm>
            <a:off x="1325217" y="4688178"/>
            <a:ext cx="9303024"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As servants of God, we can help others prepare for the Second Coming by sharing the gospel with them.</a:t>
            </a:r>
          </a:p>
        </p:txBody>
      </p:sp>
      <p:sp>
        <p:nvSpPr>
          <p:cNvPr id="8" name="Rectangle 7">
            <a:extLst>
              <a:ext uri="{FF2B5EF4-FFF2-40B4-BE49-F238E27FC236}">
                <a16:creationId xmlns:a16="http://schemas.microsoft.com/office/drawing/2014/main" id="{3034C801-A219-4005-8E70-118C1B115EAD}"/>
              </a:ext>
            </a:extLst>
          </p:cNvPr>
          <p:cNvSpPr/>
          <p:nvPr/>
        </p:nvSpPr>
        <p:spPr>
          <a:xfrm>
            <a:off x="1325217" y="1286398"/>
            <a:ext cx="9303024" cy="2062103"/>
          </a:xfrm>
          <a:prstGeom prst="rect">
            <a:avLst/>
          </a:prstGeom>
        </p:spPr>
        <p:txBody>
          <a:bodyPr wrap="square">
            <a:spAutoFit/>
          </a:bodyPr>
          <a:lstStyle/>
          <a:p>
            <a:pPr algn="just" fontAlgn="base"/>
            <a:r>
              <a:rPr lang="en-US" sz="1600" b="1" dirty="0">
                <a:solidFill>
                  <a:schemeClr val="bg1"/>
                </a:solidFill>
                <a:latin typeface="Palatino"/>
              </a:rPr>
              <a:t>36 </a:t>
            </a:r>
            <a:r>
              <a:rPr lang="en-US" sz="1600" dirty="0">
                <a:solidFill>
                  <a:schemeClr val="bg1"/>
                </a:solidFill>
                <a:latin typeface="Palatino"/>
              </a:rPr>
              <a:t>And now, verily saith the Lord, that these things might be known among you, O inhabitants of the earth, I have sent forth mine angel flying through the midst of heaven, having the everlasting gospel, who hath appeared unto some and hath committed it unto man, who shall appear unto many that dwell on the earth.</a:t>
            </a:r>
          </a:p>
          <a:p>
            <a:pPr algn="just" fontAlgn="base"/>
            <a:r>
              <a:rPr lang="en-US" sz="1600" b="1" dirty="0">
                <a:solidFill>
                  <a:schemeClr val="bg1"/>
                </a:solidFill>
                <a:latin typeface="Palatino"/>
              </a:rPr>
              <a:t>37 </a:t>
            </a:r>
            <a:r>
              <a:rPr lang="en-US" sz="1600" dirty="0">
                <a:solidFill>
                  <a:schemeClr val="bg1"/>
                </a:solidFill>
                <a:latin typeface="Palatino"/>
              </a:rPr>
              <a:t>And this gospel shall be preached unto every nation, and kindred, and tongue, and people.</a:t>
            </a:r>
          </a:p>
          <a:p>
            <a:pPr algn="just" fontAlgn="base"/>
            <a:r>
              <a:rPr lang="en-US" sz="1600" b="1" dirty="0">
                <a:solidFill>
                  <a:schemeClr val="bg1"/>
                </a:solidFill>
                <a:latin typeface="Palatino"/>
              </a:rPr>
              <a:t>38 </a:t>
            </a:r>
            <a:r>
              <a:rPr lang="en-US" sz="1600" dirty="0">
                <a:solidFill>
                  <a:schemeClr val="bg1"/>
                </a:solidFill>
                <a:latin typeface="Palatino"/>
              </a:rPr>
              <a:t>And the servants of God shall go forth, saying with a loud voice: Fear God and give glory to him, for the hour of his judgment is come;</a:t>
            </a:r>
          </a:p>
          <a:p>
            <a:pPr algn="just" fontAlgn="base"/>
            <a:r>
              <a:rPr lang="en-US" sz="1600" b="1" dirty="0">
                <a:solidFill>
                  <a:schemeClr val="bg1"/>
                </a:solidFill>
                <a:latin typeface="Palatino"/>
              </a:rPr>
              <a:t>39 </a:t>
            </a:r>
            <a:r>
              <a:rPr lang="en-US" sz="1600" dirty="0">
                <a:solidFill>
                  <a:schemeClr val="bg1"/>
                </a:solidFill>
                <a:latin typeface="Palatino"/>
              </a:rPr>
              <a:t>And worship him that made heaven, and earth, and the sea, and the fountains of waters—</a:t>
            </a:r>
            <a:endParaRPr lang="en-US" sz="1600" b="0" i="0" dirty="0">
              <a:solidFill>
                <a:schemeClr val="bg1"/>
              </a:solidFill>
              <a:effectLst/>
              <a:latin typeface="Palatino"/>
            </a:endParaRPr>
          </a:p>
        </p:txBody>
      </p:sp>
    </p:spTree>
    <p:extLst>
      <p:ext uri="{BB962C8B-B14F-4D97-AF65-F5344CB8AC3E}">
        <p14:creationId xmlns:p14="http://schemas.microsoft.com/office/powerpoint/2010/main" val="1888718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strVal val="#ppt_w+.3"/>
                                          </p:val>
                                        </p:tav>
                                        <p:tav tm="100000">
                                          <p:val>
                                            <p:strVal val="#ppt_w"/>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8EA202FB-58F7-402D-A56A-99CC0DA2797A}"/>
              </a:ext>
            </a:extLst>
          </p:cNvPr>
          <p:cNvSpPr/>
          <p:nvPr/>
        </p:nvSpPr>
        <p:spPr>
          <a:xfrm>
            <a:off x="1452344" y="968273"/>
            <a:ext cx="4222631" cy="369332"/>
          </a:xfrm>
          <a:prstGeom prst="rect">
            <a:avLst/>
          </a:prstGeom>
        </p:spPr>
        <p:txBody>
          <a:bodyPr wrap="none">
            <a:spAutoFit/>
          </a:bodyPr>
          <a:lstStyle/>
          <a:p>
            <a:r>
              <a:rPr lang="en-US" b="1" dirty="0">
                <a:solidFill>
                  <a:schemeClr val="bg1"/>
                </a:solidFill>
              </a:rPr>
              <a:t>How are we to proclaim the gospel?</a:t>
            </a:r>
          </a:p>
        </p:txBody>
      </p:sp>
      <p:sp>
        <p:nvSpPr>
          <p:cNvPr id="4" name="Rectangle 3">
            <a:extLst>
              <a:ext uri="{FF2B5EF4-FFF2-40B4-BE49-F238E27FC236}">
                <a16:creationId xmlns:a16="http://schemas.microsoft.com/office/drawing/2014/main" id="{86BD0E7A-6581-4AAC-81B1-39414E4B139C}"/>
              </a:ext>
            </a:extLst>
          </p:cNvPr>
          <p:cNvSpPr/>
          <p:nvPr/>
        </p:nvSpPr>
        <p:spPr>
          <a:xfrm>
            <a:off x="1452343" y="1337605"/>
            <a:ext cx="8341013" cy="369332"/>
          </a:xfrm>
          <a:prstGeom prst="rect">
            <a:avLst/>
          </a:prstGeom>
        </p:spPr>
        <p:txBody>
          <a:bodyPr wrap="square">
            <a:spAutoFit/>
          </a:bodyPr>
          <a:lstStyle/>
          <a:p>
            <a:pPr algn="just"/>
            <a:r>
              <a:rPr lang="en-US" b="1" dirty="0">
                <a:solidFill>
                  <a:schemeClr val="bg1"/>
                </a:solidFill>
              </a:rPr>
              <a:t>What do you think it might mean to share the gospel “with a loud voice”?</a:t>
            </a:r>
          </a:p>
        </p:txBody>
      </p:sp>
      <p:sp>
        <p:nvSpPr>
          <p:cNvPr id="5" name="Rectangle 4">
            <a:extLst>
              <a:ext uri="{FF2B5EF4-FFF2-40B4-BE49-F238E27FC236}">
                <a16:creationId xmlns:a16="http://schemas.microsoft.com/office/drawing/2014/main" id="{45C06096-DDD5-40A5-82D1-5A13135503D9}"/>
              </a:ext>
            </a:extLst>
          </p:cNvPr>
          <p:cNvSpPr/>
          <p:nvPr/>
        </p:nvSpPr>
        <p:spPr>
          <a:xfrm>
            <a:off x="1452343" y="1860921"/>
            <a:ext cx="3720890" cy="369332"/>
          </a:xfrm>
          <a:prstGeom prst="rect">
            <a:avLst/>
          </a:prstGeom>
        </p:spPr>
        <p:txBody>
          <a:bodyPr wrap="none">
            <a:spAutoFit/>
          </a:bodyPr>
          <a:lstStyle/>
          <a:p>
            <a:r>
              <a:rPr lang="en-US" b="1" dirty="0">
                <a:solidFill>
                  <a:schemeClr val="bg1"/>
                </a:solidFill>
              </a:rPr>
              <a:t>Doctrine and Covenants 133:40.</a:t>
            </a:r>
          </a:p>
        </p:txBody>
      </p:sp>
      <p:sp>
        <p:nvSpPr>
          <p:cNvPr id="7" name="Rectangle 6">
            <a:extLst>
              <a:ext uri="{FF2B5EF4-FFF2-40B4-BE49-F238E27FC236}">
                <a16:creationId xmlns:a16="http://schemas.microsoft.com/office/drawing/2014/main" id="{D5C0332D-BD74-4355-8C08-B75DC73D5266}"/>
              </a:ext>
            </a:extLst>
          </p:cNvPr>
          <p:cNvSpPr/>
          <p:nvPr/>
        </p:nvSpPr>
        <p:spPr>
          <a:xfrm>
            <a:off x="1452341" y="3197085"/>
            <a:ext cx="7055553" cy="369332"/>
          </a:xfrm>
          <a:prstGeom prst="rect">
            <a:avLst/>
          </a:prstGeom>
        </p:spPr>
        <p:txBody>
          <a:bodyPr wrap="square">
            <a:spAutoFit/>
          </a:bodyPr>
          <a:lstStyle/>
          <a:p>
            <a:pPr algn="just"/>
            <a:r>
              <a:rPr lang="en-US" b="1" dirty="0">
                <a:solidFill>
                  <a:schemeClr val="bg1"/>
                </a:solidFill>
              </a:rPr>
              <a:t>What will the servants of God do before the Second Coming?</a:t>
            </a:r>
          </a:p>
        </p:txBody>
      </p:sp>
      <p:sp>
        <p:nvSpPr>
          <p:cNvPr id="8" name="Rectangle 7">
            <a:extLst>
              <a:ext uri="{FF2B5EF4-FFF2-40B4-BE49-F238E27FC236}">
                <a16:creationId xmlns:a16="http://schemas.microsoft.com/office/drawing/2014/main" id="{B82A2C14-8808-47F7-B6C9-545BA580C223}"/>
              </a:ext>
            </a:extLst>
          </p:cNvPr>
          <p:cNvSpPr/>
          <p:nvPr/>
        </p:nvSpPr>
        <p:spPr>
          <a:xfrm>
            <a:off x="1420281" y="3628283"/>
            <a:ext cx="4134465" cy="369332"/>
          </a:xfrm>
          <a:prstGeom prst="rect">
            <a:avLst/>
          </a:prstGeom>
        </p:spPr>
        <p:txBody>
          <a:bodyPr wrap="none">
            <a:spAutoFit/>
          </a:bodyPr>
          <a:lstStyle/>
          <a:p>
            <a:pPr algn="just"/>
            <a:r>
              <a:rPr lang="en-US" i="1" dirty="0">
                <a:solidFill>
                  <a:schemeClr val="bg1"/>
                </a:solidFill>
                <a:effectLst>
                  <a:outerShdw blurRad="38100" dist="38100" dir="2700000" algn="tl">
                    <a:srgbClr val="000000">
                      <a:alpha val="43137"/>
                    </a:srgbClr>
                  </a:outerShdw>
                </a:effectLst>
              </a:rPr>
              <a:t>They will pray for the Savior’s return.</a:t>
            </a:r>
          </a:p>
        </p:txBody>
      </p:sp>
      <p:sp>
        <p:nvSpPr>
          <p:cNvPr id="9" name="Rectangle 8">
            <a:extLst>
              <a:ext uri="{FF2B5EF4-FFF2-40B4-BE49-F238E27FC236}">
                <a16:creationId xmlns:a16="http://schemas.microsoft.com/office/drawing/2014/main" id="{1F744766-3DBA-48B9-8C32-BD1CCE9FBC31}"/>
              </a:ext>
            </a:extLst>
          </p:cNvPr>
          <p:cNvSpPr/>
          <p:nvPr/>
        </p:nvSpPr>
        <p:spPr>
          <a:xfrm>
            <a:off x="1452341" y="2175012"/>
            <a:ext cx="8341013" cy="923330"/>
          </a:xfrm>
          <a:prstGeom prst="rect">
            <a:avLst/>
          </a:prstGeom>
        </p:spPr>
        <p:txBody>
          <a:bodyPr wrap="square">
            <a:spAutoFit/>
          </a:bodyPr>
          <a:lstStyle/>
          <a:p>
            <a:pPr algn="just"/>
            <a:r>
              <a:rPr lang="en-US" dirty="0">
                <a:solidFill>
                  <a:schemeClr val="bg1"/>
                </a:solidFill>
                <a:latin typeface="Palatino"/>
              </a:rPr>
              <a:t>Calling upon the name of the Lord day and night, saying: O that thou wouldst rend the heavens, that thou wouldst come down, that the mountains might flow down at thy presence.</a:t>
            </a:r>
            <a:endParaRPr lang="en-US" dirty="0">
              <a:solidFill>
                <a:schemeClr val="bg1"/>
              </a:solidFill>
            </a:endParaRPr>
          </a:p>
        </p:txBody>
      </p:sp>
    </p:spTree>
    <p:extLst>
      <p:ext uri="{BB962C8B-B14F-4D97-AF65-F5344CB8AC3E}">
        <p14:creationId xmlns:p14="http://schemas.microsoft.com/office/powerpoint/2010/main" val="35359648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125" autoRev="1" fill="hold">
                                          <p:stCondLst>
                                            <p:cond delay="0"/>
                                          </p:stCondLst>
                                        </p:cTn>
                                        <p:tgtEl>
                                          <p:spTgt spid="2"/>
                                        </p:tgtEl>
                                      </p:cBhvr>
                                      <p:to x="80000" y="100000"/>
                                    </p:animScale>
                                    <p:anim by="(#ppt_w*0.10)" calcmode="lin" valueType="num">
                                      <p:cBhvr>
                                        <p:cTn id="7" dur="125" autoRev="1" fill="hold">
                                          <p:stCondLst>
                                            <p:cond delay="0"/>
                                          </p:stCondLst>
                                        </p:cTn>
                                        <p:tgtEl>
                                          <p:spTgt spid="2"/>
                                        </p:tgtEl>
                                        <p:attrNameLst>
                                          <p:attrName>ppt_x</p:attrName>
                                        </p:attrNameLst>
                                      </p:cBhvr>
                                    </p:anim>
                                    <p:anim by="(-#ppt_w*0.10)" calcmode="lin" valueType="num">
                                      <p:cBhvr>
                                        <p:cTn id="8" dur="125" autoRev="1" fill="hold">
                                          <p:stCondLst>
                                            <p:cond delay="0"/>
                                          </p:stCondLst>
                                        </p:cTn>
                                        <p:tgtEl>
                                          <p:spTgt spid="2"/>
                                        </p:tgtEl>
                                        <p:attrNameLst>
                                          <p:attrName>ppt_y</p:attrName>
                                        </p:attrNameLst>
                                      </p:cBhvr>
                                    </p:anim>
                                    <p:animRot by="-480000">
                                      <p:cBhvr>
                                        <p:cTn id="9" dur="125"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upLeft)">
                                      <p:cBhvr>
                                        <p:cTn id="21" dur="1000"/>
                                        <p:tgtEl>
                                          <p:spTgt spid="9"/>
                                        </p:tgtEl>
                                      </p:cBhvr>
                                    </p:animEffect>
                                  </p:childTnLst>
                                </p:cTn>
                              </p:par>
                              <p:par>
                                <p:cTn id="22" presetID="18" presetClass="entr" presetSubtype="9"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8"/>
                                        </p:tgtEl>
                                        <p:attrNameLst>
                                          <p:attrName>ppt_y</p:attrName>
                                        </p:attrNameLst>
                                      </p:cBhvr>
                                      <p:tavLst>
                                        <p:tav tm="0">
                                          <p:val>
                                            <p:strVal val="#ppt_y"/>
                                          </p:val>
                                        </p:tav>
                                        <p:tav tm="100000">
                                          <p:val>
                                            <p:strVal val="#ppt_y"/>
                                          </p:val>
                                        </p:tav>
                                      </p:tavLst>
                                    </p:anim>
                                    <p:anim calcmode="lin" valueType="num">
                                      <p:cBhvr>
                                        <p:cTn id="38"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488E85D0-DD5F-4C59-974E-64A7AE7A3633}"/>
              </a:ext>
            </a:extLst>
          </p:cNvPr>
          <p:cNvSpPr/>
          <p:nvPr/>
        </p:nvSpPr>
        <p:spPr>
          <a:xfrm>
            <a:off x="1950475" y="3244334"/>
            <a:ext cx="8291052" cy="584775"/>
          </a:xfrm>
          <a:prstGeom prst="rect">
            <a:avLst/>
          </a:prstGeom>
        </p:spPr>
        <p:txBody>
          <a:bodyPr wrap="none">
            <a:spAutoFit/>
          </a:bodyPr>
          <a:lstStyle/>
          <a:p>
            <a:pPr algn="ctr"/>
            <a:r>
              <a:rPr lang="en-US" sz="3200" dirty="0">
                <a:solidFill>
                  <a:schemeClr val="bg1"/>
                </a:solidFill>
                <a:latin typeface="Yu Gothic UI Semibold" panose="020B0700000000000000" pitchFamily="34" charset="-128"/>
                <a:ea typeface="Yu Gothic UI Semibold" panose="020B0700000000000000" pitchFamily="34" charset="-128"/>
              </a:rPr>
              <a:t>“Jesus Christ describes His Second Coming”</a:t>
            </a:r>
          </a:p>
        </p:txBody>
      </p:sp>
      <p:sp>
        <p:nvSpPr>
          <p:cNvPr id="4" name="Rectangle 3">
            <a:extLst>
              <a:ext uri="{FF2B5EF4-FFF2-40B4-BE49-F238E27FC236}">
                <a16:creationId xmlns:a16="http://schemas.microsoft.com/office/drawing/2014/main" id="{B1F428CD-8271-4A0D-8115-0BEE754703FB}"/>
              </a:ext>
            </a:extLst>
          </p:cNvPr>
          <p:cNvSpPr/>
          <p:nvPr/>
        </p:nvSpPr>
        <p:spPr>
          <a:xfrm>
            <a:off x="1279902" y="860671"/>
            <a:ext cx="4092787" cy="369332"/>
          </a:xfrm>
          <a:prstGeom prst="rect">
            <a:avLst/>
          </a:prstGeom>
        </p:spPr>
        <p:txBody>
          <a:bodyPr wrap="none">
            <a:spAutoFit/>
          </a:bodyPr>
          <a:lstStyle/>
          <a:p>
            <a:r>
              <a:rPr lang="en-US" b="1" dirty="0">
                <a:solidFill>
                  <a:schemeClr val="bg1"/>
                </a:solidFill>
              </a:rPr>
              <a:t>Doctrine and Covenants 133:41-56.</a:t>
            </a:r>
          </a:p>
        </p:txBody>
      </p:sp>
    </p:spTree>
    <p:extLst>
      <p:ext uri="{BB962C8B-B14F-4D97-AF65-F5344CB8AC3E}">
        <p14:creationId xmlns:p14="http://schemas.microsoft.com/office/powerpoint/2010/main" val="38726266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 	</a:t>
            </a:r>
          </a:p>
        </p:txBody>
      </p:sp>
      <p:sp>
        <p:nvSpPr>
          <p:cNvPr id="4" name="Rectangle 3">
            <a:extLst>
              <a:ext uri="{FF2B5EF4-FFF2-40B4-BE49-F238E27FC236}">
                <a16:creationId xmlns:a16="http://schemas.microsoft.com/office/drawing/2014/main" id="{B52AEA1C-17C8-4FF1-86D9-2131E8F82460}"/>
              </a:ext>
            </a:extLst>
          </p:cNvPr>
          <p:cNvSpPr/>
          <p:nvPr/>
        </p:nvSpPr>
        <p:spPr>
          <a:xfrm>
            <a:off x="1279902" y="860671"/>
            <a:ext cx="4095993" cy="369332"/>
          </a:xfrm>
          <a:prstGeom prst="rect">
            <a:avLst/>
          </a:prstGeom>
        </p:spPr>
        <p:txBody>
          <a:bodyPr wrap="none">
            <a:spAutoFit/>
          </a:bodyPr>
          <a:lstStyle/>
          <a:p>
            <a:r>
              <a:rPr lang="en-US" b="1" dirty="0">
                <a:solidFill>
                  <a:schemeClr val="bg1"/>
                </a:solidFill>
              </a:rPr>
              <a:t>Doctrine and Covenants 133:41-45.</a:t>
            </a:r>
          </a:p>
        </p:txBody>
      </p:sp>
      <p:sp>
        <p:nvSpPr>
          <p:cNvPr id="5" name="Rectangle 4">
            <a:extLst>
              <a:ext uri="{FF2B5EF4-FFF2-40B4-BE49-F238E27FC236}">
                <a16:creationId xmlns:a16="http://schemas.microsoft.com/office/drawing/2014/main" id="{83707304-846F-44B0-B62F-16D356B13601}"/>
              </a:ext>
            </a:extLst>
          </p:cNvPr>
          <p:cNvSpPr/>
          <p:nvPr/>
        </p:nvSpPr>
        <p:spPr>
          <a:xfrm>
            <a:off x="1289843" y="3566852"/>
            <a:ext cx="6440557" cy="369332"/>
          </a:xfrm>
          <a:prstGeom prst="rect">
            <a:avLst/>
          </a:prstGeom>
        </p:spPr>
        <p:txBody>
          <a:bodyPr wrap="square">
            <a:spAutoFit/>
          </a:bodyPr>
          <a:lstStyle/>
          <a:p>
            <a:pPr algn="just"/>
            <a:r>
              <a:rPr lang="en-US" b="1" dirty="0">
                <a:solidFill>
                  <a:schemeClr val="bg1"/>
                </a:solidFill>
              </a:rPr>
              <a:t>What does the Lord promise those who will wait for Him?</a:t>
            </a:r>
          </a:p>
        </p:txBody>
      </p:sp>
      <p:sp>
        <p:nvSpPr>
          <p:cNvPr id="6" name="Rectangle 5">
            <a:extLst>
              <a:ext uri="{FF2B5EF4-FFF2-40B4-BE49-F238E27FC236}">
                <a16:creationId xmlns:a16="http://schemas.microsoft.com/office/drawing/2014/main" id="{57FB2AB3-FB1E-4688-AB82-BA8CC02809C4}"/>
              </a:ext>
            </a:extLst>
          </p:cNvPr>
          <p:cNvSpPr/>
          <p:nvPr/>
        </p:nvSpPr>
        <p:spPr>
          <a:xfrm>
            <a:off x="1289843" y="3988621"/>
            <a:ext cx="754048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Lord has prepared great blessings for those who wait for Him.</a:t>
            </a:r>
          </a:p>
        </p:txBody>
      </p:sp>
      <p:sp>
        <p:nvSpPr>
          <p:cNvPr id="7" name="Rectangle 6">
            <a:extLst>
              <a:ext uri="{FF2B5EF4-FFF2-40B4-BE49-F238E27FC236}">
                <a16:creationId xmlns:a16="http://schemas.microsoft.com/office/drawing/2014/main" id="{FA2FB552-2FCD-4D17-BD29-5F0C860C6C12}"/>
              </a:ext>
            </a:extLst>
          </p:cNvPr>
          <p:cNvSpPr/>
          <p:nvPr/>
        </p:nvSpPr>
        <p:spPr>
          <a:xfrm>
            <a:off x="1289843" y="4406501"/>
            <a:ext cx="5602816" cy="369332"/>
          </a:xfrm>
          <a:prstGeom prst="rect">
            <a:avLst/>
          </a:prstGeom>
        </p:spPr>
        <p:txBody>
          <a:bodyPr wrap="none">
            <a:spAutoFit/>
          </a:bodyPr>
          <a:lstStyle/>
          <a:p>
            <a:r>
              <a:rPr lang="en-US" b="1" dirty="0">
                <a:solidFill>
                  <a:schemeClr val="bg1"/>
                </a:solidFill>
              </a:rPr>
              <a:t>What do you think it means to wait for the Lord? </a:t>
            </a:r>
          </a:p>
        </p:txBody>
      </p:sp>
      <p:sp>
        <p:nvSpPr>
          <p:cNvPr id="8" name="Rectangle 7">
            <a:extLst>
              <a:ext uri="{FF2B5EF4-FFF2-40B4-BE49-F238E27FC236}">
                <a16:creationId xmlns:a16="http://schemas.microsoft.com/office/drawing/2014/main" id="{9B01FEF0-92B1-437E-873B-0E91065586AA}"/>
              </a:ext>
            </a:extLst>
          </p:cNvPr>
          <p:cNvSpPr/>
          <p:nvPr/>
        </p:nvSpPr>
        <p:spPr>
          <a:xfrm>
            <a:off x="1289843" y="1152939"/>
            <a:ext cx="9258887" cy="2308324"/>
          </a:xfrm>
          <a:prstGeom prst="rect">
            <a:avLst/>
          </a:prstGeom>
        </p:spPr>
        <p:txBody>
          <a:bodyPr wrap="square">
            <a:spAutoFit/>
          </a:bodyPr>
          <a:lstStyle/>
          <a:p>
            <a:pPr algn="just" fontAlgn="base"/>
            <a:r>
              <a:rPr lang="en-US" sz="1600" b="1" dirty="0">
                <a:solidFill>
                  <a:schemeClr val="bg1"/>
                </a:solidFill>
                <a:latin typeface="Palatino"/>
              </a:rPr>
              <a:t>41 </a:t>
            </a:r>
            <a:r>
              <a:rPr lang="en-US" sz="1600" dirty="0">
                <a:solidFill>
                  <a:schemeClr val="bg1"/>
                </a:solidFill>
                <a:latin typeface="Palatino"/>
              </a:rPr>
              <a:t>And it shall be answered upon their heads; for the presence of the Lord shall be as the melting fire that burneth, and as the fire which causeth the waters to boil.</a:t>
            </a:r>
          </a:p>
          <a:p>
            <a:pPr algn="just" fontAlgn="base"/>
            <a:r>
              <a:rPr lang="en-US" sz="1600" b="1" dirty="0">
                <a:solidFill>
                  <a:schemeClr val="bg1"/>
                </a:solidFill>
                <a:latin typeface="Palatino"/>
              </a:rPr>
              <a:t>42 </a:t>
            </a:r>
            <a:r>
              <a:rPr lang="en-US" sz="1600" dirty="0">
                <a:solidFill>
                  <a:schemeClr val="bg1"/>
                </a:solidFill>
                <a:latin typeface="Palatino"/>
              </a:rPr>
              <a:t>O Lord, thou shalt come down to make thy name known to thine adversaries, and all nations shall tremble at thy presence—</a:t>
            </a:r>
          </a:p>
          <a:p>
            <a:pPr algn="just" fontAlgn="base"/>
            <a:r>
              <a:rPr lang="en-US" sz="1600" b="1" dirty="0">
                <a:solidFill>
                  <a:schemeClr val="bg1"/>
                </a:solidFill>
                <a:latin typeface="Palatino"/>
              </a:rPr>
              <a:t>43 </a:t>
            </a:r>
            <a:r>
              <a:rPr lang="en-US" sz="1600" dirty="0">
                <a:solidFill>
                  <a:schemeClr val="bg1"/>
                </a:solidFill>
                <a:latin typeface="Palatino"/>
              </a:rPr>
              <a:t>When thou doest terrible things, things they look not for;</a:t>
            </a:r>
          </a:p>
          <a:p>
            <a:pPr algn="just" fontAlgn="base"/>
            <a:r>
              <a:rPr lang="en-US" sz="1600" b="1" dirty="0">
                <a:solidFill>
                  <a:schemeClr val="bg1"/>
                </a:solidFill>
                <a:latin typeface="Palatino"/>
              </a:rPr>
              <a:t>44 </a:t>
            </a:r>
            <a:r>
              <a:rPr lang="en-US" sz="1600" dirty="0">
                <a:solidFill>
                  <a:schemeClr val="bg1"/>
                </a:solidFill>
                <a:latin typeface="Palatino"/>
              </a:rPr>
              <a:t>Yea, when thou comest down, and the mountains flow down at thy presence, thou shalt meet him who rejoiceth and worketh righteousness, who remembereth thee in thy ways.</a:t>
            </a:r>
          </a:p>
          <a:p>
            <a:pPr algn="just" fontAlgn="base"/>
            <a:r>
              <a:rPr lang="en-US" sz="1600" b="1" dirty="0">
                <a:solidFill>
                  <a:schemeClr val="bg1"/>
                </a:solidFill>
                <a:latin typeface="Palatino"/>
              </a:rPr>
              <a:t>45 </a:t>
            </a:r>
            <a:r>
              <a:rPr lang="en-US" sz="1600" dirty="0">
                <a:solidFill>
                  <a:schemeClr val="bg1"/>
                </a:solidFill>
                <a:latin typeface="Palatino"/>
              </a:rPr>
              <a:t>For since the beginning of the world have not men heard nor perceived by the ear, neither hath any eye seen, O God, besides thee, how great things thou hast prepared for him that waiteth for thee.</a:t>
            </a:r>
            <a:endParaRPr lang="en-US" sz="1600" b="0" i="0" dirty="0">
              <a:solidFill>
                <a:schemeClr val="bg1"/>
              </a:solidFill>
              <a:effectLst/>
              <a:latin typeface="Palatino"/>
            </a:endParaRPr>
          </a:p>
        </p:txBody>
      </p:sp>
    </p:spTree>
    <p:extLst>
      <p:ext uri="{BB962C8B-B14F-4D97-AF65-F5344CB8AC3E}">
        <p14:creationId xmlns:p14="http://schemas.microsoft.com/office/powerpoint/2010/main" val="3603762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150" fill="hold"/>
                                        <p:tgtEl>
                                          <p:spTgt spid="6"/>
                                        </p:tgtEl>
                                        <p:attrNameLst>
                                          <p:attrName>ppt_y</p:attrName>
                                        </p:attrNameLst>
                                      </p:cBhvr>
                                      <p:tavLst>
                                        <p:tav tm="0">
                                          <p:val>
                                            <p:strVal val="#ppt_y"/>
                                          </p:val>
                                        </p:tav>
                                        <p:tav tm="100000">
                                          <p:val>
                                            <p:strVal val="#ppt_y"/>
                                          </p:val>
                                        </p:tav>
                                      </p:tavLst>
                                    </p:anim>
                                    <p:anim calcmode="lin" valueType="num">
                                      <p:cBhvr>
                                        <p:cTn id="16" dur="1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1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5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4D14D7-B684-4A28-8CD0-697BB343C3E5}"/>
              </a:ext>
            </a:extLst>
          </p:cNvPr>
          <p:cNvSpPr/>
          <p:nvPr/>
        </p:nvSpPr>
        <p:spPr>
          <a:xfrm>
            <a:off x="2067339" y="914400"/>
            <a:ext cx="7566991" cy="26776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2" name="Rectangle 1">
            <a:extLst>
              <a:ext uri="{FF2B5EF4-FFF2-40B4-BE49-F238E27FC236}">
                <a16:creationId xmlns:a16="http://schemas.microsoft.com/office/drawing/2014/main" id="{31D93CB8-326D-4ACD-BF89-4097D71AFC69}"/>
              </a:ext>
            </a:extLst>
          </p:cNvPr>
          <p:cNvSpPr/>
          <p:nvPr/>
        </p:nvSpPr>
        <p:spPr>
          <a:xfrm>
            <a:off x="3538330" y="914399"/>
            <a:ext cx="6096000" cy="2677656"/>
          </a:xfrm>
          <a:prstGeom prst="rect">
            <a:avLst/>
          </a:prstGeom>
        </p:spPr>
        <p:txBody>
          <a:bodyPr>
            <a:spAutoFit/>
          </a:bodyPr>
          <a:lstStyle/>
          <a:p>
            <a:pPr algn="just"/>
            <a:r>
              <a:rPr lang="en-US" sz="1400" dirty="0">
                <a:solidFill>
                  <a:schemeClr val="bg1"/>
                </a:solidFill>
              </a:rPr>
              <a:t>“To any of you who are troubled about the future…</a:t>
            </a:r>
          </a:p>
          <a:p>
            <a:pPr algn="just"/>
            <a:r>
              <a:rPr lang="en-US" sz="1400" dirty="0">
                <a:solidFill>
                  <a:schemeClr val="bg1"/>
                </a:solidFill>
              </a:rPr>
              <a:t>“God expects you to have enough faith and determination and enough trust in Him to keep moving, keep living, keep rejoicing. In fact, He expects you not simply to face the future (that sounds pretty grim and stoic); He expects you to embrace and shape the future—to love it and rejoice in it and delight in your opportunities. </a:t>
            </a:r>
          </a:p>
          <a:p>
            <a:pPr algn="just"/>
            <a:r>
              <a:rPr lang="en-US" sz="1400" dirty="0">
                <a:solidFill>
                  <a:schemeClr val="bg1"/>
                </a:solidFill>
              </a:rPr>
              <a:t>“God is anxiously waiting for the chance to answer your prayers and fulfill your dreams, just as He always has. But He can’t if you don’t pray, and He can’t if you don’t dream. In short, He can’t if you don’t believe” (“Terror, Triumph, and a Wedding Feast” [Church Educational System devotional, Sept. 12, 2004], 3,speeches.byu.edu).</a:t>
            </a:r>
          </a:p>
        </p:txBody>
      </p:sp>
      <p:pic>
        <p:nvPicPr>
          <p:cNvPr id="6" name="Picture 5">
            <a:extLst>
              <a:ext uri="{FF2B5EF4-FFF2-40B4-BE49-F238E27FC236}">
                <a16:creationId xmlns:a16="http://schemas.microsoft.com/office/drawing/2014/main" id="{244B3241-F79B-4901-84BA-359ACAF1A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497" y="1017104"/>
            <a:ext cx="1266825" cy="1585913"/>
          </a:xfrm>
          <a:prstGeom prst="rect">
            <a:avLst/>
          </a:prstGeom>
        </p:spPr>
      </p:pic>
      <p:sp>
        <p:nvSpPr>
          <p:cNvPr id="7" name="TextBox 6">
            <a:extLst>
              <a:ext uri="{FF2B5EF4-FFF2-40B4-BE49-F238E27FC236}">
                <a16:creationId xmlns:a16="http://schemas.microsoft.com/office/drawing/2014/main" id="{4D0CECA3-4197-4408-818A-EFF19E0380B1}"/>
              </a:ext>
            </a:extLst>
          </p:cNvPr>
          <p:cNvSpPr txBox="1"/>
          <p:nvPr/>
        </p:nvSpPr>
        <p:spPr>
          <a:xfrm>
            <a:off x="2165489" y="2635871"/>
            <a:ext cx="1470274" cy="461665"/>
          </a:xfrm>
          <a:prstGeom prst="rect">
            <a:avLst/>
          </a:prstGeom>
          <a:noFill/>
        </p:spPr>
        <p:txBody>
          <a:bodyPr wrap="none" rtlCol="0">
            <a:spAutoFit/>
          </a:bodyPr>
          <a:lstStyle/>
          <a:p>
            <a:pPr algn="ctr"/>
            <a:r>
              <a:rPr lang="en-US" sz="1200" b="1" dirty="0">
                <a:solidFill>
                  <a:schemeClr val="bg1"/>
                </a:solidFill>
              </a:rPr>
              <a:t>Elder </a:t>
            </a:r>
          </a:p>
          <a:p>
            <a:pPr algn="ctr"/>
            <a:r>
              <a:rPr lang="en-US" sz="1200" b="1" dirty="0">
                <a:solidFill>
                  <a:schemeClr val="bg1"/>
                </a:solidFill>
              </a:rPr>
              <a:t>Jeffrey R. Holland</a:t>
            </a:r>
          </a:p>
        </p:txBody>
      </p:sp>
      <p:sp>
        <p:nvSpPr>
          <p:cNvPr id="8" name="Rectangle 7">
            <a:extLst>
              <a:ext uri="{FF2B5EF4-FFF2-40B4-BE49-F238E27FC236}">
                <a16:creationId xmlns:a16="http://schemas.microsoft.com/office/drawing/2014/main" id="{72BD5AC6-9847-40CA-A3B6-938D893893F3}"/>
              </a:ext>
            </a:extLst>
          </p:cNvPr>
          <p:cNvSpPr/>
          <p:nvPr/>
        </p:nvSpPr>
        <p:spPr>
          <a:xfrm>
            <a:off x="1325216" y="4001322"/>
            <a:ext cx="9700593" cy="361637"/>
          </a:xfrm>
          <a:prstGeom prst="rect">
            <a:avLst/>
          </a:prstGeom>
        </p:spPr>
        <p:txBody>
          <a:bodyPr wrap="square">
            <a:spAutoFit/>
          </a:bodyPr>
          <a:lstStyle/>
          <a:p>
            <a:pPr algn="just"/>
            <a:r>
              <a:rPr lang="en-US" sz="1750" b="1" dirty="0">
                <a:solidFill>
                  <a:schemeClr val="bg1"/>
                </a:solidFill>
              </a:rPr>
              <a:t>What did Elder Holland say we should do as we wait for the Savior’s Second Coming?</a:t>
            </a:r>
          </a:p>
        </p:txBody>
      </p:sp>
    </p:spTree>
    <p:extLst>
      <p:ext uri="{BB962C8B-B14F-4D97-AF65-F5344CB8AC3E}">
        <p14:creationId xmlns:p14="http://schemas.microsoft.com/office/powerpoint/2010/main" val="7046365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
                                        <p:tgtEl>
                                          <p:spTgt spid="8"/>
                                        </p:tgtEl>
                                      </p:cBhvr>
                                    </p:animEffect>
                                    <p:anim calcmode="lin" valueType="num">
                                      <p:cBhvr>
                                        <p:cTn id="8" dur="400" fill="hold"/>
                                        <p:tgtEl>
                                          <p:spTgt spid="8"/>
                                        </p:tgtEl>
                                        <p:attrNameLst>
                                          <p:attrName>ppt_x</p:attrName>
                                        </p:attrNameLst>
                                      </p:cBhvr>
                                      <p:tavLst>
                                        <p:tav tm="0">
                                          <p:val>
                                            <p:strVal val="#ppt_x"/>
                                          </p:val>
                                        </p:tav>
                                        <p:tav tm="100000">
                                          <p:val>
                                            <p:strVal val="#ppt_x"/>
                                          </p:val>
                                        </p:tav>
                                      </p:tavLst>
                                    </p:anim>
                                    <p:anim calcmode="lin" valueType="num">
                                      <p:cBhvr>
                                        <p:cTn id="9" dur="400" fill="hold"/>
                                        <p:tgtEl>
                                          <p:spTgt spid="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Palatino Linotype" panose="02040502050505030304" pitchFamily="18" charset="0"/>
                <a:ea typeface="MS PMincho" panose="02020600040205080304" pitchFamily="18" charset="-128"/>
                <a:cs typeface="Times New Roman" panose="02020603050405020304" pitchFamily="18" charset="0"/>
              </a:rPr>
              <a:t>LESSON 142</a:t>
            </a:r>
          </a:p>
        </p:txBody>
      </p:sp>
      <p:sp>
        <p:nvSpPr>
          <p:cNvPr id="4" name="Rectangle 3">
            <a:extLst>
              <a:ext uri="{FF2B5EF4-FFF2-40B4-BE49-F238E27FC236}">
                <a16:creationId xmlns:a16="http://schemas.microsoft.com/office/drawing/2014/main" id="{28CF4D25-DBE0-40AF-9D50-3A3F0DA84673}"/>
              </a:ext>
            </a:extLst>
          </p:cNvPr>
          <p:cNvSpPr/>
          <p:nvPr/>
        </p:nvSpPr>
        <p:spPr>
          <a:xfrm>
            <a:off x="1279902" y="860671"/>
            <a:ext cx="4095993" cy="369332"/>
          </a:xfrm>
          <a:prstGeom prst="rect">
            <a:avLst/>
          </a:prstGeom>
        </p:spPr>
        <p:txBody>
          <a:bodyPr wrap="none">
            <a:spAutoFit/>
          </a:bodyPr>
          <a:lstStyle/>
          <a:p>
            <a:r>
              <a:rPr lang="en-US" b="1" dirty="0">
                <a:solidFill>
                  <a:schemeClr val="bg1"/>
                </a:solidFill>
              </a:rPr>
              <a:t>Doctrine and Covenants 133:46-47.</a:t>
            </a:r>
          </a:p>
        </p:txBody>
      </p:sp>
      <p:sp>
        <p:nvSpPr>
          <p:cNvPr id="2" name="Rectangle 1">
            <a:extLst>
              <a:ext uri="{FF2B5EF4-FFF2-40B4-BE49-F238E27FC236}">
                <a16:creationId xmlns:a16="http://schemas.microsoft.com/office/drawing/2014/main" id="{218A03F9-8872-439D-B7CC-E7FCF10E8BEB}"/>
              </a:ext>
            </a:extLst>
          </p:cNvPr>
          <p:cNvSpPr/>
          <p:nvPr/>
        </p:nvSpPr>
        <p:spPr>
          <a:xfrm>
            <a:off x="1279901" y="1176995"/>
            <a:ext cx="9162811" cy="1138773"/>
          </a:xfrm>
          <a:prstGeom prst="rect">
            <a:avLst/>
          </a:prstGeom>
        </p:spPr>
        <p:txBody>
          <a:bodyPr wrap="square">
            <a:spAutoFit/>
          </a:bodyPr>
          <a:lstStyle/>
          <a:p>
            <a:pPr algn="just" fontAlgn="base"/>
            <a:r>
              <a:rPr lang="en-US" sz="1700" dirty="0">
                <a:solidFill>
                  <a:schemeClr val="bg1"/>
                </a:solidFill>
                <a:latin typeface="Palatino"/>
              </a:rPr>
              <a:t>46 And it shall be said: Who is this that cometh down from God in heaven with dyed garments; yea, from the regions which are not known, clothed in his glorious apparel, traveling in the greatness of his strength?</a:t>
            </a:r>
          </a:p>
          <a:p>
            <a:pPr algn="just" fontAlgn="base"/>
            <a:r>
              <a:rPr lang="en-US" sz="1700" dirty="0">
                <a:solidFill>
                  <a:schemeClr val="bg1"/>
                </a:solidFill>
                <a:latin typeface="Palatino"/>
              </a:rPr>
              <a:t>47 And he shall say: I am he who spake in righteousness, mighty to save.</a:t>
            </a:r>
            <a:endParaRPr lang="en-US" sz="1700" i="0" dirty="0">
              <a:solidFill>
                <a:schemeClr val="bg1"/>
              </a:solidFill>
              <a:effectLst/>
              <a:latin typeface="Palatino"/>
            </a:endParaRPr>
          </a:p>
        </p:txBody>
      </p:sp>
      <p:sp>
        <p:nvSpPr>
          <p:cNvPr id="5" name="Rectangle 4">
            <a:extLst>
              <a:ext uri="{FF2B5EF4-FFF2-40B4-BE49-F238E27FC236}">
                <a16:creationId xmlns:a16="http://schemas.microsoft.com/office/drawing/2014/main" id="{EDEEB569-060B-4F43-B9A0-66E1576C8DDF}"/>
              </a:ext>
            </a:extLst>
          </p:cNvPr>
          <p:cNvSpPr/>
          <p:nvPr/>
        </p:nvSpPr>
        <p:spPr>
          <a:xfrm>
            <a:off x="1279901" y="2339824"/>
            <a:ext cx="4095993" cy="369332"/>
          </a:xfrm>
          <a:prstGeom prst="rect">
            <a:avLst/>
          </a:prstGeom>
        </p:spPr>
        <p:txBody>
          <a:bodyPr wrap="none">
            <a:spAutoFit/>
          </a:bodyPr>
          <a:lstStyle/>
          <a:p>
            <a:r>
              <a:rPr lang="en-US" b="1" dirty="0">
                <a:solidFill>
                  <a:schemeClr val="bg1"/>
                </a:solidFill>
              </a:rPr>
              <a:t>Doctrine and Covenants 133:48-49.</a:t>
            </a:r>
          </a:p>
        </p:txBody>
      </p:sp>
      <p:sp>
        <p:nvSpPr>
          <p:cNvPr id="6" name="Rectangle 5">
            <a:extLst>
              <a:ext uri="{FF2B5EF4-FFF2-40B4-BE49-F238E27FC236}">
                <a16:creationId xmlns:a16="http://schemas.microsoft.com/office/drawing/2014/main" id="{D3D163C5-D6CD-4F13-9180-DD9644BF73F2}"/>
              </a:ext>
            </a:extLst>
          </p:cNvPr>
          <p:cNvSpPr/>
          <p:nvPr/>
        </p:nvSpPr>
        <p:spPr>
          <a:xfrm>
            <a:off x="1279901" y="2669400"/>
            <a:ext cx="9162810" cy="1138773"/>
          </a:xfrm>
          <a:prstGeom prst="rect">
            <a:avLst/>
          </a:prstGeom>
        </p:spPr>
        <p:txBody>
          <a:bodyPr wrap="square">
            <a:spAutoFit/>
          </a:bodyPr>
          <a:lstStyle/>
          <a:p>
            <a:pPr algn="just" fontAlgn="base"/>
            <a:r>
              <a:rPr lang="en-US" sz="1700" b="1" dirty="0">
                <a:solidFill>
                  <a:schemeClr val="bg1"/>
                </a:solidFill>
                <a:latin typeface="Palatino"/>
              </a:rPr>
              <a:t>48 </a:t>
            </a:r>
            <a:r>
              <a:rPr lang="en-US" sz="1700" dirty="0">
                <a:solidFill>
                  <a:schemeClr val="bg1"/>
                </a:solidFill>
                <a:latin typeface="Palatino"/>
              </a:rPr>
              <a:t>And the Lord shall be red in his apparel, and his garments like him that treadeth in the wine-vat.</a:t>
            </a:r>
          </a:p>
          <a:p>
            <a:pPr algn="just" fontAlgn="base"/>
            <a:r>
              <a:rPr lang="en-US" sz="1700" b="1" dirty="0">
                <a:solidFill>
                  <a:schemeClr val="bg1"/>
                </a:solidFill>
                <a:latin typeface="Palatino"/>
              </a:rPr>
              <a:t>49 </a:t>
            </a:r>
            <a:r>
              <a:rPr lang="en-US" sz="1700" dirty="0">
                <a:solidFill>
                  <a:schemeClr val="bg1"/>
                </a:solidFill>
                <a:latin typeface="Palatino"/>
              </a:rPr>
              <a:t>And so great shall be the glory of his presence that the sun shall hide his face in shame, and the moon shall withhold its light, and the stars shall be hurled from their places.</a:t>
            </a:r>
            <a:endParaRPr lang="en-US" sz="1700" b="0" i="0" dirty="0">
              <a:solidFill>
                <a:schemeClr val="bg1"/>
              </a:solidFill>
              <a:effectLst/>
              <a:latin typeface="Palatino"/>
            </a:endParaRPr>
          </a:p>
        </p:txBody>
      </p:sp>
      <p:sp>
        <p:nvSpPr>
          <p:cNvPr id="7" name="Rectangle 6">
            <a:extLst>
              <a:ext uri="{FF2B5EF4-FFF2-40B4-BE49-F238E27FC236}">
                <a16:creationId xmlns:a16="http://schemas.microsoft.com/office/drawing/2014/main" id="{B366C9FC-9D2A-494F-AEDD-E5CC451011C6}"/>
              </a:ext>
            </a:extLst>
          </p:cNvPr>
          <p:cNvSpPr/>
          <p:nvPr/>
        </p:nvSpPr>
        <p:spPr>
          <a:xfrm>
            <a:off x="1279901" y="3838639"/>
            <a:ext cx="9017038" cy="646331"/>
          </a:xfrm>
          <a:prstGeom prst="rect">
            <a:avLst/>
          </a:prstGeom>
        </p:spPr>
        <p:txBody>
          <a:bodyPr wrap="square">
            <a:spAutoFit/>
          </a:bodyPr>
          <a:lstStyle/>
          <a:p>
            <a:pPr algn="just"/>
            <a:r>
              <a:rPr lang="en-US" b="1" dirty="0">
                <a:solidFill>
                  <a:schemeClr val="bg1"/>
                </a:solidFill>
              </a:rPr>
              <a:t>What will be distinctive about the Savior’s appearance at the time of His Second Coming?</a:t>
            </a:r>
          </a:p>
        </p:txBody>
      </p:sp>
      <p:sp>
        <p:nvSpPr>
          <p:cNvPr id="8" name="Rectangle 7">
            <a:extLst>
              <a:ext uri="{FF2B5EF4-FFF2-40B4-BE49-F238E27FC236}">
                <a16:creationId xmlns:a16="http://schemas.microsoft.com/office/drawing/2014/main" id="{3779C6E0-AF7B-4FC4-BC0F-2E21E30DD494}"/>
              </a:ext>
            </a:extLst>
          </p:cNvPr>
          <p:cNvSpPr/>
          <p:nvPr/>
        </p:nvSpPr>
        <p:spPr>
          <a:xfrm>
            <a:off x="1279900" y="4556030"/>
            <a:ext cx="7837595"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He will be dressed in red clothing, and He will appear in great glory.</a:t>
            </a:r>
          </a:p>
        </p:txBody>
      </p:sp>
    </p:spTree>
    <p:extLst>
      <p:ext uri="{BB962C8B-B14F-4D97-AF65-F5344CB8AC3E}">
        <p14:creationId xmlns:p14="http://schemas.microsoft.com/office/powerpoint/2010/main" val="410857064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7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plus(in)">
                                      <p:cBhvr>
                                        <p:cTn id="15" dur="1000"/>
                                        <p:tgtEl>
                                          <p:spTgt spid="6"/>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8"/>
                                        </p:tgtEl>
                                        <p:attrNameLst>
                                          <p:attrName>ppt_y</p:attrName>
                                        </p:attrNameLst>
                                      </p:cBhvr>
                                      <p:tavLst>
                                        <p:tav tm="0">
                                          <p:val>
                                            <p:strVal val="#ppt_y"/>
                                          </p:val>
                                        </p:tav>
                                        <p:tav tm="100000">
                                          <p:val>
                                            <p:strVal val="#ppt_y"/>
                                          </p:val>
                                        </p:tav>
                                      </p:tavLst>
                                    </p:anim>
                                    <p:anim calcmode="lin" valueType="num">
                                      <p:cBhvr>
                                        <p:cTn id="3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7" grpId="0"/>
      <p:bldP spid="8"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731</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PMincho</vt:lpstr>
      <vt:lpstr>Yu Gothic UI Semibold</vt:lpstr>
      <vt:lpstr>Calibri</vt:lpstr>
      <vt:lpstr>Century Gothic</vt:lpstr>
      <vt:lpstr>Ebrima</vt:lpstr>
      <vt:lpstr>Palatino</vt:lpstr>
      <vt:lpstr>Palatino Linotype</vt:lpstr>
      <vt:lpstr>Times New Roman</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3224</cp:revision>
  <dcterms:created xsi:type="dcterms:W3CDTF">2018-08-29T04:26:39Z</dcterms:created>
  <dcterms:modified xsi:type="dcterms:W3CDTF">2018-11-05T05:17:35Z</dcterms:modified>
</cp:coreProperties>
</file>