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637" r:id="rId1"/>
  </p:sldMasterIdLst>
  <p:notesMasterIdLst>
    <p:notesMasterId r:id="rId14"/>
  </p:notesMasterIdLst>
  <p:sldIdLst>
    <p:sldId id="296" r:id="rId2"/>
    <p:sldId id="377" r:id="rId3"/>
    <p:sldId id="400" r:id="rId4"/>
    <p:sldId id="401" r:id="rId5"/>
    <p:sldId id="402" r:id="rId6"/>
    <p:sldId id="403" r:id="rId7"/>
    <p:sldId id="404" r:id="rId8"/>
    <p:sldId id="405" r:id="rId9"/>
    <p:sldId id="406" r:id="rId10"/>
    <p:sldId id="407" r:id="rId11"/>
    <p:sldId id="408" r:id="rId12"/>
    <p:sldId id="40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FD757"/>
    <a:srgbClr val="CC0000"/>
    <a:srgbClr val="D88028"/>
    <a:srgbClr val="D6E513"/>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64" d="100"/>
          <a:sy n="64" d="100"/>
        </p:scale>
        <p:origin x="90" y="25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10/26/2018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53519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76668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83422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40038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43976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01323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38153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85900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19934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0526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52580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112140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4833875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5534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9827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543031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02776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5640873-EF0B-4AC7-AF11-57FEBA4985EA}" type="datetimeFigureOut">
              <a:rPr lang="en-US" smtClean="0"/>
              <a:t>10/26/2018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266772999"/>
      </p:ext>
    </p:extLst>
  </p:cSld>
  <p:clrMap bg1="dk1" tx1="lt1" bg2="dk2" tx2="lt2" accent1="accent1" accent2="accent2" accent3="accent3" accent4="accent4" accent5="accent5" accent6="accent6" hlink="hlink" folHlink="folHlink"/>
  <p:sldLayoutIdLst>
    <p:sldLayoutId id="2147485638" r:id="rId1"/>
    <p:sldLayoutId id="2147485639" r:id="rId2"/>
    <p:sldLayoutId id="2147485640" r:id="rId3"/>
    <p:sldLayoutId id="2147485641" r:id="rId4"/>
    <p:sldLayoutId id="2147485642" r:id="rId5"/>
    <p:sldLayoutId id="2147485643" r:id="rId6"/>
    <p:sldLayoutId id="2147485644" r:id="rId7"/>
    <p:sldLayoutId id="2147485645" r:id="rId8"/>
    <p:sldLayoutId id="2147485646" r:id="rId9"/>
    <p:sldLayoutId id="2147485647" r:id="rId10"/>
    <p:sldLayoutId id="2147485648" r:id="rId11"/>
    <p:sldLayoutId id="2147485649" r:id="rId12"/>
    <p:sldLayoutId id="2147485650" r:id="rId13"/>
    <p:sldLayoutId id="2147485651" r:id="rId14"/>
    <p:sldLayoutId id="2147485652" r:id="rId15"/>
    <p:sldLayoutId id="2147485653" r:id="rId16"/>
    <p:sldLayoutId id="214748565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140</a:t>
            </a:r>
          </a:p>
        </p:txBody>
      </p:sp>
      <p:sp>
        <p:nvSpPr>
          <p:cNvPr id="4" name="Rectangle 3">
            <a:extLst>
              <a:ext uri="{FF2B5EF4-FFF2-40B4-BE49-F238E27FC236}">
                <a16:creationId xmlns:a16="http://schemas.microsoft.com/office/drawing/2014/main" id="{5030B080-0ACC-4FB0-A23E-D71EEE8B6C49}"/>
              </a:ext>
            </a:extLst>
          </p:cNvPr>
          <p:cNvSpPr/>
          <p:nvPr/>
        </p:nvSpPr>
        <p:spPr>
          <a:xfrm>
            <a:off x="1161481" y="968273"/>
            <a:ext cx="4095993" cy="369332"/>
          </a:xfrm>
          <a:prstGeom prst="rect">
            <a:avLst/>
          </a:prstGeom>
        </p:spPr>
        <p:txBody>
          <a:bodyPr wrap="none">
            <a:spAutoFit/>
          </a:bodyPr>
          <a:lstStyle/>
          <a:p>
            <a:r>
              <a:rPr lang="en-US" b="1" dirty="0">
                <a:solidFill>
                  <a:schemeClr val="bg1"/>
                </a:solidFill>
              </a:rPr>
              <a:t>Doctrine and Covenants 132:49-50.</a:t>
            </a:r>
          </a:p>
        </p:txBody>
      </p:sp>
      <p:sp>
        <p:nvSpPr>
          <p:cNvPr id="2" name="Rectangle 1">
            <a:extLst>
              <a:ext uri="{FF2B5EF4-FFF2-40B4-BE49-F238E27FC236}">
                <a16:creationId xmlns:a16="http://schemas.microsoft.com/office/drawing/2014/main" id="{838D1DF1-6D79-4595-B1BA-E9EDB015C859}"/>
              </a:ext>
            </a:extLst>
          </p:cNvPr>
          <p:cNvSpPr/>
          <p:nvPr/>
        </p:nvSpPr>
        <p:spPr>
          <a:xfrm>
            <a:off x="1161480" y="2893407"/>
            <a:ext cx="5767926" cy="369332"/>
          </a:xfrm>
          <a:prstGeom prst="rect">
            <a:avLst/>
          </a:prstGeom>
        </p:spPr>
        <p:txBody>
          <a:bodyPr wrap="none">
            <a:spAutoFit/>
          </a:bodyPr>
          <a:lstStyle/>
          <a:p>
            <a:r>
              <a:rPr lang="en-US" b="1" dirty="0">
                <a:solidFill>
                  <a:schemeClr val="bg1"/>
                </a:solidFill>
              </a:rPr>
              <a:t>What blessings did the Lord promise Joseph Smith?</a:t>
            </a:r>
          </a:p>
        </p:txBody>
      </p:sp>
      <p:sp>
        <p:nvSpPr>
          <p:cNvPr id="6" name="Rectangle 5">
            <a:extLst>
              <a:ext uri="{FF2B5EF4-FFF2-40B4-BE49-F238E27FC236}">
                <a16:creationId xmlns:a16="http://schemas.microsoft.com/office/drawing/2014/main" id="{9BE5B727-1871-43C3-9E4D-080EB1F96C0C}"/>
              </a:ext>
            </a:extLst>
          </p:cNvPr>
          <p:cNvSpPr/>
          <p:nvPr/>
        </p:nvSpPr>
        <p:spPr>
          <a:xfrm>
            <a:off x="1161479" y="3296662"/>
            <a:ext cx="6617545" cy="369332"/>
          </a:xfrm>
          <a:prstGeom prst="rect">
            <a:avLst/>
          </a:prstGeom>
        </p:spPr>
        <p:txBody>
          <a:bodyPr wrap="square">
            <a:spAutoFit/>
          </a:bodyPr>
          <a:lstStyle/>
          <a:p>
            <a:pPr algn="just"/>
            <a:r>
              <a:rPr lang="en-US" b="1" dirty="0">
                <a:solidFill>
                  <a:schemeClr val="bg1"/>
                </a:solidFill>
              </a:rPr>
              <a:t>Why did the Lord promise these blessings to Joseph Smith? </a:t>
            </a:r>
          </a:p>
        </p:txBody>
      </p:sp>
      <p:sp>
        <p:nvSpPr>
          <p:cNvPr id="7" name="Rectangle 6">
            <a:extLst>
              <a:ext uri="{FF2B5EF4-FFF2-40B4-BE49-F238E27FC236}">
                <a16:creationId xmlns:a16="http://schemas.microsoft.com/office/drawing/2014/main" id="{008CE1ED-4432-4481-AB77-1269E3C11DA5}"/>
              </a:ext>
            </a:extLst>
          </p:cNvPr>
          <p:cNvSpPr/>
          <p:nvPr/>
        </p:nvSpPr>
        <p:spPr>
          <a:xfrm>
            <a:off x="1161479" y="3758731"/>
            <a:ext cx="3740126" cy="369332"/>
          </a:xfrm>
          <a:prstGeom prst="rect">
            <a:avLst/>
          </a:prstGeom>
        </p:spPr>
        <p:txBody>
          <a:bodyPr wrap="none">
            <a:spAutoFit/>
          </a:bodyPr>
          <a:lstStyle/>
          <a:p>
            <a:r>
              <a:rPr lang="en-US" b="1" dirty="0">
                <a:solidFill>
                  <a:schemeClr val="bg1"/>
                </a:solidFill>
              </a:rPr>
              <a:t>Doctrine and Covenants 132:52.</a:t>
            </a:r>
          </a:p>
        </p:txBody>
      </p:sp>
      <p:sp>
        <p:nvSpPr>
          <p:cNvPr id="9" name="Rectangle 8">
            <a:extLst>
              <a:ext uri="{FF2B5EF4-FFF2-40B4-BE49-F238E27FC236}">
                <a16:creationId xmlns:a16="http://schemas.microsoft.com/office/drawing/2014/main" id="{4D2F8DAE-949C-4285-8784-D877E79C8721}"/>
              </a:ext>
            </a:extLst>
          </p:cNvPr>
          <p:cNvSpPr/>
          <p:nvPr/>
        </p:nvSpPr>
        <p:spPr>
          <a:xfrm>
            <a:off x="1161479" y="4992106"/>
            <a:ext cx="4650632" cy="369332"/>
          </a:xfrm>
          <a:prstGeom prst="rect">
            <a:avLst/>
          </a:prstGeom>
        </p:spPr>
        <p:txBody>
          <a:bodyPr wrap="none">
            <a:spAutoFit/>
          </a:bodyPr>
          <a:lstStyle/>
          <a:p>
            <a:r>
              <a:rPr lang="en-US" b="1" dirty="0">
                <a:solidFill>
                  <a:schemeClr val="bg1"/>
                </a:solidFill>
              </a:rPr>
              <a:t>What was Emma counseled to receive? </a:t>
            </a:r>
          </a:p>
        </p:txBody>
      </p:sp>
      <p:sp>
        <p:nvSpPr>
          <p:cNvPr id="10" name="Rectangle 9">
            <a:extLst>
              <a:ext uri="{FF2B5EF4-FFF2-40B4-BE49-F238E27FC236}">
                <a16:creationId xmlns:a16="http://schemas.microsoft.com/office/drawing/2014/main" id="{6E225886-8844-490D-A183-FB9595844BA1}"/>
              </a:ext>
            </a:extLst>
          </p:cNvPr>
          <p:cNvSpPr/>
          <p:nvPr/>
        </p:nvSpPr>
        <p:spPr>
          <a:xfrm>
            <a:off x="1161480" y="1281405"/>
            <a:ext cx="9055946" cy="1569660"/>
          </a:xfrm>
          <a:prstGeom prst="rect">
            <a:avLst/>
          </a:prstGeom>
        </p:spPr>
        <p:txBody>
          <a:bodyPr wrap="square">
            <a:spAutoFit/>
          </a:bodyPr>
          <a:lstStyle/>
          <a:p>
            <a:pPr algn="just" fontAlgn="base"/>
            <a:r>
              <a:rPr lang="en-US" sz="1600" b="1" dirty="0">
                <a:solidFill>
                  <a:schemeClr val="bg1"/>
                </a:solidFill>
                <a:latin typeface="Palatino"/>
              </a:rPr>
              <a:t>49 </a:t>
            </a:r>
            <a:r>
              <a:rPr lang="en-US" sz="1600" dirty="0">
                <a:solidFill>
                  <a:schemeClr val="bg1"/>
                </a:solidFill>
                <a:latin typeface="Palatino"/>
              </a:rPr>
              <a:t>For I am the Lord thy God, and will be with thee even unto the end of the world, and through all eternity; for verily I seal upon you your exaltation, and prepare a throne for you in the kingdom of my Father, with Abraham your father.</a:t>
            </a:r>
          </a:p>
          <a:p>
            <a:pPr algn="just" fontAlgn="base"/>
            <a:r>
              <a:rPr lang="en-US" sz="1600" b="1" dirty="0">
                <a:solidFill>
                  <a:schemeClr val="bg1"/>
                </a:solidFill>
                <a:latin typeface="Palatino"/>
              </a:rPr>
              <a:t>50 </a:t>
            </a:r>
            <a:r>
              <a:rPr lang="en-US" sz="1600" dirty="0">
                <a:solidFill>
                  <a:schemeClr val="bg1"/>
                </a:solidFill>
                <a:latin typeface="Palatino"/>
              </a:rPr>
              <a:t>Behold, I have seen your sacrifices, and will forgive all your sins; I have seen your sacrifices in obedience to that which I have told you. Go, therefore, and I make a way for your escape, as I accepted the offering of Abraham of his son Isaac.</a:t>
            </a:r>
            <a:endParaRPr lang="en-US" sz="1600" b="0" i="0" dirty="0">
              <a:solidFill>
                <a:schemeClr val="bg1"/>
              </a:solidFill>
              <a:effectLst/>
              <a:latin typeface="Palatino"/>
            </a:endParaRPr>
          </a:p>
        </p:txBody>
      </p:sp>
      <p:sp>
        <p:nvSpPr>
          <p:cNvPr id="11" name="Rectangle 10">
            <a:extLst>
              <a:ext uri="{FF2B5EF4-FFF2-40B4-BE49-F238E27FC236}">
                <a16:creationId xmlns:a16="http://schemas.microsoft.com/office/drawing/2014/main" id="{B993FAC5-6ACD-4BCB-A1AB-A3B7BAB465C0}"/>
              </a:ext>
            </a:extLst>
          </p:cNvPr>
          <p:cNvSpPr/>
          <p:nvPr/>
        </p:nvSpPr>
        <p:spPr>
          <a:xfrm>
            <a:off x="1161479" y="4097258"/>
            <a:ext cx="9023029" cy="830997"/>
          </a:xfrm>
          <a:prstGeom prst="rect">
            <a:avLst/>
          </a:prstGeom>
        </p:spPr>
        <p:txBody>
          <a:bodyPr wrap="square">
            <a:spAutoFit/>
          </a:bodyPr>
          <a:lstStyle/>
          <a:p>
            <a:pPr algn="just"/>
            <a:r>
              <a:rPr lang="en-US" sz="1600" dirty="0">
                <a:solidFill>
                  <a:schemeClr val="bg1"/>
                </a:solidFill>
                <a:latin typeface="Palatino"/>
              </a:rPr>
              <a:t>And let mine handmaid, Emma Smith, receive all those that have been given unto my servant Joseph, and who are virtuous and pure before me; and those who are not pure, and have said they were pure, shall be destroyed, saith the Lord God.</a:t>
            </a:r>
            <a:endParaRPr lang="en-US" sz="1600" dirty="0">
              <a:solidFill>
                <a:schemeClr val="bg1"/>
              </a:solidFill>
            </a:endParaRPr>
          </a:p>
        </p:txBody>
      </p:sp>
    </p:spTree>
    <p:extLst>
      <p:ext uri="{BB962C8B-B14F-4D97-AF65-F5344CB8AC3E}">
        <p14:creationId xmlns:p14="http://schemas.microsoft.com/office/powerpoint/2010/main" val="41209623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80">
                                          <p:stCondLst>
                                            <p:cond delay="0"/>
                                          </p:stCondLst>
                                        </p:cTn>
                                        <p:tgtEl>
                                          <p:spTgt spid="7"/>
                                        </p:tgtEl>
                                      </p:cBhvr>
                                    </p:animEffect>
                                    <p:anim calcmode="lin" valueType="num">
                                      <p:cBhvr>
                                        <p:cTn id="1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3" dur="26">
                                          <p:stCondLst>
                                            <p:cond delay="650"/>
                                          </p:stCondLst>
                                        </p:cTn>
                                        <p:tgtEl>
                                          <p:spTgt spid="7"/>
                                        </p:tgtEl>
                                      </p:cBhvr>
                                      <p:to x="100000" y="60000"/>
                                    </p:animScale>
                                    <p:animScale>
                                      <p:cBhvr>
                                        <p:cTn id="24" dur="166" decel="50000">
                                          <p:stCondLst>
                                            <p:cond delay="676"/>
                                          </p:stCondLst>
                                        </p:cTn>
                                        <p:tgtEl>
                                          <p:spTgt spid="7"/>
                                        </p:tgtEl>
                                      </p:cBhvr>
                                      <p:to x="100000" y="100000"/>
                                    </p:animScale>
                                    <p:animScale>
                                      <p:cBhvr>
                                        <p:cTn id="25" dur="26">
                                          <p:stCondLst>
                                            <p:cond delay="1312"/>
                                          </p:stCondLst>
                                        </p:cTn>
                                        <p:tgtEl>
                                          <p:spTgt spid="7"/>
                                        </p:tgtEl>
                                      </p:cBhvr>
                                      <p:to x="100000" y="80000"/>
                                    </p:animScale>
                                    <p:animScale>
                                      <p:cBhvr>
                                        <p:cTn id="26" dur="166" decel="50000">
                                          <p:stCondLst>
                                            <p:cond delay="1338"/>
                                          </p:stCondLst>
                                        </p:cTn>
                                        <p:tgtEl>
                                          <p:spTgt spid="7"/>
                                        </p:tgtEl>
                                      </p:cBhvr>
                                      <p:to x="100000" y="100000"/>
                                    </p:animScale>
                                    <p:animScale>
                                      <p:cBhvr>
                                        <p:cTn id="27" dur="26">
                                          <p:stCondLst>
                                            <p:cond delay="1642"/>
                                          </p:stCondLst>
                                        </p:cTn>
                                        <p:tgtEl>
                                          <p:spTgt spid="7"/>
                                        </p:tgtEl>
                                      </p:cBhvr>
                                      <p:to x="100000" y="90000"/>
                                    </p:animScale>
                                    <p:animScale>
                                      <p:cBhvr>
                                        <p:cTn id="28" dur="166" decel="50000">
                                          <p:stCondLst>
                                            <p:cond delay="1668"/>
                                          </p:stCondLst>
                                        </p:cTn>
                                        <p:tgtEl>
                                          <p:spTgt spid="7"/>
                                        </p:tgtEl>
                                      </p:cBhvr>
                                      <p:to x="100000" y="100000"/>
                                    </p:animScale>
                                    <p:animScale>
                                      <p:cBhvr>
                                        <p:cTn id="29" dur="26">
                                          <p:stCondLst>
                                            <p:cond delay="1808"/>
                                          </p:stCondLst>
                                        </p:cTn>
                                        <p:tgtEl>
                                          <p:spTgt spid="7"/>
                                        </p:tgtEl>
                                      </p:cBhvr>
                                      <p:to x="100000" y="95000"/>
                                    </p:animScale>
                                    <p:animScale>
                                      <p:cBhvr>
                                        <p:cTn id="30" dur="166" decel="50000">
                                          <p:stCondLst>
                                            <p:cond delay="1834"/>
                                          </p:stCondLst>
                                        </p:cTn>
                                        <p:tgtEl>
                                          <p:spTgt spid="7"/>
                                        </p:tgtEl>
                                      </p:cBhvr>
                                      <p:to x="100000" y="100000"/>
                                    </p:animScale>
                                  </p:childTnLst>
                                </p:cTn>
                              </p:par>
                              <p:par>
                                <p:cTn id="31" presetID="26"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80">
                                          <p:stCondLst>
                                            <p:cond delay="0"/>
                                          </p:stCondLst>
                                        </p:cTn>
                                        <p:tgtEl>
                                          <p:spTgt spid="11"/>
                                        </p:tgtEl>
                                      </p:cBhvr>
                                    </p:animEffect>
                                    <p:anim calcmode="lin" valueType="num">
                                      <p:cBhvr>
                                        <p:cTn id="3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9" dur="26">
                                          <p:stCondLst>
                                            <p:cond delay="650"/>
                                          </p:stCondLst>
                                        </p:cTn>
                                        <p:tgtEl>
                                          <p:spTgt spid="11"/>
                                        </p:tgtEl>
                                      </p:cBhvr>
                                      <p:to x="100000" y="60000"/>
                                    </p:animScale>
                                    <p:animScale>
                                      <p:cBhvr>
                                        <p:cTn id="40" dur="166" decel="50000">
                                          <p:stCondLst>
                                            <p:cond delay="676"/>
                                          </p:stCondLst>
                                        </p:cTn>
                                        <p:tgtEl>
                                          <p:spTgt spid="11"/>
                                        </p:tgtEl>
                                      </p:cBhvr>
                                      <p:to x="100000" y="100000"/>
                                    </p:animScale>
                                    <p:animScale>
                                      <p:cBhvr>
                                        <p:cTn id="41" dur="26">
                                          <p:stCondLst>
                                            <p:cond delay="1312"/>
                                          </p:stCondLst>
                                        </p:cTn>
                                        <p:tgtEl>
                                          <p:spTgt spid="11"/>
                                        </p:tgtEl>
                                      </p:cBhvr>
                                      <p:to x="100000" y="80000"/>
                                    </p:animScale>
                                    <p:animScale>
                                      <p:cBhvr>
                                        <p:cTn id="42" dur="166" decel="50000">
                                          <p:stCondLst>
                                            <p:cond delay="1338"/>
                                          </p:stCondLst>
                                        </p:cTn>
                                        <p:tgtEl>
                                          <p:spTgt spid="11"/>
                                        </p:tgtEl>
                                      </p:cBhvr>
                                      <p:to x="100000" y="100000"/>
                                    </p:animScale>
                                    <p:animScale>
                                      <p:cBhvr>
                                        <p:cTn id="43" dur="26">
                                          <p:stCondLst>
                                            <p:cond delay="1642"/>
                                          </p:stCondLst>
                                        </p:cTn>
                                        <p:tgtEl>
                                          <p:spTgt spid="11"/>
                                        </p:tgtEl>
                                      </p:cBhvr>
                                      <p:to x="100000" y="90000"/>
                                    </p:animScale>
                                    <p:animScale>
                                      <p:cBhvr>
                                        <p:cTn id="44" dur="166" decel="50000">
                                          <p:stCondLst>
                                            <p:cond delay="1668"/>
                                          </p:stCondLst>
                                        </p:cTn>
                                        <p:tgtEl>
                                          <p:spTgt spid="11"/>
                                        </p:tgtEl>
                                      </p:cBhvr>
                                      <p:to x="100000" y="100000"/>
                                    </p:animScale>
                                    <p:animScale>
                                      <p:cBhvr>
                                        <p:cTn id="45" dur="26">
                                          <p:stCondLst>
                                            <p:cond delay="1808"/>
                                          </p:stCondLst>
                                        </p:cTn>
                                        <p:tgtEl>
                                          <p:spTgt spid="11"/>
                                        </p:tgtEl>
                                      </p:cBhvr>
                                      <p:to x="100000" y="95000"/>
                                    </p:animScale>
                                    <p:animScale>
                                      <p:cBhvr>
                                        <p:cTn id="46" dur="166" decel="50000">
                                          <p:stCondLst>
                                            <p:cond delay="1834"/>
                                          </p:stCondLst>
                                        </p:cTn>
                                        <p:tgtEl>
                                          <p:spTgt spid="11"/>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16" presetClass="entr" presetSubtype="37"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barn(outVertical)">
                                      <p:cBhvr>
                                        <p:cTn id="5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140</a:t>
            </a:r>
          </a:p>
        </p:txBody>
      </p:sp>
      <p:sp>
        <p:nvSpPr>
          <p:cNvPr id="4" name="Rectangle 3">
            <a:extLst>
              <a:ext uri="{FF2B5EF4-FFF2-40B4-BE49-F238E27FC236}">
                <a16:creationId xmlns:a16="http://schemas.microsoft.com/office/drawing/2014/main" id="{AF425F6A-33D8-44E9-8C73-71F21CEDBAB2}"/>
              </a:ext>
            </a:extLst>
          </p:cNvPr>
          <p:cNvSpPr/>
          <p:nvPr/>
        </p:nvSpPr>
        <p:spPr>
          <a:xfrm>
            <a:off x="1161481" y="968273"/>
            <a:ext cx="3740126" cy="369332"/>
          </a:xfrm>
          <a:prstGeom prst="rect">
            <a:avLst/>
          </a:prstGeom>
        </p:spPr>
        <p:txBody>
          <a:bodyPr wrap="none">
            <a:spAutoFit/>
          </a:bodyPr>
          <a:lstStyle/>
          <a:p>
            <a:r>
              <a:rPr lang="en-US" b="1" dirty="0">
                <a:solidFill>
                  <a:schemeClr val="bg1"/>
                </a:solidFill>
              </a:rPr>
              <a:t>Doctrine and Covenants 132:56.</a:t>
            </a:r>
          </a:p>
        </p:txBody>
      </p:sp>
      <p:sp>
        <p:nvSpPr>
          <p:cNvPr id="2" name="Rectangle 1">
            <a:extLst>
              <a:ext uri="{FF2B5EF4-FFF2-40B4-BE49-F238E27FC236}">
                <a16:creationId xmlns:a16="http://schemas.microsoft.com/office/drawing/2014/main" id="{6D25C517-3999-4D23-A276-D6887BE1EE30}"/>
              </a:ext>
            </a:extLst>
          </p:cNvPr>
          <p:cNvSpPr/>
          <p:nvPr/>
        </p:nvSpPr>
        <p:spPr>
          <a:xfrm>
            <a:off x="1161480" y="2179543"/>
            <a:ext cx="7792718" cy="369332"/>
          </a:xfrm>
          <a:prstGeom prst="rect">
            <a:avLst/>
          </a:prstGeom>
        </p:spPr>
        <p:txBody>
          <a:bodyPr wrap="square">
            <a:spAutoFit/>
          </a:bodyPr>
          <a:lstStyle/>
          <a:p>
            <a:pPr algn="just"/>
            <a:r>
              <a:rPr lang="en-US" b="1" dirty="0">
                <a:solidFill>
                  <a:schemeClr val="bg1"/>
                </a:solidFill>
              </a:rPr>
              <a:t>What did the Lord promise Emma if she would obey His commands?</a:t>
            </a:r>
          </a:p>
        </p:txBody>
      </p:sp>
      <p:sp>
        <p:nvSpPr>
          <p:cNvPr id="6" name="Rectangle 5">
            <a:extLst>
              <a:ext uri="{FF2B5EF4-FFF2-40B4-BE49-F238E27FC236}">
                <a16:creationId xmlns:a16="http://schemas.microsoft.com/office/drawing/2014/main" id="{CCDBCF5E-A7C0-4E1D-890B-3811757C58F2}"/>
              </a:ext>
            </a:extLst>
          </p:cNvPr>
          <p:cNvSpPr/>
          <p:nvPr/>
        </p:nvSpPr>
        <p:spPr>
          <a:xfrm>
            <a:off x="1161478" y="4261358"/>
            <a:ext cx="6415968" cy="369332"/>
          </a:xfrm>
          <a:prstGeom prst="rect">
            <a:avLst/>
          </a:prstGeom>
        </p:spPr>
        <p:txBody>
          <a:bodyPr wrap="square">
            <a:spAutoFit/>
          </a:bodyPr>
          <a:lstStyle/>
          <a:p>
            <a:pPr algn="just"/>
            <a:r>
              <a:rPr lang="en-US" b="1" dirty="0">
                <a:solidFill>
                  <a:schemeClr val="bg1"/>
                </a:solidFill>
              </a:rPr>
              <a:t>What commandment does the Lord refer to in verse 63?</a:t>
            </a:r>
          </a:p>
        </p:txBody>
      </p:sp>
      <p:sp>
        <p:nvSpPr>
          <p:cNvPr id="7" name="Rectangle 6">
            <a:extLst>
              <a:ext uri="{FF2B5EF4-FFF2-40B4-BE49-F238E27FC236}">
                <a16:creationId xmlns:a16="http://schemas.microsoft.com/office/drawing/2014/main" id="{C5A01CA9-6F7A-4D24-9913-5A458FF7C1D6}"/>
              </a:ext>
            </a:extLst>
          </p:cNvPr>
          <p:cNvSpPr/>
          <p:nvPr/>
        </p:nvSpPr>
        <p:spPr>
          <a:xfrm>
            <a:off x="1161480" y="2548019"/>
            <a:ext cx="3740126" cy="369332"/>
          </a:xfrm>
          <a:prstGeom prst="rect">
            <a:avLst/>
          </a:prstGeom>
        </p:spPr>
        <p:txBody>
          <a:bodyPr wrap="none">
            <a:spAutoFit/>
          </a:bodyPr>
          <a:lstStyle/>
          <a:p>
            <a:r>
              <a:rPr lang="en-US" b="1" dirty="0">
                <a:solidFill>
                  <a:schemeClr val="bg1"/>
                </a:solidFill>
              </a:rPr>
              <a:t>Doctrine and Covenants 132:63.</a:t>
            </a:r>
          </a:p>
        </p:txBody>
      </p:sp>
      <p:sp>
        <p:nvSpPr>
          <p:cNvPr id="9" name="Rectangle 8">
            <a:extLst>
              <a:ext uri="{FF2B5EF4-FFF2-40B4-BE49-F238E27FC236}">
                <a16:creationId xmlns:a16="http://schemas.microsoft.com/office/drawing/2014/main" id="{37BDEB02-A8D7-42FC-8262-020CFB55F92C}"/>
              </a:ext>
            </a:extLst>
          </p:cNvPr>
          <p:cNvSpPr/>
          <p:nvPr/>
        </p:nvSpPr>
        <p:spPr>
          <a:xfrm>
            <a:off x="1161478" y="4634352"/>
            <a:ext cx="6415968"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The commandment to multiply and replenish the earth.</a:t>
            </a:r>
          </a:p>
        </p:txBody>
      </p:sp>
      <p:sp>
        <p:nvSpPr>
          <p:cNvPr id="10" name="Rectangle 9">
            <a:extLst>
              <a:ext uri="{FF2B5EF4-FFF2-40B4-BE49-F238E27FC236}">
                <a16:creationId xmlns:a16="http://schemas.microsoft.com/office/drawing/2014/main" id="{13ABF258-0E0D-4558-ABC2-1FDF3D207788}"/>
              </a:ext>
            </a:extLst>
          </p:cNvPr>
          <p:cNvSpPr/>
          <p:nvPr/>
        </p:nvSpPr>
        <p:spPr>
          <a:xfrm>
            <a:off x="1161478" y="5085159"/>
            <a:ext cx="6551285" cy="369332"/>
          </a:xfrm>
          <a:prstGeom prst="rect">
            <a:avLst/>
          </a:prstGeom>
        </p:spPr>
        <p:txBody>
          <a:bodyPr wrap="square">
            <a:spAutoFit/>
          </a:bodyPr>
          <a:lstStyle/>
          <a:p>
            <a:pPr algn="just"/>
            <a:r>
              <a:rPr lang="en-US" b="1" dirty="0">
                <a:solidFill>
                  <a:schemeClr val="bg1"/>
                </a:solidFill>
              </a:rPr>
              <a:t>What does it mean to multiply and replenish the earth?</a:t>
            </a:r>
          </a:p>
        </p:txBody>
      </p:sp>
      <p:sp>
        <p:nvSpPr>
          <p:cNvPr id="11" name="Rectangle 10">
            <a:extLst>
              <a:ext uri="{FF2B5EF4-FFF2-40B4-BE49-F238E27FC236}">
                <a16:creationId xmlns:a16="http://schemas.microsoft.com/office/drawing/2014/main" id="{463ADCCE-FEC9-4129-AF69-5680B767D7A6}"/>
              </a:ext>
            </a:extLst>
          </p:cNvPr>
          <p:cNvSpPr/>
          <p:nvPr/>
        </p:nvSpPr>
        <p:spPr>
          <a:xfrm>
            <a:off x="1129418" y="5472628"/>
            <a:ext cx="2105063" cy="369332"/>
          </a:xfrm>
          <a:prstGeom prst="rect">
            <a:avLst/>
          </a:prstGeom>
        </p:spPr>
        <p:txBody>
          <a:bodyPr wrap="none">
            <a:spAutoFit/>
          </a:bodyPr>
          <a:lstStyle/>
          <a:p>
            <a:pPr algn="just"/>
            <a:r>
              <a:rPr lang="en-US" i="1" dirty="0">
                <a:solidFill>
                  <a:schemeClr val="bg1"/>
                </a:solidFill>
                <a:effectLst>
                  <a:outerShdw blurRad="38100" dist="38100" dir="2700000" algn="tl">
                    <a:srgbClr val="000000">
                      <a:alpha val="43137"/>
                    </a:srgbClr>
                  </a:outerShdw>
                </a:effectLst>
              </a:rPr>
              <a:t>To have children.</a:t>
            </a:r>
          </a:p>
        </p:txBody>
      </p:sp>
      <p:sp>
        <p:nvSpPr>
          <p:cNvPr id="12" name="Rectangle 11">
            <a:extLst>
              <a:ext uri="{FF2B5EF4-FFF2-40B4-BE49-F238E27FC236}">
                <a16:creationId xmlns:a16="http://schemas.microsoft.com/office/drawing/2014/main" id="{9FA04017-20AE-4442-9A05-7453E8FCEFAF}"/>
              </a:ext>
            </a:extLst>
          </p:cNvPr>
          <p:cNvSpPr/>
          <p:nvPr/>
        </p:nvSpPr>
        <p:spPr>
          <a:xfrm>
            <a:off x="1161479" y="1336420"/>
            <a:ext cx="9095703" cy="830997"/>
          </a:xfrm>
          <a:prstGeom prst="rect">
            <a:avLst/>
          </a:prstGeom>
        </p:spPr>
        <p:txBody>
          <a:bodyPr wrap="square">
            <a:spAutoFit/>
          </a:bodyPr>
          <a:lstStyle/>
          <a:p>
            <a:pPr algn="just"/>
            <a:r>
              <a:rPr lang="en-US" sz="1600" dirty="0">
                <a:solidFill>
                  <a:schemeClr val="bg1"/>
                </a:solidFill>
                <a:latin typeface="Palatino"/>
              </a:rPr>
              <a:t>And again, verily I say, let mine handmaid forgive my servant Joseph his trespasses; and then shall she be forgiven her trespasses, wherein she has trespassed against me; and I, the Lord thy God, will bless her, and multiply her, and make her heart to rejoice.</a:t>
            </a:r>
            <a:endParaRPr lang="en-US" sz="1600" dirty="0">
              <a:solidFill>
                <a:schemeClr val="bg1"/>
              </a:solidFill>
            </a:endParaRPr>
          </a:p>
        </p:txBody>
      </p:sp>
      <p:sp>
        <p:nvSpPr>
          <p:cNvPr id="13" name="Rectangle 12">
            <a:extLst>
              <a:ext uri="{FF2B5EF4-FFF2-40B4-BE49-F238E27FC236}">
                <a16:creationId xmlns:a16="http://schemas.microsoft.com/office/drawing/2014/main" id="{D597F1C2-6B22-4DF4-BDC0-F2BB62F9EE57}"/>
              </a:ext>
            </a:extLst>
          </p:cNvPr>
          <p:cNvSpPr/>
          <p:nvPr/>
        </p:nvSpPr>
        <p:spPr>
          <a:xfrm>
            <a:off x="1161478" y="2835730"/>
            <a:ext cx="9095703" cy="1323439"/>
          </a:xfrm>
          <a:prstGeom prst="rect">
            <a:avLst/>
          </a:prstGeom>
        </p:spPr>
        <p:txBody>
          <a:bodyPr wrap="square">
            <a:spAutoFit/>
          </a:bodyPr>
          <a:lstStyle/>
          <a:p>
            <a:pPr algn="just"/>
            <a:r>
              <a:rPr lang="en-US" sz="1600" dirty="0">
                <a:solidFill>
                  <a:schemeClr val="bg1"/>
                </a:solidFill>
                <a:latin typeface="Palatino"/>
              </a:rPr>
              <a:t>But if one or either of the ten virgins, after she is espoused, shall be with another man, she has committed adultery, and shall be destroyed; for they are given unto him to multiply and replenish the earth, according to my commandment, and to fulfil the promise which was given by my Father before the foundation of the world, and for their exaltation in the eternal worlds, that they may bear the souls of men; for herein is the work of my Father continued, that he may be glorified.</a:t>
            </a:r>
            <a:endParaRPr lang="en-US" sz="1600" dirty="0">
              <a:solidFill>
                <a:schemeClr val="bg1"/>
              </a:solidFill>
            </a:endParaRPr>
          </a:p>
        </p:txBody>
      </p:sp>
    </p:spTree>
    <p:extLst>
      <p:ext uri="{BB962C8B-B14F-4D97-AF65-F5344CB8AC3E}">
        <p14:creationId xmlns:p14="http://schemas.microsoft.com/office/powerpoint/2010/main" val="300534641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vertical)">
                                      <p:cBhvr>
                                        <p:cTn id="12" dur="1000"/>
                                        <p:tgtEl>
                                          <p:spTgt spid="7"/>
                                        </p:tgtEl>
                                      </p:cBhvr>
                                    </p:animEffect>
                                  </p:childTnLst>
                                </p:cTn>
                              </p:par>
                              <p:par>
                                <p:cTn id="13" presetID="14" presetClass="entr" presetSubtype="5"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randombar(vertical)">
                                      <p:cBhvr>
                                        <p:cTn id="15" dur="10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9"/>
                                        </p:tgtEl>
                                        <p:attrNameLst>
                                          <p:attrName>style.visibility</p:attrName>
                                        </p:attrNameLst>
                                      </p:cBhvr>
                                      <p:to>
                                        <p:strVal val="visible"/>
                                      </p:to>
                                    </p:set>
                                    <p:anim calcmode="lin" valueType="num">
                                      <p:cBhvr>
                                        <p:cTn id="25" dur="25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6" dur="250" fill="hold"/>
                                        <p:tgtEl>
                                          <p:spTgt spid="9"/>
                                        </p:tgtEl>
                                        <p:attrNameLst>
                                          <p:attrName>ppt_y</p:attrName>
                                        </p:attrNameLst>
                                      </p:cBhvr>
                                      <p:tavLst>
                                        <p:tav tm="0">
                                          <p:val>
                                            <p:strVal val="#ppt_y"/>
                                          </p:val>
                                        </p:tav>
                                        <p:tav tm="100000">
                                          <p:val>
                                            <p:strVal val="#ppt_y"/>
                                          </p:val>
                                        </p:tav>
                                      </p:tavLst>
                                    </p:anim>
                                    <p:anim calcmode="lin" valueType="num">
                                      <p:cBhvr>
                                        <p:cTn id="27" dur="25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8" dur="25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50" tmFilter="0,0; .5, 1; 1, 1"/>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outVertical)">
                                      <p:cBhvr>
                                        <p:cTn id="34" dur="1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1"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80">
                                          <p:stCondLst>
                                            <p:cond delay="0"/>
                                          </p:stCondLst>
                                        </p:cTn>
                                        <p:tgtEl>
                                          <p:spTgt spid="11"/>
                                        </p:tgtEl>
                                      </p:cBhvr>
                                    </p:animEffect>
                                    <p:anim calcmode="lin" valueType="num">
                                      <p:cBhvr>
                                        <p:cTn id="4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5" dur="26">
                                          <p:stCondLst>
                                            <p:cond delay="650"/>
                                          </p:stCondLst>
                                        </p:cTn>
                                        <p:tgtEl>
                                          <p:spTgt spid="11"/>
                                        </p:tgtEl>
                                      </p:cBhvr>
                                      <p:to x="100000" y="60000"/>
                                    </p:animScale>
                                    <p:animScale>
                                      <p:cBhvr>
                                        <p:cTn id="46" dur="166" decel="50000">
                                          <p:stCondLst>
                                            <p:cond delay="676"/>
                                          </p:stCondLst>
                                        </p:cTn>
                                        <p:tgtEl>
                                          <p:spTgt spid="11"/>
                                        </p:tgtEl>
                                      </p:cBhvr>
                                      <p:to x="100000" y="100000"/>
                                    </p:animScale>
                                    <p:animScale>
                                      <p:cBhvr>
                                        <p:cTn id="47" dur="26">
                                          <p:stCondLst>
                                            <p:cond delay="1312"/>
                                          </p:stCondLst>
                                        </p:cTn>
                                        <p:tgtEl>
                                          <p:spTgt spid="11"/>
                                        </p:tgtEl>
                                      </p:cBhvr>
                                      <p:to x="100000" y="80000"/>
                                    </p:animScale>
                                    <p:animScale>
                                      <p:cBhvr>
                                        <p:cTn id="48" dur="166" decel="50000">
                                          <p:stCondLst>
                                            <p:cond delay="1338"/>
                                          </p:stCondLst>
                                        </p:cTn>
                                        <p:tgtEl>
                                          <p:spTgt spid="11"/>
                                        </p:tgtEl>
                                      </p:cBhvr>
                                      <p:to x="100000" y="100000"/>
                                    </p:animScale>
                                    <p:animScale>
                                      <p:cBhvr>
                                        <p:cTn id="49" dur="26">
                                          <p:stCondLst>
                                            <p:cond delay="1642"/>
                                          </p:stCondLst>
                                        </p:cTn>
                                        <p:tgtEl>
                                          <p:spTgt spid="11"/>
                                        </p:tgtEl>
                                      </p:cBhvr>
                                      <p:to x="100000" y="90000"/>
                                    </p:animScale>
                                    <p:animScale>
                                      <p:cBhvr>
                                        <p:cTn id="50" dur="166" decel="50000">
                                          <p:stCondLst>
                                            <p:cond delay="1668"/>
                                          </p:stCondLst>
                                        </p:cTn>
                                        <p:tgtEl>
                                          <p:spTgt spid="11"/>
                                        </p:tgtEl>
                                      </p:cBhvr>
                                      <p:to x="100000" y="100000"/>
                                    </p:animScale>
                                    <p:animScale>
                                      <p:cBhvr>
                                        <p:cTn id="51" dur="26">
                                          <p:stCondLst>
                                            <p:cond delay="1808"/>
                                          </p:stCondLst>
                                        </p:cTn>
                                        <p:tgtEl>
                                          <p:spTgt spid="11"/>
                                        </p:tgtEl>
                                      </p:cBhvr>
                                      <p:to x="100000" y="95000"/>
                                    </p:animScale>
                                    <p:animScale>
                                      <p:cBhvr>
                                        <p:cTn id="52"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0" grpId="0"/>
      <p:bldP spid="11" grpId="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976C8CF-D9F2-4339-A190-C56464D1B7F8}"/>
              </a:ext>
            </a:extLst>
          </p:cNvPr>
          <p:cNvSpPr/>
          <p:nvPr/>
        </p:nvSpPr>
        <p:spPr>
          <a:xfrm>
            <a:off x="3489364" y="1935224"/>
            <a:ext cx="5651700" cy="16018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140</a:t>
            </a:r>
          </a:p>
        </p:txBody>
      </p:sp>
      <p:sp>
        <p:nvSpPr>
          <p:cNvPr id="2" name="Rectangle 1">
            <a:extLst>
              <a:ext uri="{FF2B5EF4-FFF2-40B4-BE49-F238E27FC236}">
                <a16:creationId xmlns:a16="http://schemas.microsoft.com/office/drawing/2014/main" id="{4E386B26-3846-4D58-B541-9AB29EB462C0}"/>
              </a:ext>
            </a:extLst>
          </p:cNvPr>
          <p:cNvSpPr/>
          <p:nvPr/>
        </p:nvSpPr>
        <p:spPr>
          <a:xfrm>
            <a:off x="3050935" y="779683"/>
            <a:ext cx="6090129" cy="400110"/>
          </a:xfrm>
          <a:prstGeom prst="rect">
            <a:avLst/>
          </a:prstGeom>
        </p:spPr>
        <p:txBody>
          <a:bodyPr wrap="none">
            <a:spAutoFit/>
          </a:bodyPr>
          <a:lstStyle/>
          <a:p>
            <a:r>
              <a:rPr lang="en-US" sz="2000" i="1" dirty="0">
                <a:solidFill>
                  <a:schemeClr val="bg1"/>
                </a:solidFill>
                <a:effectLst>
                  <a:outerShdw blurRad="38100" dist="38100" dir="2700000" algn="tl">
                    <a:srgbClr val="000000">
                      <a:alpha val="43137"/>
                    </a:srgbClr>
                  </a:outerShdw>
                </a:effectLst>
              </a:rPr>
              <a:t>“for herein is the work of my Father continued.” </a:t>
            </a:r>
          </a:p>
        </p:txBody>
      </p:sp>
      <p:sp>
        <p:nvSpPr>
          <p:cNvPr id="4" name="Rectangle 3">
            <a:extLst>
              <a:ext uri="{FF2B5EF4-FFF2-40B4-BE49-F238E27FC236}">
                <a16:creationId xmlns:a16="http://schemas.microsoft.com/office/drawing/2014/main" id="{920F6E12-B1DC-4A29-83C8-79CFDB67A69D}"/>
              </a:ext>
            </a:extLst>
          </p:cNvPr>
          <p:cNvSpPr/>
          <p:nvPr/>
        </p:nvSpPr>
        <p:spPr>
          <a:xfrm>
            <a:off x="1311965" y="1179793"/>
            <a:ext cx="9024731" cy="646331"/>
          </a:xfrm>
          <a:prstGeom prst="rect">
            <a:avLst/>
          </a:prstGeom>
        </p:spPr>
        <p:txBody>
          <a:bodyPr wrap="square">
            <a:spAutoFit/>
          </a:bodyPr>
          <a:lstStyle/>
          <a:p>
            <a:pPr algn="just"/>
            <a:r>
              <a:rPr lang="en-US" b="1" dirty="0">
                <a:solidFill>
                  <a:schemeClr val="bg1"/>
                </a:solidFill>
              </a:rPr>
              <a:t>How does having children allow parents to be part of the continuing work of Heavenly Father?</a:t>
            </a:r>
          </a:p>
        </p:txBody>
      </p:sp>
      <p:sp>
        <p:nvSpPr>
          <p:cNvPr id="5" name="Rectangle 4">
            <a:extLst>
              <a:ext uri="{FF2B5EF4-FFF2-40B4-BE49-F238E27FC236}">
                <a16:creationId xmlns:a16="http://schemas.microsoft.com/office/drawing/2014/main" id="{21B21733-295F-4C0B-A124-EFEB6521E948}"/>
              </a:ext>
            </a:extLst>
          </p:cNvPr>
          <p:cNvSpPr/>
          <p:nvPr/>
        </p:nvSpPr>
        <p:spPr>
          <a:xfrm>
            <a:off x="4608820" y="1936665"/>
            <a:ext cx="4532243" cy="1600438"/>
          </a:xfrm>
          <a:prstGeom prst="rect">
            <a:avLst/>
          </a:prstGeom>
        </p:spPr>
        <p:txBody>
          <a:bodyPr wrap="square">
            <a:spAutoFit/>
          </a:bodyPr>
          <a:lstStyle/>
          <a:p>
            <a:pPr algn="just"/>
            <a:r>
              <a:rPr lang="en-US" sz="1400" dirty="0">
                <a:solidFill>
                  <a:schemeClr val="bg1"/>
                </a:solidFill>
              </a:rPr>
              <a:t>“When a child is born to a husband and wife, they are fulfilling part of our Heavenly Father’s plan to bring children to earth. The Lord said, ‘This is my work and my glory—to bring to pass the immortality and eternal life of man’ [Moses 1:39]. Before immortality, there must be mortality” (“Children, ”Ensignor Liahona, Nov. 2011,28).</a:t>
            </a:r>
          </a:p>
        </p:txBody>
      </p:sp>
      <p:pic>
        <p:nvPicPr>
          <p:cNvPr id="8" name="Picture 7">
            <a:extLst>
              <a:ext uri="{FF2B5EF4-FFF2-40B4-BE49-F238E27FC236}">
                <a16:creationId xmlns:a16="http://schemas.microsoft.com/office/drawing/2014/main" id="{15EC7E09-09D0-4BA2-80AF-2522660023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1412" y="1994317"/>
            <a:ext cx="967407" cy="1211077"/>
          </a:xfrm>
          <a:prstGeom prst="rect">
            <a:avLst/>
          </a:prstGeom>
        </p:spPr>
      </p:pic>
      <p:sp>
        <p:nvSpPr>
          <p:cNvPr id="9" name="TextBox 8">
            <a:extLst>
              <a:ext uri="{FF2B5EF4-FFF2-40B4-BE49-F238E27FC236}">
                <a16:creationId xmlns:a16="http://schemas.microsoft.com/office/drawing/2014/main" id="{7ACBAA99-D7E9-4D83-B83E-6A4649797E76}"/>
              </a:ext>
            </a:extLst>
          </p:cNvPr>
          <p:cNvSpPr txBox="1"/>
          <p:nvPr/>
        </p:nvSpPr>
        <p:spPr>
          <a:xfrm>
            <a:off x="3489364" y="3133090"/>
            <a:ext cx="1271502" cy="430887"/>
          </a:xfrm>
          <a:prstGeom prst="rect">
            <a:avLst/>
          </a:prstGeom>
          <a:noFill/>
        </p:spPr>
        <p:txBody>
          <a:bodyPr wrap="none" rtlCol="0">
            <a:spAutoFit/>
          </a:bodyPr>
          <a:lstStyle/>
          <a:p>
            <a:pPr algn="ctr"/>
            <a:r>
              <a:rPr lang="en-US" sz="1100" dirty="0">
                <a:solidFill>
                  <a:schemeClr val="bg1"/>
                </a:solidFill>
                <a:effectLst>
                  <a:outerShdw blurRad="38100" dist="38100" dir="2700000" algn="tl">
                    <a:srgbClr val="000000">
                      <a:alpha val="43137"/>
                    </a:srgbClr>
                  </a:outerShdw>
                </a:effectLst>
              </a:rPr>
              <a:t>Elder</a:t>
            </a:r>
          </a:p>
          <a:p>
            <a:pPr algn="ctr"/>
            <a:r>
              <a:rPr lang="en-US" sz="1100" dirty="0">
                <a:solidFill>
                  <a:schemeClr val="bg1"/>
                </a:solidFill>
                <a:effectLst>
                  <a:outerShdw blurRad="38100" dist="38100" dir="2700000" algn="tl">
                    <a:srgbClr val="000000">
                      <a:alpha val="43137"/>
                    </a:srgbClr>
                  </a:outerShdw>
                </a:effectLst>
              </a:rPr>
              <a:t>Neil L. Andersen</a:t>
            </a:r>
          </a:p>
        </p:txBody>
      </p:sp>
      <p:sp>
        <p:nvSpPr>
          <p:cNvPr id="10" name="Rectangle 9">
            <a:extLst>
              <a:ext uri="{FF2B5EF4-FFF2-40B4-BE49-F238E27FC236}">
                <a16:creationId xmlns:a16="http://schemas.microsoft.com/office/drawing/2014/main" id="{BF9A22BA-119A-4D2C-A0CF-E3B8E2D85C6B}"/>
              </a:ext>
            </a:extLst>
          </p:cNvPr>
          <p:cNvSpPr/>
          <p:nvPr/>
        </p:nvSpPr>
        <p:spPr>
          <a:xfrm>
            <a:off x="1335136" y="3594755"/>
            <a:ext cx="9024730" cy="615553"/>
          </a:xfrm>
          <a:prstGeom prst="rect">
            <a:avLst/>
          </a:prstGeom>
        </p:spPr>
        <p:txBody>
          <a:bodyPr wrap="square">
            <a:spAutoFit/>
          </a:bodyPr>
          <a:lstStyle/>
          <a:p>
            <a:pPr algn="just"/>
            <a:r>
              <a:rPr lang="en-US" sz="1700" b="1" dirty="0">
                <a:solidFill>
                  <a:schemeClr val="bg1"/>
                </a:solidFill>
              </a:rPr>
              <a:t>What is one reason why the Lord has at times instituted the practice of plural marriage?</a:t>
            </a:r>
          </a:p>
        </p:txBody>
      </p:sp>
      <p:sp>
        <p:nvSpPr>
          <p:cNvPr id="11" name="Rectangle 10">
            <a:extLst>
              <a:ext uri="{FF2B5EF4-FFF2-40B4-BE49-F238E27FC236}">
                <a16:creationId xmlns:a16="http://schemas.microsoft.com/office/drawing/2014/main" id="{C5120719-83B1-4A9A-BB5D-DE57CC3BB0EA}"/>
              </a:ext>
            </a:extLst>
          </p:cNvPr>
          <p:cNvSpPr/>
          <p:nvPr/>
        </p:nvSpPr>
        <p:spPr>
          <a:xfrm>
            <a:off x="1311964" y="4241086"/>
            <a:ext cx="9024729" cy="584775"/>
          </a:xfrm>
          <a:prstGeom prst="rect">
            <a:avLst/>
          </a:prstGeom>
        </p:spPr>
        <p:txBody>
          <a:bodyPr wrap="square">
            <a:spAutoFit/>
          </a:bodyPr>
          <a:lstStyle/>
          <a:p>
            <a:pPr algn="just"/>
            <a:r>
              <a:rPr lang="en-US" sz="1600" i="1" dirty="0">
                <a:solidFill>
                  <a:schemeClr val="bg1"/>
                </a:solidFill>
                <a:effectLst>
                  <a:outerShdw blurRad="38100" dist="38100" dir="2700000" algn="tl">
                    <a:srgbClr val="000000">
                      <a:alpha val="43137"/>
                    </a:srgbClr>
                  </a:outerShdw>
                </a:effectLst>
              </a:rPr>
              <a:t>The Lord has at times instituted plural marriage to provide further opportunities for His people to raise up righteous children unto Him.</a:t>
            </a:r>
          </a:p>
        </p:txBody>
      </p:sp>
    </p:spTree>
    <p:extLst>
      <p:ext uri="{BB962C8B-B14F-4D97-AF65-F5344CB8AC3E}">
        <p14:creationId xmlns:p14="http://schemas.microsoft.com/office/powerpoint/2010/main" val="178578100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vertical)">
                                      <p:cBhvr>
                                        <p:cTn id="12" dur="1250"/>
                                        <p:tgtEl>
                                          <p:spTgt spid="5"/>
                                        </p:tgtEl>
                                      </p:cBhvr>
                                    </p:animEffect>
                                  </p:childTnLst>
                                </p:cTn>
                              </p:par>
                              <p:par>
                                <p:cTn id="13" presetID="14" presetClass="entr" presetSubtype="5"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vertical)">
                                      <p:cBhvr>
                                        <p:cTn id="15" dur="1250"/>
                                        <p:tgtEl>
                                          <p:spTgt spid="9"/>
                                        </p:tgtEl>
                                      </p:cBhvr>
                                    </p:animEffect>
                                  </p:childTnLst>
                                </p:cTn>
                              </p:par>
                              <p:par>
                                <p:cTn id="16" presetID="14" presetClass="entr" presetSubtype="5"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randombar(vertical)">
                                      <p:cBhvr>
                                        <p:cTn id="18" dur="1250"/>
                                        <p:tgtEl>
                                          <p:spTgt spid="8"/>
                                        </p:tgtEl>
                                      </p:cBhvr>
                                    </p:animEffect>
                                  </p:childTnLst>
                                </p:cTn>
                              </p:par>
                              <p:par>
                                <p:cTn id="19" presetID="14" presetClass="entr" presetSubtype="5"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randombar(vertical)">
                                      <p:cBhvr>
                                        <p:cTn id="21" dur="125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1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strVal val="#ppt_w*0.70"/>
                                          </p:val>
                                        </p:tav>
                                        <p:tav tm="100000">
                                          <p:val>
                                            <p:strVal val="#ppt_w"/>
                                          </p:val>
                                        </p:tav>
                                      </p:tavLst>
                                    </p:anim>
                                    <p:anim calcmode="lin" valueType="num">
                                      <p:cBhvr>
                                        <p:cTn id="32" dur="1000" fill="hold"/>
                                        <p:tgtEl>
                                          <p:spTgt spid="11"/>
                                        </p:tgtEl>
                                        <p:attrNameLst>
                                          <p:attrName>ppt_h</p:attrName>
                                        </p:attrNameLst>
                                      </p:cBhvr>
                                      <p:tavLst>
                                        <p:tav tm="0">
                                          <p:val>
                                            <p:strVal val="#ppt_h"/>
                                          </p:val>
                                        </p:tav>
                                        <p:tav tm="100000">
                                          <p:val>
                                            <p:strVal val="#ppt_h"/>
                                          </p:val>
                                        </p:tav>
                                      </p:tavLst>
                                    </p:anim>
                                    <p:animEffect transition="in" filter="fade">
                                      <p:cBhvr>
                                        <p:cTn id="3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p:bldP spid="5"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140</a:t>
            </a:r>
          </a:p>
        </p:txBody>
      </p:sp>
      <p:sp>
        <p:nvSpPr>
          <p:cNvPr id="2" name="Rectangle 1">
            <a:extLst>
              <a:ext uri="{FF2B5EF4-FFF2-40B4-BE49-F238E27FC236}">
                <a16:creationId xmlns:a16="http://schemas.microsoft.com/office/drawing/2014/main" id="{D2FD13F3-772D-48F7-BAA5-2D95D3AC0CE9}"/>
              </a:ext>
            </a:extLst>
          </p:cNvPr>
          <p:cNvSpPr/>
          <p:nvPr/>
        </p:nvSpPr>
        <p:spPr>
          <a:xfrm>
            <a:off x="2076310" y="2844225"/>
            <a:ext cx="8040984" cy="584775"/>
          </a:xfrm>
          <a:prstGeom prst="rect">
            <a:avLst/>
          </a:prstGeom>
        </p:spPr>
        <p:txBody>
          <a:bodyPr wrap="none">
            <a:spAutoFit/>
          </a:bodyPr>
          <a:lstStyle/>
          <a:p>
            <a:r>
              <a:rPr lang="en-US" sz="3200" b="1" dirty="0">
                <a:solidFill>
                  <a:schemeClr val="bg1"/>
                </a:solidFill>
                <a:latin typeface="SimSun" panose="02010600030101010101" pitchFamily="2" charset="-122"/>
                <a:ea typeface="SimSun" panose="02010600030101010101" pitchFamily="2" charset="-122"/>
              </a:rPr>
              <a:t>Doctrine and Covenants 132:1-2,34–66</a:t>
            </a:r>
          </a:p>
        </p:txBody>
      </p:sp>
    </p:spTree>
    <p:extLst>
      <p:ext uri="{BB962C8B-B14F-4D97-AF65-F5344CB8AC3E}">
        <p14:creationId xmlns:p14="http://schemas.microsoft.com/office/powerpoint/2010/main" val="1527553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140</a:t>
            </a:r>
          </a:p>
        </p:txBody>
      </p:sp>
      <p:sp>
        <p:nvSpPr>
          <p:cNvPr id="2" name="Rectangle 1">
            <a:extLst>
              <a:ext uri="{FF2B5EF4-FFF2-40B4-BE49-F238E27FC236}">
                <a16:creationId xmlns:a16="http://schemas.microsoft.com/office/drawing/2014/main" id="{CAACC14E-8194-415B-8E95-262C39EBD2D9}"/>
              </a:ext>
            </a:extLst>
          </p:cNvPr>
          <p:cNvSpPr/>
          <p:nvPr/>
        </p:nvSpPr>
        <p:spPr>
          <a:xfrm>
            <a:off x="1873529" y="3019047"/>
            <a:ext cx="8765541" cy="523220"/>
          </a:xfrm>
          <a:prstGeom prst="rect">
            <a:avLst/>
          </a:prstGeom>
        </p:spPr>
        <p:txBody>
          <a:bodyPr wrap="none">
            <a:spAutoFit/>
          </a:bodyPr>
          <a:lstStyle/>
          <a:p>
            <a:r>
              <a:rPr lang="en-US" sz="2800" b="1" dirty="0">
                <a:solidFill>
                  <a:schemeClr val="bg1"/>
                </a:solidFill>
              </a:rPr>
              <a:t>“The Lord reveals the principle of plural marriage”</a:t>
            </a:r>
          </a:p>
        </p:txBody>
      </p:sp>
      <p:sp>
        <p:nvSpPr>
          <p:cNvPr id="4" name="Rectangle 3">
            <a:extLst>
              <a:ext uri="{FF2B5EF4-FFF2-40B4-BE49-F238E27FC236}">
                <a16:creationId xmlns:a16="http://schemas.microsoft.com/office/drawing/2014/main" id="{50D150B6-8B65-4C6E-871D-D0666D5F610F}"/>
              </a:ext>
            </a:extLst>
          </p:cNvPr>
          <p:cNvSpPr/>
          <p:nvPr/>
        </p:nvSpPr>
        <p:spPr>
          <a:xfrm>
            <a:off x="1353441" y="968273"/>
            <a:ext cx="4528804" cy="369332"/>
          </a:xfrm>
          <a:prstGeom prst="rect">
            <a:avLst/>
          </a:prstGeom>
        </p:spPr>
        <p:txBody>
          <a:bodyPr wrap="none">
            <a:spAutoFit/>
          </a:bodyPr>
          <a:lstStyle/>
          <a:p>
            <a:r>
              <a:rPr lang="en-US" b="1" dirty="0">
                <a:solidFill>
                  <a:schemeClr val="bg1"/>
                </a:solidFill>
              </a:rPr>
              <a:t>Doctrine and Covenants 132:1–2, 34–48</a:t>
            </a:r>
          </a:p>
        </p:txBody>
      </p:sp>
    </p:spTree>
    <p:extLst>
      <p:ext uri="{BB962C8B-B14F-4D97-AF65-F5344CB8AC3E}">
        <p14:creationId xmlns:p14="http://schemas.microsoft.com/office/powerpoint/2010/main" val="12844034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140</a:t>
            </a:r>
          </a:p>
        </p:txBody>
      </p:sp>
      <p:sp>
        <p:nvSpPr>
          <p:cNvPr id="2" name="Rectangle 1">
            <a:extLst>
              <a:ext uri="{FF2B5EF4-FFF2-40B4-BE49-F238E27FC236}">
                <a16:creationId xmlns:a16="http://schemas.microsoft.com/office/drawing/2014/main" id="{7B71A6E5-EE08-496D-8CDC-439D7914D968}"/>
              </a:ext>
            </a:extLst>
          </p:cNvPr>
          <p:cNvSpPr/>
          <p:nvPr/>
        </p:nvSpPr>
        <p:spPr>
          <a:xfrm>
            <a:off x="1254247" y="968273"/>
            <a:ext cx="1832553" cy="369332"/>
          </a:xfrm>
          <a:prstGeom prst="rect">
            <a:avLst/>
          </a:prstGeom>
        </p:spPr>
        <p:txBody>
          <a:bodyPr wrap="none">
            <a:spAutoFit/>
          </a:bodyPr>
          <a:lstStyle/>
          <a:p>
            <a:r>
              <a:rPr lang="en-US" b="1" dirty="0">
                <a:solidFill>
                  <a:schemeClr val="bg1"/>
                </a:solidFill>
              </a:rPr>
              <a:t>Genesis 16:1–3</a:t>
            </a:r>
          </a:p>
        </p:txBody>
      </p:sp>
      <p:sp>
        <p:nvSpPr>
          <p:cNvPr id="5" name="Rectangle 4">
            <a:extLst>
              <a:ext uri="{FF2B5EF4-FFF2-40B4-BE49-F238E27FC236}">
                <a16:creationId xmlns:a16="http://schemas.microsoft.com/office/drawing/2014/main" id="{D586B926-BD0F-4CD6-8233-A459AB9BA330}"/>
              </a:ext>
            </a:extLst>
          </p:cNvPr>
          <p:cNvSpPr/>
          <p:nvPr/>
        </p:nvSpPr>
        <p:spPr>
          <a:xfrm>
            <a:off x="1268061" y="3078398"/>
            <a:ext cx="3610284" cy="369332"/>
          </a:xfrm>
          <a:prstGeom prst="rect">
            <a:avLst/>
          </a:prstGeom>
        </p:spPr>
        <p:txBody>
          <a:bodyPr wrap="none">
            <a:spAutoFit/>
          </a:bodyPr>
          <a:lstStyle/>
          <a:p>
            <a:r>
              <a:rPr lang="en-US" b="1" dirty="0">
                <a:solidFill>
                  <a:schemeClr val="bg1"/>
                </a:solidFill>
              </a:rPr>
              <a:t>Doctrine and Covenants 132:1.</a:t>
            </a:r>
          </a:p>
        </p:txBody>
      </p:sp>
      <p:sp>
        <p:nvSpPr>
          <p:cNvPr id="7" name="Rectangle 6">
            <a:extLst>
              <a:ext uri="{FF2B5EF4-FFF2-40B4-BE49-F238E27FC236}">
                <a16:creationId xmlns:a16="http://schemas.microsoft.com/office/drawing/2014/main" id="{59DEDFE2-B628-43C0-9542-BD43B4FBF98C}"/>
              </a:ext>
            </a:extLst>
          </p:cNvPr>
          <p:cNvSpPr/>
          <p:nvPr/>
        </p:nvSpPr>
        <p:spPr>
          <a:xfrm>
            <a:off x="1254245" y="4517553"/>
            <a:ext cx="8631875" cy="646331"/>
          </a:xfrm>
          <a:prstGeom prst="rect">
            <a:avLst/>
          </a:prstGeom>
        </p:spPr>
        <p:txBody>
          <a:bodyPr wrap="square">
            <a:spAutoFit/>
          </a:bodyPr>
          <a:lstStyle/>
          <a:p>
            <a:pPr algn="just"/>
            <a:r>
              <a:rPr lang="en-US" b="1" i="1" dirty="0">
                <a:solidFill>
                  <a:schemeClr val="bg1"/>
                </a:solidFill>
                <a:effectLst>
                  <a:outerShdw blurRad="38100" dist="38100" dir="2700000" algn="tl">
                    <a:srgbClr val="000000">
                      <a:alpha val="43137"/>
                    </a:srgbClr>
                  </a:outerShdw>
                </a:effectLst>
              </a:rPr>
              <a:t>Why would the Lord command righteous men and women to obey the principle of plural marriage at certain times?</a:t>
            </a:r>
          </a:p>
        </p:txBody>
      </p:sp>
      <p:sp>
        <p:nvSpPr>
          <p:cNvPr id="8" name="Rectangle 7">
            <a:extLst>
              <a:ext uri="{FF2B5EF4-FFF2-40B4-BE49-F238E27FC236}">
                <a16:creationId xmlns:a16="http://schemas.microsoft.com/office/drawing/2014/main" id="{835975A3-8D94-4235-B898-3149434CD3B2}"/>
              </a:ext>
            </a:extLst>
          </p:cNvPr>
          <p:cNvSpPr/>
          <p:nvPr/>
        </p:nvSpPr>
        <p:spPr>
          <a:xfrm>
            <a:off x="1268061" y="1293100"/>
            <a:ext cx="8777651" cy="1815882"/>
          </a:xfrm>
          <a:prstGeom prst="rect">
            <a:avLst/>
          </a:prstGeom>
        </p:spPr>
        <p:txBody>
          <a:bodyPr wrap="square">
            <a:spAutoFit/>
          </a:bodyPr>
          <a:lstStyle/>
          <a:p>
            <a:pPr algn="just" fontAlgn="base"/>
            <a:r>
              <a:rPr lang="en-US" sz="1600" b="1" dirty="0">
                <a:solidFill>
                  <a:schemeClr val="bg1"/>
                </a:solidFill>
                <a:latin typeface="Palatino"/>
              </a:rPr>
              <a:t>1 </a:t>
            </a:r>
            <a:r>
              <a:rPr lang="en-US" sz="1600" dirty="0">
                <a:solidFill>
                  <a:schemeClr val="bg1"/>
                </a:solidFill>
                <a:latin typeface="Palatino"/>
              </a:rPr>
              <a:t>Now Sarai Abram’s wife bare him no children: and she had an handmaid, an Egyptian, whose name was Hagar.</a:t>
            </a:r>
          </a:p>
          <a:p>
            <a:pPr algn="just" fontAlgn="base"/>
            <a:r>
              <a:rPr lang="en-US" sz="1600" b="1" dirty="0">
                <a:solidFill>
                  <a:schemeClr val="bg1"/>
                </a:solidFill>
                <a:latin typeface="Palatino"/>
              </a:rPr>
              <a:t>2 </a:t>
            </a:r>
            <a:r>
              <a:rPr lang="en-US" sz="1600" dirty="0">
                <a:solidFill>
                  <a:schemeClr val="bg1"/>
                </a:solidFill>
                <a:latin typeface="Palatino"/>
              </a:rPr>
              <a:t>And Sarai said unto Abram, Behold now, the </a:t>
            </a:r>
            <a:r>
              <a:rPr lang="en-US" sz="1600" cap="small" dirty="0">
                <a:solidFill>
                  <a:schemeClr val="bg1"/>
                </a:solidFill>
                <a:latin typeface="Palatino"/>
              </a:rPr>
              <a:t>Lord</a:t>
            </a:r>
            <a:r>
              <a:rPr lang="en-US" sz="1600" dirty="0">
                <a:solidFill>
                  <a:schemeClr val="bg1"/>
                </a:solidFill>
                <a:latin typeface="Palatino"/>
              </a:rPr>
              <a:t> hath restrained me from bearing: I pray thee, go in unto my maid; it may be that I may obtain children by her. And Abram hearkened to the voice of Sarai.</a:t>
            </a:r>
          </a:p>
          <a:p>
            <a:pPr algn="just" fontAlgn="base"/>
            <a:r>
              <a:rPr lang="en-US" sz="1600" b="1" dirty="0">
                <a:solidFill>
                  <a:schemeClr val="bg1"/>
                </a:solidFill>
                <a:latin typeface="Palatino"/>
              </a:rPr>
              <a:t>3 </a:t>
            </a:r>
            <a:r>
              <a:rPr lang="en-US" sz="1600" dirty="0">
                <a:solidFill>
                  <a:schemeClr val="bg1"/>
                </a:solidFill>
                <a:latin typeface="Palatino"/>
              </a:rPr>
              <a:t>And Sarai Abram’s wife took Hagar her maid the Egyptian, after Abram had dwelt ten years in the land of Canaan, and gave her to her husband Abram to be his wife.</a:t>
            </a:r>
            <a:endParaRPr lang="en-US" sz="1600" b="0" i="0" dirty="0">
              <a:solidFill>
                <a:schemeClr val="bg1"/>
              </a:solidFill>
              <a:effectLst/>
              <a:latin typeface="Palatino"/>
            </a:endParaRPr>
          </a:p>
        </p:txBody>
      </p:sp>
      <p:sp>
        <p:nvSpPr>
          <p:cNvPr id="9" name="Rectangle 8">
            <a:extLst>
              <a:ext uri="{FF2B5EF4-FFF2-40B4-BE49-F238E27FC236}">
                <a16:creationId xmlns:a16="http://schemas.microsoft.com/office/drawing/2014/main" id="{70F2EEED-2E86-4347-B684-C197351E9D76}"/>
              </a:ext>
            </a:extLst>
          </p:cNvPr>
          <p:cNvSpPr/>
          <p:nvPr/>
        </p:nvSpPr>
        <p:spPr>
          <a:xfrm>
            <a:off x="1268061" y="3351124"/>
            <a:ext cx="8877236" cy="1077218"/>
          </a:xfrm>
          <a:prstGeom prst="rect">
            <a:avLst/>
          </a:prstGeom>
        </p:spPr>
        <p:txBody>
          <a:bodyPr wrap="square">
            <a:spAutoFit/>
          </a:bodyPr>
          <a:lstStyle/>
          <a:p>
            <a:pPr algn="just"/>
            <a:r>
              <a:rPr lang="en-US" sz="1600" dirty="0">
                <a:solidFill>
                  <a:schemeClr val="bg1"/>
                </a:solidFill>
                <a:latin typeface="Palatino"/>
              </a:rPr>
              <a:t>Verily, thus saith the Lord unto you my servant Joseph, that inasmuch as you have inquired of my hand to know and understand wherein I, the Lord, justified my servants Abraham, Isaac, and Jacob, as also Moses, David and Solomon, my servants, as touching the principle and doctrine of their having many wives and concubines—</a:t>
            </a:r>
            <a:endParaRPr lang="en-US" sz="1600" dirty="0">
              <a:solidFill>
                <a:schemeClr val="bg1"/>
              </a:solidFill>
            </a:endParaRPr>
          </a:p>
        </p:txBody>
      </p:sp>
    </p:spTree>
    <p:extLst>
      <p:ext uri="{BB962C8B-B14F-4D97-AF65-F5344CB8AC3E}">
        <p14:creationId xmlns:p14="http://schemas.microsoft.com/office/powerpoint/2010/main" val="577861853"/>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140</a:t>
            </a:r>
          </a:p>
        </p:txBody>
      </p:sp>
      <p:sp>
        <p:nvSpPr>
          <p:cNvPr id="4" name="Rectangle 3">
            <a:extLst>
              <a:ext uri="{FF2B5EF4-FFF2-40B4-BE49-F238E27FC236}">
                <a16:creationId xmlns:a16="http://schemas.microsoft.com/office/drawing/2014/main" id="{3D833DBA-3FDF-4FDB-B2E8-7629FF8C6FC1}"/>
              </a:ext>
            </a:extLst>
          </p:cNvPr>
          <p:cNvSpPr/>
          <p:nvPr/>
        </p:nvSpPr>
        <p:spPr>
          <a:xfrm>
            <a:off x="1114903" y="968273"/>
            <a:ext cx="4225837" cy="369332"/>
          </a:xfrm>
          <a:prstGeom prst="rect">
            <a:avLst/>
          </a:prstGeom>
        </p:spPr>
        <p:txBody>
          <a:bodyPr wrap="none">
            <a:spAutoFit/>
          </a:bodyPr>
          <a:lstStyle/>
          <a:p>
            <a:r>
              <a:rPr lang="en-US" b="1" dirty="0">
                <a:solidFill>
                  <a:schemeClr val="bg1"/>
                </a:solidFill>
              </a:rPr>
              <a:t>Doctrine and Covenants 132:34-36.</a:t>
            </a:r>
          </a:p>
        </p:txBody>
      </p:sp>
      <p:sp>
        <p:nvSpPr>
          <p:cNvPr id="2" name="Rectangle 1">
            <a:extLst>
              <a:ext uri="{FF2B5EF4-FFF2-40B4-BE49-F238E27FC236}">
                <a16:creationId xmlns:a16="http://schemas.microsoft.com/office/drawing/2014/main" id="{F8929FF1-4422-472A-A9D4-59C4D7E2E4EC}"/>
              </a:ext>
            </a:extLst>
          </p:cNvPr>
          <p:cNvSpPr/>
          <p:nvPr/>
        </p:nvSpPr>
        <p:spPr>
          <a:xfrm>
            <a:off x="1114903" y="3221409"/>
            <a:ext cx="5036956" cy="369332"/>
          </a:xfrm>
          <a:prstGeom prst="rect">
            <a:avLst/>
          </a:prstGeom>
        </p:spPr>
        <p:txBody>
          <a:bodyPr wrap="none">
            <a:spAutoFit/>
          </a:bodyPr>
          <a:lstStyle/>
          <a:p>
            <a:r>
              <a:rPr lang="en-US" b="1" dirty="0">
                <a:solidFill>
                  <a:schemeClr val="bg1"/>
                </a:solidFill>
              </a:rPr>
              <a:t>Why did Sarah give Abraham another wife?</a:t>
            </a:r>
          </a:p>
        </p:txBody>
      </p:sp>
      <p:sp>
        <p:nvSpPr>
          <p:cNvPr id="6" name="Rectangle 5">
            <a:extLst>
              <a:ext uri="{FF2B5EF4-FFF2-40B4-BE49-F238E27FC236}">
                <a16:creationId xmlns:a16="http://schemas.microsoft.com/office/drawing/2014/main" id="{CC6821A5-F3D8-48B5-B802-7AF0882629F0}"/>
              </a:ext>
            </a:extLst>
          </p:cNvPr>
          <p:cNvSpPr/>
          <p:nvPr/>
        </p:nvSpPr>
        <p:spPr>
          <a:xfrm>
            <a:off x="1114903" y="3564237"/>
            <a:ext cx="7909827"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Plural marriage is approved of the Lord only when He commands it.</a:t>
            </a:r>
          </a:p>
        </p:txBody>
      </p:sp>
      <p:sp>
        <p:nvSpPr>
          <p:cNvPr id="7" name="Rectangle 6">
            <a:extLst>
              <a:ext uri="{FF2B5EF4-FFF2-40B4-BE49-F238E27FC236}">
                <a16:creationId xmlns:a16="http://schemas.microsoft.com/office/drawing/2014/main" id="{08187D25-A8F9-4589-87D7-238A4EAB9371}"/>
              </a:ext>
            </a:extLst>
          </p:cNvPr>
          <p:cNvSpPr/>
          <p:nvPr/>
        </p:nvSpPr>
        <p:spPr>
          <a:xfrm>
            <a:off x="1114902" y="3972535"/>
            <a:ext cx="6650871" cy="369332"/>
          </a:xfrm>
          <a:prstGeom prst="rect">
            <a:avLst/>
          </a:prstGeom>
        </p:spPr>
        <p:txBody>
          <a:bodyPr wrap="square">
            <a:spAutoFit/>
          </a:bodyPr>
          <a:lstStyle/>
          <a:p>
            <a:pPr algn="just"/>
            <a:r>
              <a:rPr lang="en-US" b="1" dirty="0">
                <a:solidFill>
                  <a:schemeClr val="bg1"/>
                </a:solidFill>
              </a:rPr>
              <a:t>What did Sarah and Abraham’s obedience help to fulfill? </a:t>
            </a:r>
          </a:p>
        </p:txBody>
      </p:sp>
      <p:sp>
        <p:nvSpPr>
          <p:cNvPr id="8" name="Rectangle 7">
            <a:extLst>
              <a:ext uri="{FF2B5EF4-FFF2-40B4-BE49-F238E27FC236}">
                <a16:creationId xmlns:a16="http://schemas.microsoft.com/office/drawing/2014/main" id="{9C4B76CC-5BE7-4CC1-A334-6272050CA47B}"/>
              </a:ext>
            </a:extLst>
          </p:cNvPr>
          <p:cNvSpPr/>
          <p:nvPr/>
        </p:nvSpPr>
        <p:spPr>
          <a:xfrm>
            <a:off x="1114902" y="1279233"/>
            <a:ext cx="9274801" cy="1815882"/>
          </a:xfrm>
          <a:prstGeom prst="rect">
            <a:avLst/>
          </a:prstGeom>
        </p:spPr>
        <p:txBody>
          <a:bodyPr wrap="square">
            <a:spAutoFit/>
          </a:bodyPr>
          <a:lstStyle/>
          <a:p>
            <a:pPr algn="just" fontAlgn="base"/>
            <a:r>
              <a:rPr lang="en-US" sz="1600" b="1" dirty="0">
                <a:solidFill>
                  <a:schemeClr val="bg1"/>
                </a:solidFill>
                <a:latin typeface="Palatino"/>
              </a:rPr>
              <a:t>34 </a:t>
            </a:r>
            <a:r>
              <a:rPr lang="en-US" sz="1600" dirty="0">
                <a:solidFill>
                  <a:schemeClr val="bg1"/>
                </a:solidFill>
                <a:latin typeface="Palatino"/>
              </a:rPr>
              <a:t>God commanded Abraham, and Sarah gave Hagar to Abraham to wife. And why did she do it? Because this was the law; and from Hagar sprang many people. This, therefore, was fulfilling, among other things, the promises.</a:t>
            </a:r>
          </a:p>
          <a:p>
            <a:pPr algn="just" fontAlgn="base"/>
            <a:r>
              <a:rPr lang="en-US" sz="1600" b="1" dirty="0">
                <a:solidFill>
                  <a:schemeClr val="bg1"/>
                </a:solidFill>
                <a:latin typeface="Palatino"/>
              </a:rPr>
              <a:t>35 </a:t>
            </a:r>
            <a:r>
              <a:rPr lang="en-US" sz="1600" dirty="0">
                <a:solidFill>
                  <a:schemeClr val="bg1"/>
                </a:solidFill>
                <a:latin typeface="Palatino"/>
              </a:rPr>
              <a:t>Was Abraham, therefore, under condemnation? Verily I say unto you, Nay; for I, the Lord, commanded it.</a:t>
            </a:r>
          </a:p>
          <a:p>
            <a:pPr algn="just" fontAlgn="base"/>
            <a:r>
              <a:rPr lang="en-US" sz="1600" b="1" dirty="0">
                <a:solidFill>
                  <a:schemeClr val="bg1"/>
                </a:solidFill>
                <a:latin typeface="Palatino"/>
              </a:rPr>
              <a:t>36 </a:t>
            </a:r>
            <a:r>
              <a:rPr lang="en-US" sz="1600" dirty="0">
                <a:solidFill>
                  <a:schemeClr val="bg1"/>
                </a:solidFill>
                <a:latin typeface="Palatino"/>
              </a:rPr>
              <a:t>Abraham was commanded to offer his son Isaac; nevertheless, it was written: Thou shalt not kill. Abraham, however, did not refuse, and it was accounted unto him for righteousness.</a:t>
            </a:r>
            <a:endParaRPr lang="en-US" sz="1600" b="0" i="0" dirty="0">
              <a:solidFill>
                <a:schemeClr val="bg1"/>
              </a:solidFill>
              <a:effectLst/>
              <a:latin typeface="Palatino"/>
            </a:endParaRPr>
          </a:p>
        </p:txBody>
      </p:sp>
    </p:spTree>
    <p:extLst>
      <p:ext uri="{BB962C8B-B14F-4D97-AF65-F5344CB8AC3E}">
        <p14:creationId xmlns:p14="http://schemas.microsoft.com/office/powerpoint/2010/main" val="381557611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 calcmode="lin" valueType="num">
                                      <p:cBhvr>
                                        <p:cTn id="12" dur="1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3" dur="150" fill="hold"/>
                                        <p:tgtEl>
                                          <p:spTgt spid="6"/>
                                        </p:tgtEl>
                                        <p:attrNameLst>
                                          <p:attrName>ppt_y</p:attrName>
                                        </p:attrNameLst>
                                      </p:cBhvr>
                                      <p:tavLst>
                                        <p:tav tm="0">
                                          <p:val>
                                            <p:strVal val="#ppt_y"/>
                                          </p:val>
                                        </p:tav>
                                        <p:tav tm="100000">
                                          <p:val>
                                            <p:strVal val="#ppt_y"/>
                                          </p:val>
                                        </p:tav>
                                      </p:tavLst>
                                    </p:anim>
                                    <p:anim calcmode="lin" valueType="num">
                                      <p:cBhvr>
                                        <p:cTn id="14" dur="1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5" dur="1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50" tmFilter="0,0; .5, 1; 1, 1"/>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140</a:t>
            </a:r>
          </a:p>
        </p:txBody>
      </p:sp>
      <p:sp>
        <p:nvSpPr>
          <p:cNvPr id="2" name="Rectangle 1">
            <a:extLst>
              <a:ext uri="{FF2B5EF4-FFF2-40B4-BE49-F238E27FC236}">
                <a16:creationId xmlns:a16="http://schemas.microsoft.com/office/drawing/2014/main" id="{4839A2F6-3391-40D9-ADED-EE4D379B5DAD}"/>
              </a:ext>
            </a:extLst>
          </p:cNvPr>
          <p:cNvSpPr/>
          <p:nvPr/>
        </p:nvSpPr>
        <p:spPr>
          <a:xfrm>
            <a:off x="1254247" y="915696"/>
            <a:ext cx="1864613" cy="369332"/>
          </a:xfrm>
          <a:prstGeom prst="rect">
            <a:avLst/>
          </a:prstGeom>
        </p:spPr>
        <p:txBody>
          <a:bodyPr wrap="none">
            <a:spAutoFit/>
          </a:bodyPr>
          <a:lstStyle/>
          <a:p>
            <a:r>
              <a:rPr lang="en-US" b="1" dirty="0">
                <a:solidFill>
                  <a:schemeClr val="bg1"/>
                </a:solidFill>
              </a:rPr>
              <a:t>Jacob 2:27, 30.</a:t>
            </a:r>
          </a:p>
        </p:txBody>
      </p:sp>
      <p:sp>
        <p:nvSpPr>
          <p:cNvPr id="5" name="Rectangle 4">
            <a:extLst>
              <a:ext uri="{FF2B5EF4-FFF2-40B4-BE49-F238E27FC236}">
                <a16:creationId xmlns:a16="http://schemas.microsoft.com/office/drawing/2014/main" id="{E8855C84-AF26-4297-B4BE-34F3DE896192}"/>
              </a:ext>
            </a:extLst>
          </p:cNvPr>
          <p:cNvSpPr/>
          <p:nvPr/>
        </p:nvSpPr>
        <p:spPr>
          <a:xfrm>
            <a:off x="1254247" y="2514457"/>
            <a:ext cx="4095993" cy="369332"/>
          </a:xfrm>
          <a:prstGeom prst="rect">
            <a:avLst/>
          </a:prstGeom>
        </p:spPr>
        <p:txBody>
          <a:bodyPr wrap="none">
            <a:spAutoFit/>
          </a:bodyPr>
          <a:lstStyle/>
          <a:p>
            <a:r>
              <a:rPr lang="en-US" b="1" dirty="0">
                <a:solidFill>
                  <a:schemeClr val="bg1"/>
                </a:solidFill>
              </a:rPr>
              <a:t>Doctrine and Covenants 132:37-38.</a:t>
            </a:r>
          </a:p>
        </p:txBody>
      </p:sp>
      <p:sp>
        <p:nvSpPr>
          <p:cNvPr id="7" name="Rectangle 6">
            <a:extLst>
              <a:ext uri="{FF2B5EF4-FFF2-40B4-BE49-F238E27FC236}">
                <a16:creationId xmlns:a16="http://schemas.microsoft.com/office/drawing/2014/main" id="{3BF43FF7-8795-40B3-AB4A-211D716C3411}"/>
              </a:ext>
            </a:extLst>
          </p:cNvPr>
          <p:cNvSpPr/>
          <p:nvPr/>
        </p:nvSpPr>
        <p:spPr>
          <a:xfrm>
            <a:off x="1254247" y="2857285"/>
            <a:ext cx="8942189" cy="2062103"/>
          </a:xfrm>
          <a:prstGeom prst="rect">
            <a:avLst/>
          </a:prstGeom>
        </p:spPr>
        <p:txBody>
          <a:bodyPr wrap="square">
            <a:spAutoFit/>
          </a:bodyPr>
          <a:lstStyle/>
          <a:p>
            <a:pPr algn="just" fontAlgn="base"/>
            <a:r>
              <a:rPr lang="en-US" sz="1600" b="1" dirty="0">
                <a:solidFill>
                  <a:schemeClr val="bg1"/>
                </a:solidFill>
                <a:latin typeface="Palatino"/>
              </a:rPr>
              <a:t>37 </a:t>
            </a:r>
            <a:r>
              <a:rPr lang="en-US" sz="1600" dirty="0">
                <a:solidFill>
                  <a:schemeClr val="bg1"/>
                </a:solidFill>
                <a:latin typeface="Palatino"/>
              </a:rPr>
              <a:t>Abraham received concubines, and they bore him children; and it was accounted unto him for righteousness, because they were given unto him, and he abode in my law; as Isaac also and Jacob did none other things than that which they were commanded; and because they did none other things than that which they were commanded, they have entered into their exaltation, according to the promises, and sit upon thrones, and are not angels but are gods.</a:t>
            </a:r>
          </a:p>
          <a:p>
            <a:pPr algn="just" fontAlgn="base"/>
            <a:r>
              <a:rPr lang="en-US" sz="1600" b="1" dirty="0">
                <a:solidFill>
                  <a:schemeClr val="bg1"/>
                </a:solidFill>
                <a:latin typeface="Palatino"/>
              </a:rPr>
              <a:t>38 </a:t>
            </a:r>
            <a:r>
              <a:rPr lang="en-US" sz="1600" dirty="0">
                <a:solidFill>
                  <a:schemeClr val="bg1"/>
                </a:solidFill>
                <a:latin typeface="Palatino"/>
              </a:rPr>
              <a:t>David also received many wives and concubines, and also Solomon and Moses my servants, as also many others of my servants, from the beginning of creation until this time; and in nothing did they sin save in those things which they received not of me.</a:t>
            </a:r>
            <a:endParaRPr lang="en-US" sz="1600" b="0" i="0" dirty="0">
              <a:solidFill>
                <a:schemeClr val="bg1"/>
              </a:solidFill>
              <a:effectLst/>
              <a:latin typeface="Palatino"/>
            </a:endParaRPr>
          </a:p>
        </p:txBody>
      </p:sp>
      <p:sp>
        <p:nvSpPr>
          <p:cNvPr id="8" name="Rectangle 7">
            <a:extLst>
              <a:ext uri="{FF2B5EF4-FFF2-40B4-BE49-F238E27FC236}">
                <a16:creationId xmlns:a16="http://schemas.microsoft.com/office/drawing/2014/main" id="{7694DF66-BF91-4FC1-B842-EC884A5E58CF}"/>
              </a:ext>
            </a:extLst>
          </p:cNvPr>
          <p:cNvSpPr/>
          <p:nvPr/>
        </p:nvSpPr>
        <p:spPr>
          <a:xfrm>
            <a:off x="1254247" y="1242320"/>
            <a:ext cx="8942188" cy="1077218"/>
          </a:xfrm>
          <a:prstGeom prst="rect">
            <a:avLst/>
          </a:prstGeom>
        </p:spPr>
        <p:txBody>
          <a:bodyPr wrap="square">
            <a:spAutoFit/>
          </a:bodyPr>
          <a:lstStyle/>
          <a:p>
            <a:pPr algn="just"/>
            <a:r>
              <a:rPr lang="en-US" sz="1600" b="1" dirty="0">
                <a:solidFill>
                  <a:schemeClr val="bg1"/>
                </a:solidFill>
                <a:latin typeface="Palatino"/>
              </a:rPr>
              <a:t>27 </a:t>
            </a:r>
            <a:r>
              <a:rPr lang="en-US" sz="1600" dirty="0">
                <a:solidFill>
                  <a:schemeClr val="bg1"/>
                </a:solidFill>
                <a:latin typeface="Palatino"/>
              </a:rPr>
              <a:t>Wherefore, my brethren, hear me, and hearken to the word of the Lord: For there shall not any man among you have save it be one wife; and concubines he shall have none;</a:t>
            </a:r>
          </a:p>
          <a:p>
            <a:pPr algn="just"/>
            <a:r>
              <a:rPr lang="en-US" sz="1600" b="1" dirty="0">
                <a:solidFill>
                  <a:schemeClr val="bg1"/>
                </a:solidFill>
                <a:latin typeface="Palatino"/>
              </a:rPr>
              <a:t>30 </a:t>
            </a:r>
            <a:r>
              <a:rPr lang="en-US" sz="1600" dirty="0">
                <a:solidFill>
                  <a:schemeClr val="bg1"/>
                </a:solidFill>
                <a:latin typeface="Palatino"/>
              </a:rPr>
              <a:t>For if I will, saith the Lord of Hosts, raise up seed unto me, I will command my people; otherwise they shall hearken unto these things.</a:t>
            </a:r>
            <a:endParaRPr lang="en-US" sz="1600" dirty="0">
              <a:solidFill>
                <a:schemeClr val="bg1"/>
              </a:solidFill>
            </a:endParaRPr>
          </a:p>
        </p:txBody>
      </p:sp>
    </p:spTree>
    <p:extLst>
      <p:ext uri="{BB962C8B-B14F-4D97-AF65-F5344CB8AC3E}">
        <p14:creationId xmlns:p14="http://schemas.microsoft.com/office/powerpoint/2010/main" val="217385503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heckerboard(across)">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140</a:t>
            </a:r>
          </a:p>
        </p:txBody>
      </p:sp>
      <p:sp>
        <p:nvSpPr>
          <p:cNvPr id="4" name="Rectangle 3">
            <a:extLst>
              <a:ext uri="{FF2B5EF4-FFF2-40B4-BE49-F238E27FC236}">
                <a16:creationId xmlns:a16="http://schemas.microsoft.com/office/drawing/2014/main" id="{6DEDF858-C25C-41DF-8247-B3D9FB007186}"/>
              </a:ext>
            </a:extLst>
          </p:cNvPr>
          <p:cNvSpPr/>
          <p:nvPr/>
        </p:nvSpPr>
        <p:spPr>
          <a:xfrm>
            <a:off x="1161481" y="968273"/>
            <a:ext cx="3740126" cy="369332"/>
          </a:xfrm>
          <a:prstGeom prst="rect">
            <a:avLst/>
          </a:prstGeom>
        </p:spPr>
        <p:txBody>
          <a:bodyPr wrap="none">
            <a:spAutoFit/>
          </a:bodyPr>
          <a:lstStyle/>
          <a:p>
            <a:r>
              <a:rPr lang="en-US" b="1" dirty="0">
                <a:solidFill>
                  <a:schemeClr val="bg1"/>
                </a:solidFill>
              </a:rPr>
              <a:t>Doctrine and Covenants 132:40.</a:t>
            </a:r>
          </a:p>
        </p:txBody>
      </p:sp>
      <p:sp>
        <p:nvSpPr>
          <p:cNvPr id="2" name="Rectangle 1">
            <a:extLst>
              <a:ext uri="{FF2B5EF4-FFF2-40B4-BE49-F238E27FC236}">
                <a16:creationId xmlns:a16="http://schemas.microsoft.com/office/drawing/2014/main" id="{18925DFC-173A-429C-883E-1B71194D6ABE}"/>
              </a:ext>
            </a:extLst>
          </p:cNvPr>
          <p:cNvSpPr/>
          <p:nvPr/>
        </p:nvSpPr>
        <p:spPr>
          <a:xfrm>
            <a:off x="1119802" y="1974240"/>
            <a:ext cx="3823483" cy="369332"/>
          </a:xfrm>
          <a:prstGeom prst="rect">
            <a:avLst/>
          </a:prstGeom>
        </p:spPr>
        <p:txBody>
          <a:bodyPr wrap="none">
            <a:spAutoFit/>
          </a:bodyPr>
          <a:lstStyle/>
          <a:p>
            <a:r>
              <a:rPr lang="en-US" b="1" dirty="0">
                <a:solidFill>
                  <a:schemeClr val="bg1"/>
                </a:solidFill>
              </a:rPr>
              <a:t> What was the Lord going to do? </a:t>
            </a:r>
          </a:p>
        </p:txBody>
      </p:sp>
      <p:sp>
        <p:nvSpPr>
          <p:cNvPr id="6" name="Rectangle 5">
            <a:extLst>
              <a:ext uri="{FF2B5EF4-FFF2-40B4-BE49-F238E27FC236}">
                <a16:creationId xmlns:a16="http://schemas.microsoft.com/office/drawing/2014/main" id="{FC3C7081-92FF-427B-9566-46039BD51812}"/>
              </a:ext>
            </a:extLst>
          </p:cNvPr>
          <p:cNvSpPr/>
          <p:nvPr/>
        </p:nvSpPr>
        <p:spPr>
          <a:xfrm>
            <a:off x="1161481" y="2329143"/>
            <a:ext cx="9254728"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The commandment to live the law of plural marriage in the latter days was part of the restoration of all things.</a:t>
            </a:r>
          </a:p>
        </p:txBody>
      </p:sp>
      <p:sp>
        <p:nvSpPr>
          <p:cNvPr id="7" name="Rectangle 6">
            <a:extLst>
              <a:ext uri="{FF2B5EF4-FFF2-40B4-BE49-F238E27FC236}">
                <a16:creationId xmlns:a16="http://schemas.microsoft.com/office/drawing/2014/main" id="{18D45A91-780A-4DD6-9C62-7C6082D3A974}"/>
              </a:ext>
            </a:extLst>
          </p:cNvPr>
          <p:cNvSpPr/>
          <p:nvPr/>
        </p:nvSpPr>
        <p:spPr>
          <a:xfrm>
            <a:off x="1161481" y="1317584"/>
            <a:ext cx="9254728" cy="584775"/>
          </a:xfrm>
          <a:prstGeom prst="rect">
            <a:avLst/>
          </a:prstGeom>
        </p:spPr>
        <p:txBody>
          <a:bodyPr wrap="square">
            <a:spAutoFit/>
          </a:bodyPr>
          <a:lstStyle/>
          <a:p>
            <a:pPr algn="just"/>
            <a:r>
              <a:rPr lang="en-US" sz="1600" dirty="0">
                <a:solidFill>
                  <a:schemeClr val="bg1"/>
                </a:solidFill>
                <a:latin typeface="Palatino"/>
              </a:rPr>
              <a:t>I am the Lord thy God, and I gave unto thee, my servant Joseph, an appointment, and restore all things. Ask what ye will, and it shall be given unto you according to my word.</a:t>
            </a:r>
            <a:endParaRPr lang="en-US" sz="1600" dirty="0">
              <a:solidFill>
                <a:schemeClr val="bg1"/>
              </a:solidFill>
            </a:endParaRPr>
          </a:p>
        </p:txBody>
      </p:sp>
    </p:spTree>
    <p:extLst>
      <p:ext uri="{BB962C8B-B14F-4D97-AF65-F5344CB8AC3E}">
        <p14:creationId xmlns:p14="http://schemas.microsoft.com/office/powerpoint/2010/main" val="275170284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140</a:t>
            </a:r>
          </a:p>
        </p:txBody>
      </p:sp>
      <p:sp>
        <p:nvSpPr>
          <p:cNvPr id="4" name="Rectangle 3">
            <a:extLst>
              <a:ext uri="{FF2B5EF4-FFF2-40B4-BE49-F238E27FC236}">
                <a16:creationId xmlns:a16="http://schemas.microsoft.com/office/drawing/2014/main" id="{F643DF26-6F43-4361-9315-1F0D6EC6768D}"/>
              </a:ext>
            </a:extLst>
          </p:cNvPr>
          <p:cNvSpPr/>
          <p:nvPr/>
        </p:nvSpPr>
        <p:spPr>
          <a:xfrm>
            <a:off x="1161481" y="968273"/>
            <a:ext cx="4257897" cy="369332"/>
          </a:xfrm>
          <a:prstGeom prst="rect">
            <a:avLst/>
          </a:prstGeom>
        </p:spPr>
        <p:txBody>
          <a:bodyPr wrap="none">
            <a:spAutoFit/>
          </a:bodyPr>
          <a:lstStyle/>
          <a:p>
            <a:r>
              <a:rPr lang="en-US" b="1" dirty="0">
                <a:solidFill>
                  <a:schemeClr val="bg1"/>
                </a:solidFill>
              </a:rPr>
              <a:t>Doctrine and Covenants 132:45, 48.</a:t>
            </a:r>
          </a:p>
        </p:txBody>
      </p:sp>
      <p:sp>
        <p:nvSpPr>
          <p:cNvPr id="2" name="Rectangle 1">
            <a:extLst>
              <a:ext uri="{FF2B5EF4-FFF2-40B4-BE49-F238E27FC236}">
                <a16:creationId xmlns:a16="http://schemas.microsoft.com/office/drawing/2014/main" id="{1F3C938A-70CD-446D-B793-D7F223A05831}"/>
              </a:ext>
            </a:extLst>
          </p:cNvPr>
          <p:cNvSpPr/>
          <p:nvPr/>
        </p:nvSpPr>
        <p:spPr>
          <a:xfrm>
            <a:off x="1161481" y="2931379"/>
            <a:ext cx="9294485" cy="353943"/>
          </a:xfrm>
          <a:prstGeom prst="rect">
            <a:avLst/>
          </a:prstGeom>
        </p:spPr>
        <p:txBody>
          <a:bodyPr wrap="square">
            <a:spAutoFit/>
          </a:bodyPr>
          <a:lstStyle/>
          <a:p>
            <a:pPr algn="just"/>
            <a:r>
              <a:rPr lang="en-US" sz="1700" b="1" dirty="0">
                <a:solidFill>
                  <a:schemeClr val="bg1"/>
                </a:solidFill>
              </a:rPr>
              <a:t>What did the Lord confer upon Joseph Smith to bring about the restoration of all things?</a:t>
            </a:r>
          </a:p>
        </p:txBody>
      </p:sp>
      <p:sp>
        <p:nvSpPr>
          <p:cNvPr id="6" name="Rectangle 5">
            <a:extLst>
              <a:ext uri="{FF2B5EF4-FFF2-40B4-BE49-F238E27FC236}">
                <a16:creationId xmlns:a16="http://schemas.microsoft.com/office/drawing/2014/main" id="{5AA03FB4-31BE-4B36-97ED-5A04F7F5873A}"/>
              </a:ext>
            </a:extLst>
          </p:cNvPr>
          <p:cNvSpPr/>
          <p:nvPr/>
        </p:nvSpPr>
        <p:spPr>
          <a:xfrm>
            <a:off x="1161481" y="3287508"/>
            <a:ext cx="4464684"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The keys and power of the priesthood.</a:t>
            </a:r>
          </a:p>
        </p:txBody>
      </p:sp>
      <p:sp>
        <p:nvSpPr>
          <p:cNvPr id="7" name="Rectangle 6">
            <a:extLst>
              <a:ext uri="{FF2B5EF4-FFF2-40B4-BE49-F238E27FC236}">
                <a16:creationId xmlns:a16="http://schemas.microsoft.com/office/drawing/2014/main" id="{616C5586-4AE8-488F-8092-4E7179342963}"/>
              </a:ext>
            </a:extLst>
          </p:cNvPr>
          <p:cNvSpPr/>
          <p:nvPr/>
        </p:nvSpPr>
        <p:spPr>
          <a:xfrm>
            <a:off x="1161481" y="3650022"/>
            <a:ext cx="7452432" cy="369332"/>
          </a:xfrm>
          <a:prstGeom prst="rect">
            <a:avLst/>
          </a:prstGeom>
        </p:spPr>
        <p:txBody>
          <a:bodyPr wrap="square">
            <a:spAutoFit/>
          </a:bodyPr>
          <a:lstStyle/>
          <a:p>
            <a:pPr algn="just"/>
            <a:r>
              <a:rPr lang="en-US" b="1" dirty="0">
                <a:solidFill>
                  <a:schemeClr val="bg1"/>
                </a:solidFill>
              </a:rPr>
              <a:t>What do we learn from verses 45 and 48 about plural marriage?</a:t>
            </a:r>
          </a:p>
        </p:txBody>
      </p:sp>
      <p:sp>
        <p:nvSpPr>
          <p:cNvPr id="8" name="Rectangle 7">
            <a:extLst>
              <a:ext uri="{FF2B5EF4-FFF2-40B4-BE49-F238E27FC236}">
                <a16:creationId xmlns:a16="http://schemas.microsoft.com/office/drawing/2014/main" id="{8B904463-1281-4A05-BC71-06771AB37703}"/>
              </a:ext>
            </a:extLst>
          </p:cNvPr>
          <p:cNvSpPr/>
          <p:nvPr/>
        </p:nvSpPr>
        <p:spPr>
          <a:xfrm>
            <a:off x="1161481" y="4019354"/>
            <a:ext cx="9294484"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Plural marriage can be authorized only through the priesthood keys given to the President of the Church.</a:t>
            </a:r>
          </a:p>
        </p:txBody>
      </p:sp>
      <p:sp>
        <p:nvSpPr>
          <p:cNvPr id="9" name="Rectangle 8">
            <a:extLst>
              <a:ext uri="{FF2B5EF4-FFF2-40B4-BE49-F238E27FC236}">
                <a16:creationId xmlns:a16="http://schemas.microsoft.com/office/drawing/2014/main" id="{9AFB8F84-19F4-47BF-BB8B-DD06FA8789A6}"/>
              </a:ext>
            </a:extLst>
          </p:cNvPr>
          <p:cNvSpPr/>
          <p:nvPr/>
        </p:nvSpPr>
        <p:spPr>
          <a:xfrm>
            <a:off x="1161481" y="1345815"/>
            <a:ext cx="9135458" cy="1569660"/>
          </a:xfrm>
          <a:prstGeom prst="rect">
            <a:avLst/>
          </a:prstGeom>
        </p:spPr>
        <p:txBody>
          <a:bodyPr wrap="square">
            <a:spAutoFit/>
          </a:bodyPr>
          <a:lstStyle/>
          <a:p>
            <a:pPr algn="just"/>
            <a:r>
              <a:rPr lang="en-US" sz="1600" b="1" dirty="0">
                <a:solidFill>
                  <a:schemeClr val="bg1"/>
                </a:solidFill>
                <a:latin typeface="Palatino"/>
              </a:rPr>
              <a:t>45 </a:t>
            </a:r>
            <a:r>
              <a:rPr lang="en-US" sz="1600" dirty="0">
                <a:solidFill>
                  <a:schemeClr val="bg1"/>
                </a:solidFill>
                <a:latin typeface="Palatino"/>
              </a:rPr>
              <a:t>For I have conferred upon you the keys and power of the priesthood, wherein I restore all things, and make known unto you all things in due time.</a:t>
            </a:r>
          </a:p>
          <a:p>
            <a:pPr algn="just"/>
            <a:r>
              <a:rPr lang="en-US" sz="1600" b="1" dirty="0">
                <a:solidFill>
                  <a:schemeClr val="bg1"/>
                </a:solidFill>
              </a:rPr>
              <a:t>48 </a:t>
            </a:r>
            <a:r>
              <a:rPr lang="en-US" sz="1600" dirty="0">
                <a:solidFill>
                  <a:schemeClr val="bg1"/>
                </a:solidFill>
              </a:rPr>
              <a:t>And again, verily I say unto you, my servant Joseph, that whatsoever you give on earth, and to whomsoever you give any one on earth, by my word and according to my law, it shall be visited with blessings and not cursings, and with my power, saith the Lord, and shall be without condemnation on earth and in heaven.</a:t>
            </a:r>
          </a:p>
        </p:txBody>
      </p:sp>
    </p:spTree>
    <p:extLst>
      <p:ext uri="{BB962C8B-B14F-4D97-AF65-F5344CB8AC3E}">
        <p14:creationId xmlns:p14="http://schemas.microsoft.com/office/powerpoint/2010/main" val="178303522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 calcmode="lin" valueType="num">
                                      <p:cBhvr>
                                        <p:cTn id="12" dur="2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3" dur="250" fill="hold"/>
                                        <p:tgtEl>
                                          <p:spTgt spid="6"/>
                                        </p:tgtEl>
                                        <p:attrNameLst>
                                          <p:attrName>ppt_y</p:attrName>
                                        </p:attrNameLst>
                                      </p:cBhvr>
                                      <p:tavLst>
                                        <p:tav tm="0">
                                          <p:val>
                                            <p:strVal val="#ppt_y"/>
                                          </p:val>
                                        </p:tav>
                                        <p:tav tm="100000">
                                          <p:val>
                                            <p:strVal val="#ppt_y"/>
                                          </p:val>
                                        </p:tav>
                                      </p:tavLst>
                                    </p:anim>
                                    <p:anim calcmode="lin" valueType="num">
                                      <p:cBhvr>
                                        <p:cTn id="14" dur="2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5" dur="2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6" dur="250" tmFilter="0,0; .5, 1; 1, 1"/>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outVertical)">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140</a:t>
            </a:r>
          </a:p>
        </p:txBody>
      </p:sp>
      <p:sp>
        <p:nvSpPr>
          <p:cNvPr id="2" name="Rectangle 1">
            <a:extLst>
              <a:ext uri="{FF2B5EF4-FFF2-40B4-BE49-F238E27FC236}">
                <a16:creationId xmlns:a16="http://schemas.microsoft.com/office/drawing/2014/main" id="{7A1FCAA7-7A60-45CE-A9DF-ADFC760B4F48}"/>
              </a:ext>
            </a:extLst>
          </p:cNvPr>
          <p:cNvSpPr/>
          <p:nvPr/>
        </p:nvSpPr>
        <p:spPr>
          <a:xfrm>
            <a:off x="2584174" y="2459504"/>
            <a:ext cx="7023652" cy="1938992"/>
          </a:xfrm>
          <a:prstGeom prst="rect">
            <a:avLst/>
          </a:prstGeom>
        </p:spPr>
        <p:txBody>
          <a:bodyPr wrap="square">
            <a:spAutoFit/>
          </a:bodyPr>
          <a:lstStyle/>
          <a:p>
            <a:pPr algn="ctr"/>
            <a:r>
              <a:rPr lang="en-US" sz="4000" b="1" dirty="0">
                <a:solidFill>
                  <a:schemeClr val="bg1"/>
                </a:solidFill>
                <a:latin typeface="SimSun" panose="02010600030101010101" pitchFamily="2" charset="-122"/>
                <a:ea typeface="SimSun" panose="02010600030101010101" pitchFamily="2" charset="-122"/>
              </a:rPr>
              <a:t>“The Lord counsels Joseph and Emma Smith concerning plural marriage”</a:t>
            </a:r>
          </a:p>
        </p:txBody>
      </p:sp>
      <p:sp>
        <p:nvSpPr>
          <p:cNvPr id="4" name="Rectangle 3">
            <a:extLst>
              <a:ext uri="{FF2B5EF4-FFF2-40B4-BE49-F238E27FC236}">
                <a16:creationId xmlns:a16="http://schemas.microsoft.com/office/drawing/2014/main" id="{32CB540A-9EB2-4466-87DE-20FFAD3DB6E2}"/>
              </a:ext>
            </a:extLst>
          </p:cNvPr>
          <p:cNvSpPr/>
          <p:nvPr/>
        </p:nvSpPr>
        <p:spPr>
          <a:xfrm>
            <a:off x="1161481" y="968273"/>
            <a:ext cx="4095993" cy="369332"/>
          </a:xfrm>
          <a:prstGeom prst="rect">
            <a:avLst/>
          </a:prstGeom>
        </p:spPr>
        <p:txBody>
          <a:bodyPr wrap="none">
            <a:spAutoFit/>
          </a:bodyPr>
          <a:lstStyle/>
          <a:p>
            <a:r>
              <a:rPr lang="en-US" b="1" dirty="0">
                <a:solidFill>
                  <a:schemeClr val="bg1"/>
                </a:solidFill>
              </a:rPr>
              <a:t>Doctrine and Covenants 132:49-66.</a:t>
            </a:r>
          </a:p>
        </p:txBody>
      </p:sp>
    </p:spTree>
    <p:extLst>
      <p:ext uri="{BB962C8B-B14F-4D97-AF65-F5344CB8AC3E}">
        <p14:creationId xmlns:p14="http://schemas.microsoft.com/office/powerpoint/2010/main" val="40429181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619</Words>
  <Application>Microsoft Office PowerPoint</Application>
  <PresentationFormat>Widescreen</PresentationFormat>
  <Paragraphs>75</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MS PMincho</vt:lpstr>
      <vt:lpstr>SimSun</vt:lpstr>
      <vt:lpstr>Calibri</vt:lpstr>
      <vt:lpstr>Century Gothic</vt:lpstr>
      <vt:lpstr>Ebrima</vt:lpstr>
      <vt:lpstr>Palatino</vt:lpstr>
      <vt:lpstr>Sitka Small</vt:lpstr>
      <vt:lpstr>Times New Roman</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3168</cp:revision>
  <dcterms:created xsi:type="dcterms:W3CDTF">2018-08-29T04:26:39Z</dcterms:created>
  <dcterms:modified xsi:type="dcterms:W3CDTF">2018-10-27T00:16:06Z</dcterms:modified>
</cp:coreProperties>
</file>