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619" r:id="rId1"/>
  </p:sldMasterIdLst>
  <p:notesMasterIdLst>
    <p:notesMasterId r:id="rId17"/>
  </p:notesMasterIdLst>
  <p:sldIdLst>
    <p:sldId id="296" r:id="rId2"/>
    <p:sldId id="377" r:id="rId3"/>
    <p:sldId id="387" r:id="rId4"/>
    <p:sldId id="388" r:id="rId5"/>
    <p:sldId id="389" r:id="rId6"/>
    <p:sldId id="390" r:id="rId7"/>
    <p:sldId id="391" r:id="rId8"/>
    <p:sldId id="392" r:id="rId9"/>
    <p:sldId id="393" r:id="rId10"/>
    <p:sldId id="394" r:id="rId11"/>
    <p:sldId id="395" r:id="rId12"/>
    <p:sldId id="396" r:id="rId13"/>
    <p:sldId id="397" r:id="rId14"/>
    <p:sldId id="398" r:id="rId15"/>
    <p:sldId id="39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FD757"/>
    <a:srgbClr val="CC0000"/>
    <a:srgbClr val="D88028"/>
    <a:srgbClr val="D6E513"/>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64" d="100"/>
          <a:sy n="64" d="100"/>
        </p:scale>
        <p:origin x="90" y="25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10/26/2018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3399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35108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539388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16417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08536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36190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024836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36543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2595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62086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05481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6413133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4562550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47398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11981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7822941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10610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5640873-EF0B-4AC7-AF11-57FEBA4985EA}" type="datetimeFigureOut">
              <a:rPr lang="en-US" smtClean="0"/>
              <a:t>10/26/2018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425253337"/>
      </p:ext>
    </p:extLst>
  </p:cSld>
  <p:clrMap bg1="dk1" tx1="lt1" bg2="dk2" tx2="lt2" accent1="accent1" accent2="accent2" accent3="accent3" accent4="accent4" accent5="accent5" accent6="accent6" hlink="hlink" folHlink="folHlink"/>
  <p:sldLayoutIdLst>
    <p:sldLayoutId id="2147485620" r:id="rId1"/>
    <p:sldLayoutId id="2147485621" r:id="rId2"/>
    <p:sldLayoutId id="2147485622" r:id="rId3"/>
    <p:sldLayoutId id="2147485623" r:id="rId4"/>
    <p:sldLayoutId id="2147485624" r:id="rId5"/>
    <p:sldLayoutId id="2147485625" r:id="rId6"/>
    <p:sldLayoutId id="2147485626" r:id="rId7"/>
    <p:sldLayoutId id="2147485627" r:id="rId8"/>
    <p:sldLayoutId id="2147485628" r:id="rId9"/>
    <p:sldLayoutId id="2147485629" r:id="rId10"/>
    <p:sldLayoutId id="2147485630" r:id="rId11"/>
    <p:sldLayoutId id="2147485631" r:id="rId12"/>
    <p:sldLayoutId id="2147485632" r:id="rId13"/>
    <p:sldLayoutId id="2147485633" r:id="rId14"/>
    <p:sldLayoutId id="2147485634" r:id="rId15"/>
    <p:sldLayoutId id="2147485635" r:id="rId16"/>
    <p:sldLayoutId id="214748563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a:t>
            </a:r>
          </a:p>
        </p:txBody>
      </p:sp>
      <p:sp>
        <p:nvSpPr>
          <p:cNvPr id="2" name="Rectangle 1">
            <a:extLst>
              <a:ext uri="{FF2B5EF4-FFF2-40B4-BE49-F238E27FC236}">
                <a16:creationId xmlns:a16="http://schemas.microsoft.com/office/drawing/2014/main" id="{088AA58A-8389-4FBF-B055-C64E3AFD2D6B}"/>
              </a:ext>
            </a:extLst>
          </p:cNvPr>
          <p:cNvSpPr/>
          <p:nvPr/>
        </p:nvSpPr>
        <p:spPr>
          <a:xfrm>
            <a:off x="2113721" y="2551837"/>
            <a:ext cx="7964557" cy="1754326"/>
          </a:xfrm>
          <a:prstGeom prst="rect">
            <a:avLst/>
          </a:prstGeom>
        </p:spPr>
        <p:txBody>
          <a:bodyPr wrap="square">
            <a:spAutoFit/>
          </a:bodyPr>
          <a:lstStyle/>
          <a:p>
            <a:pPr algn="ctr"/>
            <a:r>
              <a:rPr lang="en-US" sz="3600" dirty="0">
                <a:solidFill>
                  <a:schemeClr val="bg1"/>
                </a:solidFill>
                <a:latin typeface="Sitka Small" panose="02000505000000020004" pitchFamily="2" charset="0"/>
              </a:rPr>
              <a:t>“The Lord promises blessings to those who obey the law of celestial marriage”</a:t>
            </a:r>
          </a:p>
        </p:txBody>
      </p:sp>
      <p:sp>
        <p:nvSpPr>
          <p:cNvPr id="4" name="Rectangle 3">
            <a:extLst>
              <a:ext uri="{FF2B5EF4-FFF2-40B4-BE49-F238E27FC236}">
                <a16:creationId xmlns:a16="http://schemas.microsoft.com/office/drawing/2014/main" id="{19B999E5-EFCD-4D7E-8F64-0B3EC80D9BFA}"/>
              </a:ext>
            </a:extLst>
          </p:cNvPr>
          <p:cNvSpPr/>
          <p:nvPr/>
        </p:nvSpPr>
        <p:spPr>
          <a:xfrm>
            <a:off x="1272052" y="968273"/>
            <a:ext cx="4225837" cy="369332"/>
          </a:xfrm>
          <a:prstGeom prst="rect">
            <a:avLst/>
          </a:prstGeom>
        </p:spPr>
        <p:txBody>
          <a:bodyPr wrap="none">
            <a:spAutoFit/>
          </a:bodyPr>
          <a:lstStyle/>
          <a:p>
            <a:r>
              <a:rPr lang="en-US" b="1" dirty="0">
                <a:solidFill>
                  <a:schemeClr val="bg1"/>
                </a:solidFill>
              </a:rPr>
              <a:t>Doctrine and Covenants 132:19-33.</a:t>
            </a:r>
          </a:p>
        </p:txBody>
      </p:sp>
    </p:spTree>
    <p:extLst>
      <p:ext uri="{BB962C8B-B14F-4D97-AF65-F5344CB8AC3E}">
        <p14:creationId xmlns:p14="http://schemas.microsoft.com/office/powerpoint/2010/main" val="4277732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curtains"/>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a:t>
            </a:r>
          </a:p>
        </p:txBody>
      </p:sp>
      <p:sp>
        <p:nvSpPr>
          <p:cNvPr id="2" name="Rectangle 1">
            <a:extLst>
              <a:ext uri="{FF2B5EF4-FFF2-40B4-BE49-F238E27FC236}">
                <a16:creationId xmlns:a16="http://schemas.microsoft.com/office/drawing/2014/main" id="{865B6996-9E00-49AC-9430-542CF68B60A5}"/>
              </a:ext>
            </a:extLst>
          </p:cNvPr>
          <p:cNvSpPr/>
          <p:nvPr/>
        </p:nvSpPr>
        <p:spPr>
          <a:xfrm>
            <a:off x="1921566" y="1196660"/>
            <a:ext cx="8574156" cy="347710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 name="Rectangle 3">
            <a:extLst>
              <a:ext uri="{FF2B5EF4-FFF2-40B4-BE49-F238E27FC236}">
                <a16:creationId xmlns:a16="http://schemas.microsoft.com/office/drawing/2014/main" id="{62B43823-2D6C-4162-A6B3-E9816CED1C08}"/>
              </a:ext>
            </a:extLst>
          </p:cNvPr>
          <p:cNvSpPr/>
          <p:nvPr/>
        </p:nvSpPr>
        <p:spPr>
          <a:xfrm>
            <a:off x="3515222" y="1196660"/>
            <a:ext cx="7073265" cy="2308324"/>
          </a:xfrm>
          <a:prstGeom prst="rect">
            <a:avLst/>
          </a:prstGeom>
        </p:spPr>
        <p:txBody>
          <a:bodyPr wrap="square">
            <a:spAutoFit/>
          </a:bodyPr>
          <a:lstStyle/>
          <a:p>
            <a:pPr algn="just"/>
            <a:r>
              <a:rPr lang="en-US" sz="1600" dirty="0">
                <a:solidFill>
                  <a:schemeClr val="bg1"/>
                </a:solidFill>
              </a:rPr>
              <a:t>“When I returned from my mission, I met a beautiful young woman. … She captivated me from the first moment I saw her. </a:t>
            </a:r>
          </a:p>
          <a:p>
            <a:pPr algn="just"/>
            <a:r>
              <a:rPr lang="en-US" sz="1600" dirty="0">
                <a:solidFill>
                  <a:schemeClr val="bg1"/>
                </a:solidFill>
              </a:rPr>
              <a:t>“My wife had set the goal to get married in the temple, although back then the nearest temple required a trip of over 4,000 miles (6,400km). 	 	</a:t>
            </a:r>
          </a:p>
          <a:p>
            <a:pPr algn="just"/>
            <a:r>
              <a:rPr lang="en-US" sz="1600" dirty="0">
                <a:solidFill>
                  <a:schemeClr val="bg1"/>
                </a:solidFill>
              </a:rPr>
              <a:t>“Our civil marriage ceremony was both happy and sad, for we were married with an expiration date. The officer pronounced the words ‘And now I declare you husband and wife,’ but immediately after, he said, ‘until death do you part.’ </a:t>
            </a:r>
          </a:p>
        </p:txBody>
      </p:sp>
      <p:pic>
        <p:nvPicPr>
          <p:cNvPr id="5" name="Picture 4">
            <a:extLst>
              <a:ext uri="{FF2B5EF4-FFF2-40B4-BE49-F238E27FC236}">
                <a16:creationId xmlns:a16="http://schemas.microsoft.com/office/drawing/2014/main" id="{BB63E052-821B-4C98-B934-418DBAE86B2E}"/>
              </a:ext>
            </a:extLst>
          </p:cNvPr>
          <p:cNvPicPr/>
          <p:nvPr/>
        </p:nvPicPr>
        <p:blipFill rotWithShape="1">
          <a:blip r:embed="rId2"/>
          <a:srcRect l="24872" t="40731" r="58676" b="20438"/>
          <a:stretch/>
        </p:blipFill>
        <p:spPr bwMode="auto">
          <a:xfrm>
            <a:off x="2085043" y="1286111"/>
            <a:ext cx="1390423" cy="1589609"/>
          </a:xfrm>
          <a:prstGeom prst="rect">
            <a:avLst/>
          </a:prstGeom>
          <a:ln>
            <a:noFill/>
          </a:ln>
          <a:extLst>
            <a:ext uri="{53640926-AAD7-44D8-BBD7-CCE9431645EC}">
              <a14:shadowObscured xmlns:a14="http://schemas.microsoft.com/office/drawing/2010/main"/>
            </a:ext>
          </a:extLst>
        </p:spPr>
      </p:pic>
      <p:sp>
        <p:nvSpPr>
          <p:cNvPr id="6" name="TextBox 5">
            <a:extLst>
              <a:ext uri="{FF2B5EF4-FFF2-40B4-BE49-F238E27FC236}">
                <a16:creationId xmlns:a16="http://schemas.microsoft.com/office/drawing/2014/main" id="{74BACE92-4ABB-49B9-85B0-492FEA72205A}"/>
              </a:ext>
            </a:extLst>
          </p:cNvPr>
          <p:cNvSpPr txBox="1"/>
          <p:nvPr/>
        </p:nvSpPr>
        <p:spPr>
          <a:xfrm>
            <a:off x="2039188" y="2888972"/>
            <a:ext cx="1561646" cy="430887"/>
          </a:xfrm>
          <a:prstGeom prst="rect">
            <a:avLst/>
          </a:prstGeom>
          <a:noFill/>
        </p:spPr>
        <p:txBody>
          <a:bodyPr wrap="none" rtlCol="0">
            <a:spAutoFit/>
          </a:bodyPr>
          <a:lstStyle/>
          <a:p>
            <a:pPr algn="ctr"/>
            <a:r>
              <a:rPr lang="en-US" sz="1100" b="1" dirty="0">
                <a:solidFill>
                  <a:schemeClr val="bg1"/>
                </a:solidFill>
                <a:effectLst>
                  <a:outerShdw blurRad="38100" dist="38100" dir="2700000" algn="tl">
                    <a:srgbClr val="000000">
                      <a:alpha val="43137"/>
                    </a:srgbClr>
                  </a:outerShdw>
                </a:effectLst>
              </a:rPr>
              <a:t>Elder</a:t>
            </a:r>
          </a:p>
          <a:p>
            <a:pPr algn="ctr"/>
            <a:r>
              <a:rPr lang="en-US" sz="1100" b="1" dirty="0">
                <a:solidFill>
                  <a:schemeClr val="bg1"/>
                </a:solidFill>
                <a:effectLst>
                  <a:outerShdw blurRad="38100" dist="38100" dir="2700000" algn="tl">
                    <a:srgbClr val="000000">
                      <a:alpha val="43137"/>
                    </a:srgbClr>
                  </a:outerShdw>
                </a:effectLst>
              </a:rPr>
              <a:t>Enrique R.  Falabella</a:t>
            </a:r>
          </a:p>
        </p:txBody>
      </p:sp>
      <p:sp>
        <p:nvSpPr>
          <p:cNvPr id="7" name="Rectangle 6">
            <a:extLst>
              <a:ext uri="{FF2B5EF4-FFF2-40B4-BE49-F238E27FC236}">
                <a16:creationId xmlns:a16="http://schemas.microsoft.com/office/drawing/2014/main" id="{5021C198-4A12-4DC7-BC9E-46DF20958B84}"/>
              </a:ext>
            </a:extLst>
          </p:cNvPr>
          <p:cNvSpPr/>
          <p:nvPr/>
        </p:nvSpPr>
        <p:spPr>
          <a:xfrm>
            <a:off x="1921566" y="3350328"/>
            <a:ext cx="8574155" cy="1323439"/>
          </a:xfrm>
          <a:prstGeom prst="rect">
            <a:avLst/>
          </a:prstGeom>
        </p:spPr>
        <p:txBody>
          <a:bodyPr wrap="square">
            <a:spAutoFit/>
          </a:bodyPr>
          <a:lstStyle/>
          <a:p>
            <a:pPr algn="just"/>
            <a:r>
              <a:rPr lang="en-US" sz="1600" dirty="0">
                <a:solidFill>
                  <a:schemeClr val="bg1"/>
                </a:solidFill>
              </a:rPr>
              <a:t>“So with sacrifice we set out to purchase a one-way ticket to the Mesa Arizona Temple. </a:t>
            </a:r>
          </a:p>
          <a:p>
            <a:pPr algn="just"/>
            <a:r>
              <a:rPr lang="en-US" sz="1600" dirty="0">
                <a:solidFill>
                  <a:schemeClr val="bg1"/>
                </a:solidFill>
              </a:rPr>
              <a:t>“In the temple, as we were kneeling down at the altar, an authorized servant pronounced the words I longed for, which declared us husband and wife for time and for all eternity” (“The Home: The School of Life, ”EnsignorLiahona,May 2013,102).</a:t>
            </a:r>
          </a:p>
        </p:txBody>
      </p:sp>
      <p:sp>
        <p:nvSpPr>
          <p:cNvPr id="8" name="Rectangle 7">
            <a:extLst>
              <a:ext uri="{FF2B5EF4-FFF2-40B4-BE49-F238E27FC236}">
                <a16:creationId xmlns:a16="http://schemas.microsoft.com/office/drawing/2014/main" id="{14FDB72C-F73C-4B62-A1B3-2A297AE3B6F0}"/>
              </a:ext>
            </a:extLst>
          </p:cNvPr>
          <p:cNvSpPr/>
          <p:nvPr/>
        </p:nvSpPr>
        <p:spPr>
          <a:xfrm>
            <a:off x="1831624" y="5057175"/>
            <a:ext cx="7169425" cy="369332"/>
          </a:xfrm>
          <a:prstGeom prst="rect">
            <a:avLst/>
          </a:prstGeom>
        </p:spPr>
        <p:txBody>
          <a:bodyPr wrap="square">
            <a:spAutoFit/>
          </a:bodyPr>
          <a:lstStyle/>
          <a:p>
            <a:pPr algn="just"/>
            <a:r>
              <a:rPr lang="en-US" b="1" dirty="0">
                <a:solidFill>
                  <a:schemeClr val="bg1"/>
                </a:solidFill>
              </a:rPr>
              <a:t>Why were the Falabellas not satisfied with their civil marriage?</a:t>
            </a:r>
          </a:p>
        </p:txBody>
      </p:sp>
    </p:spTree>
    <p:extLst>
      <p:ext uri="{BB962C8B-B14F-4D97-AF65-F5344CB8AC3E}">
        <p14:creationId xmlns:p14="http://schemas.microsoft.com/office/powerpoint/2010/main" val="333466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a:t>
            </a:r>
          </a:p>
        </p:txBody>
      </p:sp>
      <p:sp>
        <p:nvSpPr>
          <p:cNvPr id="4" name="Rectangle 3">
            <a:extLst>
              <a:ext uri="{FF2B5EF4-FFF2-40B4-BE49-F238E27FC236}">
                <a16:creationId xmlns:a16="http://schemas.microsoft.com/office/drawing/2014/main" id="{7C2E5FD2-0E0A-44EA-AD6B-17253B292722}"/>
              </a:ext>
            </a:extLst>
          </p:cNvPr>
          <p:cNvSpPr/>
          <p:nvPr/>
        </p:nvSpPr>
        <p:spPr>
          <a:xfrm>
            <a:off x="1272052" y="968273"/>
            <a:ext cx="4160113" cy="369332"/>
          </a:xfrm>
          <a:prstGeom prst="rect">
            <a:avLst/>
          </a:prstGeom>
        </p:spPr>
        <p:txBody>
          <a:bodyPr wrap="none">
            <a:spAutoFit/>
          </a:bodyPr>
          <a:lstStyle/>
          <a:p>
            <a:r>
              <a:rPr lang="en-US" b="1" dirty="0">
                <a:solidFill>
                  <a:schemeClr val="bg1"/>
                </a:solidFill>
              </a:rPr>
              <a:t>Doctrine and Covenants 132:19-21.</a:t>
            </a:r>
          </a:p>
        </p:txBody>
      </p:sp>
      <p:sp>
        <p:nvSpPr>
          <p:cNvPr id="2" name="Rectangle 1">
            <a:extLst>
              <a:ext uri="{FF2B5EF4-FFF2-40B4-BE49-F238E27FC236}">
                <a16:creationId xmlns:a16="http://schemas.microsoft.com/office/drawing/2014/main" id="{54A11330-C593-4043-991D-F3BDC87F0F83}"/>
              </a:ext>
            </a:extLst>
          </p:cNvPr>
          <p:cNvSpPr/>
          <p:nvPr/>
        </p:nvSpPr>
        <p:spPr>
          <a:xfrm>
            <a:off x="1272052" y="1297849"/>
            <a:ext cx="9323517" cy="3554819"/>
          </a:xfrm>
          <a:prstGeom prst="rect">
            <a:avLst/>
          </a:prstGeom>
        </p:spPr>
        <p:txBody>
          <a:bodyPr wrap="square">
            <a:spAutoFit/>
          </a:bodyPr>
          <a:lstStyle/>
          <a:p>
            <a:pPr algn="just" fontAlgn="base"/>
            <a:r>
              <a:rPr lang="en-US" sz="1500" b="1" dirty="0">
                <a:solidFill>
                  <a:schemeClr val="bg1"/>
                </a:solidFill>
                <a:latin typeface="Palatino"/>
              </a:rPr>
              <a:t>19 </a:t>
            </a:r>
            <a:r>
              <a:rPr lang="en-US" sz="1500" dirty="0">
                <a:solidFill>
                  <a:schemeClr val="bg1"/>
                </a:solidFill>
                <a:latin typeface="Palatino"/>
              </a:rPr>
              <a:t>And again, verily I say unto you, if a man marry a wife by my word, which is my law, and by the new and everlasting covenant, and it is sealed unto them by the Holy Spirit of promise, by him who is anointed, unto whom I have appointed this power and the keys of this priesthood; and it shall be said unto them—Ye shall come forth in the first resurrection; and if it be after the first resurrection, in the next resurrection; and shall inherit thrones, kingdoms, principalities, and powers, dominions, all heights and depths—then shall it be written in the Lamb’s Book of Life, that he shall commit no murder whereby to shed innocent blood, and if ye abide in my covenant, and commit no murder whereby to shed innocent blood, it shall be done unto them in all things whatsoever my servant hath put upon them, in time, and through all eternity; and shall be of full force when they are out of the world; and they shall pass by the angels, and the gods, which are set there, to their exaltation and glory in all things, as hath been sealed upon their heads, which glory shall be a fulness and a continuation of the seeds forever and ever.</a:t>
            </a:r>
          </a:p>
          <a:p>
            <a:pPr algn="just" fontAlgn="base"/>
            <a:r>
              <a:rPr lang="en-US" sz="1500" b="1" dirty="0">
                <a:solidFill>
                  <a:schemeClr val="bg1"/>
                </a:solidFill>
                <a:latin typeface="Palatino"/>
              </a:rPr>
              <a:t>20 </a:t>
            </a:r>
            <a:r>
              <a:rPr lang="en-US" sz="1500" dirty="0">
                <a:solidFill>
                  <a:schemeClr val="bg1"/>
                </a:solidFill>
                <a:latin typeface="Palatino"/>
              </a:rPr>
              <a:t>Then shall they be gods, because they have no end; therefore shall they be from everlasting to everlasting, because they continue; then shall they be above all, because all things are subject unto them. Then shall they be gods, because they have all power, and the angels are subject unto them.</a:t>
            </a:r>
          </a:p>
          <a:p>
            <a:pPr algn="just" fontAlgn="base"/>
            <a:r>
              <a:rPr lang="en-US" sz="1500" b="1" dirty="0">
                <a:solidFill>
                  <a:schemeClr val="bg1"/>
                </a:solidFill>
                <a:latin typeface="Palatino"/>
              </a:rPr>
              <a:t>21 </a:t>
            </a:r>
            <a:r>
              <a:rPr lang="en-US" sz="1500" dirty="0">
                <a:solidFill>
                  <a:schemeClr val="bg1"/>
                </a:solidFill>
                <a:latin typeface="Palatino"/>
              </a:rPr>
              <a:t>Verily, verily, I say unto you, except ye abide my law ye cannot attain to this glory.</a:t>
            </a:r>
            <a:endParaRPr lang="en-US" sz="1500" b="0" i="0" dirty="0">
              <a:solidFill>
                <a:schemeClr val="bg1"/>
              </a:solidFill>
              <a:effectLst/>
              <a:latin typeface="Palatino"/>
            </a:endParaRPr>
          </a:p>
        </p:txBody>
      </p:sp>
    </p:spTree>
    <p:extLst>
      <p:ext uri="{BB962C8B-B14F-4D97-AF65-F5344CB8AC3E}">
        <p14:creationId xmlns:p14="http://schemas.microsoft.com/office/powerpoint/2010/main" val="5338992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 </a:t>
            </a:r>
          </a:p>
        </p:txBody>
      </p:sp>
      <p:sp>
        <p:nvSpPr>
          <p:cNvPr id="2" name="Rectangle 1">
            <a:extLst>
              <a:ext uri="{FF2B5EF4-FFF2-40B4-BE49-F238E27FC236}">
                <a16:creationId xmlns:a16="http://schemas.microsoft.com/office/drawing/2014/main" id="{5DA66216-4DC4-43CD-B13B-399F1AF67013}"/>
              </a:ext>
            </a:extLst>
          </p:cNvPr>
          <p:cNvSpPr/>
          <p:nvPr/>
        </p:nvSpPr>
        <p:spPr>
          <a:xfrm>
            <a:off x="1285457" y="857676"/>
            <a:ext cx="8797601" cy="369332"/>
          </a:xfrm>
          <a:prstGeom prst="rect">
            <a:avLst/>
          </a:prstGeom>
        </p:spPr>
        <p:txBody>
          <a:bodyPr wrap="none">
            <a:spAutoFit/>
          </a:bodyPr>
          <a:lstStyle/>
          <a:p>
            <a:r>
              <a:rPr lang="en-US" b="1" dirty="0">
                <a:solidFill>
                  <a:schemeClr val="bg1"/>
                </a:solidFill>
              </a:rPr>
              <a:t>Write If</a:t>
            </a:r>
            <a:r>
              <a:rPr lang="en-US" b="1" u="sng" dirty="0">
                <a:solidFill>
                  <a:schemeClr val="bg1"/>
                </a:solidFill>
              </a:rPr>
              <a:t>                                                        </a:t>
            </a:r>
            <a:r>
              <a:rPr lang="en-US" b="1" dirty="0">
                <a:solidFill>
                  <a:schemeClr val="bg1"/>
                </a:solidFill>
              </a:rPr>
              <a:t> then </a:t>
            </a:r>
            <a:r>
              <a:rPr lang="en-US" b="1" u="sng" dirty="0">
                <a:solidFill>
                  <a:schemeClr val="bg1"/>
                </a:solidFill>
              </a:rPr>
              <a:t>                                                          </a:t>
            </a:r>
          </a:p>
        </p:txBody>
      </p:sp>
      <p:sp>
        <p:nvSpPr>
          <p:cNvPr id="4" name="Rectangle 3">
            <a:extLst>
              <a:ext uri="{FF2B5EF4-FFF2-40B4-BE49-F238E27FC236}">
                <a16:creationId xmlns:a16="http://schemas.microsoft.com/office/drawing/2014/main" id="{0304C7C0-65FC-41F6-B197-A2BB50E0E587}"/>
              </a:ext>
            </a:extLst>
          </p:cNvPr>
          <p:cNvSpPr/>
          <p:nvPr/>
        </p:nvSpPr>
        <p:spPr>
          <a:xfrm>
            <a:off x="1285460" y="1437785"/>
            <a:ext cx="8847691"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If a man and a woman abide in the new and everlasting covenant of marriage, then they will receive exaltation and glory.</a:t>
            </a:r>
          </a:p>
        </p:txBody>
      </p:sp>
      <p:sp>
        <p:nvSpPr>
          <p:cNvPr id="5" name="Rectangle 4">
            <a:extLst>
              <a:ext uri="{FF2B5EF4-FFF2-40B4-BE49-F238E27FC236}">
                <a16:creationId xmlns:a16="http://schemas.microsoft.com/office/drawing/2014/main" id="{58A0EB17-5254-4E0D-B205-870DF39B06DD}"/>
              </a:ext>
            </a:extLst>
          </p:cNvPr>
          <p:cNvSpPr/>
          <p:nvPr/>
        </p:nvSpPr>
        <p:spPr>
          <a:xfrm>
            <a:off x="1285459" y="2084116"/>
            <a:ext cx="8847691"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If a man and a woman abide in the new and everlasting covenant of marriage, then they will have an eternal increase of posterity.</a:t>
            </a:r>
          </a:p>
        </p:txBody>
      </p:sp>
      <p:sp>
        <p:nvSpPr>
          <p:cNvPr id="6" name="Rectangle 5">
            <a:extLst>
              <a:ext uri="{FF2B5EF4-FFF2-40B4-BE49-F238E27FC236}">
                <a16:creationId xmlns:a16="http://schemas.microsoft.com/office/drawing/2014/main" id="{B0BC5A1A-45C3-40DD-A84C-F699E85CE237}"/>
              </a:ext>
            </a:extLst>
          </p:cNvPr>
          <p:cNvSpPr/>
          <p:nvPr/>
        </p:nvSpPr>
        <p:spPr>
          <a:xfrm>
            <a:off x="1285458" y="2730447"/>
            <a:ext cx="8847690"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If a man and a woman abide in the new and everlasting covenant of marriage, then their marriage will be in force through all eternity.</a:t>
            </a:r>
          </a:p>
        </p:txBody>
      </p:sp>
      <p:sp>
        <p:nvSpPr>
          <p:cNvPr id="7" name="Rectangle 6">
            <a:extLst>
              <a:ext uri="{FF2B5EF4-FFF2-40B4-BE49-F238E27FC236}">
                <a16:creationId xmlns:a16="http://schemas.microsoft.com/office/drawing/2014/main" id="{80995ADD-4576-47ED-B475-2C1A2CC3B970}"/>
              </a:ext>
            </a:extLst>
          </p:cNvPr>
          <p:cNvSpPr/>
          <p:nvPr/>
        </p:nvSpPr>
        <p:spPr>
          <a:xfrm>
            <a:off x="1285457" y="3429000"/>
            <a:ext cx="8847689"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If a man and a woman abide in the new and everlasting covenant of marriage, then they will become like God.</a:t>
            </a:r>
          </a:p>
        </p:txBody>
      </p:sp>
    </p:spTree>
    <p:extLst>
      <p:ext uri="{BB962C8B-B14F-4D97-AF65-F5344CB8AC3E}">
        <p14:creationId xmlns:p14="http://schemas.microsoft.com/office/powerpoint/2010/main" val="3144037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out)">
                                      <p:cBhvr>
                                        <p:cTn id="12" dur="1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1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out)">
                                      <p:cBhvr>
                                        <p:cTn id="22"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a:t>
            </a:r>
          </a:p>
        </p:txBody>
      </p:sp>
      <p:sp>
        <p:nvSpPr>
          <p:cNvPr id="4" name="TextBox 3">
            <a:extLst>
              <a:ext uri="{FF2B5EF4-FFF2-40B4-BE49-F238E27FC236}">
                <a16:creationId xmlns:a16="http://schemas.microsoft.com/office/drawing/2014/main" id="{BAB7758E-2A20-4530-BFB7-24E42D60806B}"/>
              </a:ext>
            </a:extLst>
          </p:cNvPr>
          <p:cNvSpPr txBox="1"/>
          <p:nvPr/>
        </p:nvSpPr>
        <p:spPr>
          <a:xfrm>
            <a:off x="1351721" y="783607"/>
            <a:ext cx="1417376" cy="369332"/>
          </a:xfrm>
          <a:prstGeom prst="rect">
            <a:avLst/>
          </a:prstGeom>
          <a:noFill/>
        </p:spPr>
        <p:txBody>
          <a:bodyPr wrap="none" rtlCol="0">
            <a:spAutoFit/>
          </a:bodyPr>
          <a:lstStyle/>
          <a:p>
            <a:r>
              <a:rPr lang="en-US" b="1" dirty="0">
                <a:solidFill>
                  <a:schemeClr val="bg1"/>
                </a:solidFill>
              </a:rPr>
              <a:t>Example 3:</a:t>
            </a:r>
          </a:p>
        </p:txBody>
      </p:sp>
      <p:sp>
        <p:nvSpPr>
          <p:cNvPr id="2" name="Rectangle 1">
            <a:extLst>
              <a:ext uri="{FF2B5EF4-FFF2-40B4-BE49-F238E27FC236}">
                <a16:creationId xmlns:a16="http://schemas.microsoft.com/office/drawing/2014/main" id="{3B48B3B6-1A61-4323-B30B-9564257471DE}"/>
              </a:ext>
            </a:extLst>
          </p:cNvPr>
          <p:cNvSpPr/>
          <p:nvPr/>
        </p:nvSpPr>
        <p:spPr>
          <a:xfrm>
            <a:off x="1351718" y="1059825"/>
            <a:ext cx="9077741" cy="584775"/>
          </a:xfrm>
          <a:prstGeom prst="rect">
            <a:avLst/>
          </a:prstGeom>
        </p:spPr>
        <p:txBody>
          <a:bodyPr wrap="square">
            <a:spAutoFit/>
          </a:bodyPr>
          <a:lstStyle/>
          <a:p>
            <a:pPr algn="just"/>
            <a:r>
              <a:rPr lang="en-US" sz="1600" dirty="0">
                <a:solidFill>
                  <a:schemeClr val="bg1"/>
                </a:solidFill>
                <a:effectLst>
                  <a:outerShdw blurRad="38100" dist="38100" dir="2700000" algn="tl">
                    <a:srgbClr val="000000">
                      <a:alpha val="43137"/>
                    </a:srgbClr>
                  </a:outerShdw>
                </a:effectLst>
              </a:rPr>
              <a:t>A young man and a young woman are sealed in a holy temple by priesthood authority. They both live faithfully and keep their covenants.</a:t>
            </a:r>
          </a:p>
        </p:txBody>
      </p:sp>
      <p:sp>
        <p:nvSpPr>
          <p:cNvPr id="5" name="Rectangle 4">
            <a:extLst>
              <a:ext uri="{FF2B5EF4-FFF2-40B4-BE49-F238E27FC236}">
                <a16:creationId xmlns:a16="http://schemas.microsoft.com/office/drawing/2014/main" id="{DCB6F214-9515-43A1-9DE0-B3EB955CFCF7}"/>
              </a:ext>
            </a:extLst>
          </p:cNvPr>
          <p:cNvSpPr/>
          <p:nvPr/>
        </p:nvSpPr>
        <p:spPr>
          <a:xfrm>
            <a:off x="1351719" y="1700670"/>
            <a:ext cx="8759689" cy="369332"/>
          </a:xfrm>
          <a:prstGeom prst="rect">
            <a:avLst/>
          </a:prstGeom>
        </p:spPr>
        <p:txBody>
          <a:bodyPr wrap="square">
            <a:spAutoFit/>
          </a:bodyPr>
          <a:lstStyle/>
          <a:p>
            <a:r>
              <a:rPr lang="en-US" b="1" dirty="0">
                <a:solidFill>
                  <a:schemeClr val="bg1"/>
                </a:solidFill>
              </a:rPr>
              <a:t>What truths taught in Doctrine and Covenants 132:19–21apply after they die? </a:t>
            </a:r>
          </a:p>
        </p:txBody>
      </p:sp>
      <p:sp>
        <p:nvSpPr>
          <p:cNvPr id="6" name="Rectangle 5">
            <a:extLst>
              <a:ext uri="{FF2B5EF4-FFF2-40B4-BE49-F238E27FC236}">
                <a16:creationId xmlns:a16="http://schemas.microsoft.com/office/drawing/2014/main" id="{A080B326-2F44-43FC-AF18-EB6E2DA71696}"/>
              </a:ext>
            </a:extLst>
          </p:cNvPr>
          <p:cNvSpPr/>
          <p:nvPr/>
        </p:nvSpPr>
        <p:spPr>
          <a:xfrm>
            <a:off x="1351719" y="2070002"/>
            <a:ext cx="9077742" cy="584775"/>
          </a:xfrm>
          <a:prstGeom prst="rect">
            <a:avLst/>
          </a:prstGeom>
        </p:spPr>
        <p:txBody>
          <a:bodyPr wrap="square">
            <a:spAutoFit/>
          </a:bodyPr>
          <a:lstStyle/>
          <a:p>
            <a:pPr algn="just"/>
            <a:r>
              <a:rPr lang="en-US" sz="1600" i="1" dirty="0">
                <a:solidFill>
                  <a:schemeClr val="bg1"/>
                </a:solidFill>
                <a:effectLst>
                  <a:outerShdw blurRad="38100" dist="38100" dir="2700000" algn="tl">
                    <a:srgbClr val="000000">
                      <a:alpha val="43137"/>
                    </a:srgbClr>
                  </a:outerShdw>
                </a:effectLst>
              </a:rPr>
              <a:t>Their marriage will continue forever. They will become like their Father in Heaven and will be blessed with glory, exaltation, and an eternal family.</a:t>
            </a:r>
          </a:p>
        </p:txBody>
      </p:sp>
      <p:sp>
        <p:nvSpPr>
          <p:cNvPr id="7" name="Rectangle 6">
            <a:extLst>
              <a:ext uri="{FF2B5EF4-FFF2-40B4-BE49-F238E27FC236}">
                <a16:creationId xmlns:a16="http://schemas.microsoft.com/office/drawing/2014/main" id="{C10351F8-C192-4FCB-B1A5-D3773BA209E8}"/>
              </a:ext>
            </a:extLst>
          </p:cNvPr>
          <p:cNvSpPr/>
          <p:nvPr/>
        </p:nvSpPr>
        <p:spPr>
          <a:xfrm>
            <a:off x="1351718" y="2734863"/>
            <a:ext cx="9197012" cy="353943"/>
          </a:xfrm>
          <a:prstGeom prst="rect">
            <a:avLst/>
          </a:prstGeom>
        </p:spPr>
        <p:txBody>
          <a:bodyPr wrap="square">
            <a:spAutoFit/>
          </a:bodyPr>
          <a:lstStyle/>
          <a:p>
            <a:pPr algn="just"/>
            <a:r>
              <a:rPr lang="en-US" sz="1700" b="1" dirty="0">
                <a:solidFill>
                  <a:schemeClr val="bg1"/>
                </a:solidFill>
              </a:rPr>
              <a:t>What do you think a husband and wife must do to abide in the covenant of marriage?</a:t>
            </a:r>
          </a:p>
        </p:txBody>
      </p:sp>
    </p:spTree>
    <p:extLst>
      <p:ext uri="{BB962C8B-B14F-4D97-AF65-F5344CB8AC3E}">
        <p14:creationId xmlns:p14="http://schemas.microsoft.com/office/powerpoint/2010/main" val="14078031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80">
                                          <p:stCondLst>
                                            <p:cond delay="0"/>
                                          </p:stCondLst>
                                        </p:cTn>
                                        <p:tgtEl>
                                          <p:spTgt spid="6"/>
                                        </p:tgtEl>
                                      </p:cBhvr>
                                    </p:animEffect>
                                    <p:anim calcmode="lin" valueType="num">
                                      <p:cBhvr>
                                        <p:cTn id="2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7" dur="26">
                                          <p:stCondLst>
                                            <p:cond delay="650"/>
                                          </p:stCondLst>
                                        </p:cTn>
                                        <p:tgtEl>
                                          <p:spTgt spid="6"/>
                                        </p:tgtEl>
                                      </p:cBhvr>
                                      <p:to x="100000" y="60000"/>
                                    </p:animScale>
                                    <p:animScale>
                                      <p:cBhvr>
                                        <p:cTn id="28" dur="166" decel="50000">
                                          <p:stCondLst>
                                            <p:cond delay="676"/>
                                          </p:stCondLst>
                                        </p:cTn>
                                        <p:tgtEl>
                                          <p:spTgt spid="6"/>
                                        </p:tgtEl>
                                      </p:cBhvr>
                                      <p:to x="100000" y="100000"/>
                                    </p:animScale>
                                    <p:animScale>
                                      <p:cBhvr>
                                        <p:cTn id="29" dur="26">
                                          <p:stCondLst>
                                            <p:cond delay="1312"/>
                                          </p:stCondLst>
                                        </p:cTn>
                                        <p:tgtEl>
                                          <p:spTgt spid="6"/>
                                        </p:tgtEl>
                                      </p:cBhvr>
                                      <p:to x="100000" y="80000"/>
                                    </p:animScale>
                                    <p:animScale>
                                      <p:cBhvr>
                                        <p:cTn id="30" dur="166" decel="50000">
                                          <p:stCondLst>
                                            <p:cond delay="1338"/>
                                          </p:stCondLst>
                                        </p:cTn>
                                        <p:tgtEl>
                                          <p:spTgt spid="6"/>
                                        </p:tgtEl>
                                      </p:cBhvr>
                                      <p:to x="100000" y="100000"/>
                                    </p:animScale>
                                    <p:animScale>
                                      <p:cBhvr>
                                        <p:cTn id="31" dur="26">
                                          <p:stCondLst>
                                            <p:cond delay="1642"/>
                                          </p:stCondLst>
                                        </p:cTn>
                                        <p:tgtEl>
                                          <p:spTgt spid="6"/>
                                        </p:tgtEl>
                                      </p:cBhvr>
                                      <p:to x="100000" y="90000"/>
                                    </p:animScale>
                                    <p:animScale>
                                      <p:cBhvr>
                                        <p:cTn id="32" dur="166" decel="50000">
                                          <p:stCondLst>
                                            <p:cond delay="1668"/>
                                          </p:stCondLst>
                                        </p:cTn>
                                        <p:tgtEl>
                                          <p:spTgt spid="6"/>
                                        </p:tgtEl>
                                      </p:cBhvr>
                                      <p:to x="100000" y="100000"/>
                                    </p:animScale>
                                    <p:animScale>
                                      <p:cBhvr>
                                        <p:cTn id="33" dur="26">
                                          <p:stCondLst>
                                            <p:cond delay="1808"/>
                                          </p:stCondLst>
                                        </p:cTn>
                                        <p:tgtEl>
                                          <p:spTgt spid="6"/>
                                        </p:tgtEl>
                                      </p:cBhvr>
                                      <p:to x="100000" y="95000"/>
                                    </p:animScale>
                                    <p:animScale>
                                      <p:cBhvr>
                                        <p:cTn id="34" dur="166" decel="50000">
                                          <p:stCondLst>
                                            <p:cond delay="1834"/>
                                          </p:stCondLst>
                                        </p:cTn>
                                        <p:tgtEl>
                                          <p:spTgt spid="6"/>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a:t>
            </a:r>
          </a:p>
        </p:txBody>
      </p:sp>
      <p:sp>
        <p:nvSpPr>
          <p:cNvPr id="4" name="Rectangle 3">
            <a:extLst>
              <a:ext uri="{FF2B5EF4-FFF2-40B4-BE49-F238E27FC236}">
                <a16:creationId xmlns:a16="http://schemas.microsoft.com/office/drawing/2014/main" id="{CCFEB25D-A853-47EA-BBE3-0D9E08D16E5E}"/>
              </a:ext>
            </a:extLst>
          </p:cNvPr>
          <p:cNvSpPr/>
          <p:nvPr/>
        </p:nvSpPr>
        <p:spPr>
          <a:xfrm>
            <a:off x="1272052" y="968273"/>
            <a:ext cx="4225837" cy="369332"/>
          </a:xfrm>
          <a:prstGeom prst="rect">
            <a:avLst/>
          </a:prstGeom>
        </p:spPr>
        <p:txBody>
          <a:bodyPr wrap="none">
            <a:spAutoFit/>
          </a:bodyPr>
          <a:lstStyle/>
          <a:p>
            <a:r>
              <a:rPr lang="en-US" b="1" dirty="0">
                <a:solidFill>
                  <a:schemeClr val="bg1"/>
                </a:solidFill>
              </a:rPr>
              <a:t>Doctrine and Covenants 132:22-25.</a:t>
            </a:r>
          </a:p>
        </p:txBody>
      </p:sp>
      <p:sp>
        <p:nvSpPr>
          <p:cNvPr id="2" name="Rectangle 1">
            <a:extLst>
              <a:ext uri="{FF2B5EF4-FFF2-40B4-BE49-F238E27FC236}">
                <a16:creationId xmlns:a16="http://schemas.microsoft.com/office/drawing/2014/main" id="{17F6C056-9F99-40C7-B08E-12AC28627332}"/>
              </a:ext>
            </a:extLst>
          </p:cNvPr>
          <p:cNvSpPr/>
          <p:nvPr/>
        </p:nvSpPr>
        <p:spPr>
          <a:xfrm>
            <a:off x="1272052" y="3409989"/>
            <a:ext cx="9023102" cy="646331"/>
          </a:xfrm>
          <a:prstGeom prst="rect">
            <a:avLst/>
          </a:prstGeom>
        </p:spPr>
        <p:txBody>
          <a:bodyPr wrap="square">
            <a:spAutoFit/>
          </a:bodyPr>
          <a:lstStyle/>
          <a:p>
            <a:pPr algn="just"/>
            <a:r>
              <a:rPr lang="en-US" b="1" dirty="0">
                <a:solidFill>
                  <a:schemeClr val="bg1"/>
                </a:solidFill>
              </a:rPr>
              <a:t>In what ways does the image of a broad gate and a wide way represent current opinions in society about couple relationships and marriage? </a:t>
            </a:r>
          </a:p>
        </p:txBody>
      </p:sp>
      <p:sp>
        <p:nvSpPr>
          <p:cNvPr id="6" name="Rectangle 5">
            <a:extLst>
              <a:ext uri="{FF2B5EF4-FFF2-40B4-BE49-F238E27FC236}">
                <a16:creationId xmlns:a16="http://schemas.microsoft.com/office/drawing/2014/main" id="{A20F8EC2-944B-42B1-885A-8BE86DBE8324}"/>
              </a:ext>
            </a:extLst>
          </p:cNvPr>
          <p:cNvSpPr/>
          <p:nvPr/>
        </p:nvSpPr>
        <p:spPr>
          <a:xfrm>
            <a:off x="1272052" y="4055963"/>
            <a:ext cx="9433920" cy="353943"/>
          </a:xfrm>
          <a:prstGeom prst="rect">
            <a:avLst/>
          </a:prstGeom>
        </p:spPr>
        <p:txBody>
          <a:bodyPr wrap="square">
            <a:spAutoFit/>
          </a:bodyPr>
          <a:lstStyle/>
          <a:p>
            <a:pPr algn="just"/>
            <a:r>
              <a:rPr lang="en-US" sz="1700" b="1" dirty="0">
                <a:solidFill>
                  <a:schemeClr val="bg1"/>
                </a:solidFill>
              </a:rPr>
              <a:t>How are these opinions contrary to the new and everlasting covenant of marriage?</a:t>
            </a:r>
          </a:p>
        </p:txBody>
      </p:sp>
      <p:sp>
        <p:nvSpPr>
          <p:cNvPr id="7" name="Rectangle 6">
            <a:extLst>
              <a:ext uri="{FF2B5EF4-FFF2-40B4-BE49-F238E27FC236}">
                <a16:creationId xmlns:a16="http://schemas.microsoft.com/office/drawing/2014/main" id="{94768085-72A8-4F6C-BB85-F76CA3DD1955}"/>
              </a:ext>
            </a:extLst>
          </p:cNvPr>
          <p:cNvSpPr/>
          <p:nvPr/>
        </p:nvSpPr>
        <p:spPr>
          <a:xfrm>
            <a:off x="1272052" y="4436410"/>
            <a:ext cx="7779026" cy="369332"/>
          </a:xfrm>
          <a:prstGeom prst="rect">
            <a:avLst/>
          </a:prstGeom>
        </p:spPr>
        <p:txBody>
          <a:bodyPr wrap="square">
            <a:spAutoFit/>
          </a:bodyPr>
          <a:lstStyle/>
          <a:p>
            <a:pPr algn="just"/>
            <a:r>
              <a:rPr lang="en-US" b="1" dirty="0">
                <a:solidFill>
                  <a:schemeClr val="bg1"/>
                </a:solidFill>
              </a:rPr>
              <a:t>Why do many fail to enter the narrow way that leads to exaltation?</a:t>
            </a:r>
          </a:p>
        </p:txBody>
      </p:sp>
      <p:sp>
        <p:nvSpPr>
          <p:cNvPr id="8" name="Rectangle 7">
            <a:extLst>
              <a:ext uri="{FF2B5EF4-FFF2-40B4-BE49-F238E27FC236}">
                <a16:creationId xmlns:a16="http://schemas.microsoft.com/office/drawing/2014/main" id="{F94A0908-F35A-48FD-B671-FD3433076EB1}"/>
              </a:ext>
            </a:extLst>
          </p:cNvPr>
          <p:cNvSpPr/>
          <p:nvPr/>
        </p:nvSpPr>
        <p:spPr>
          <a:xfrm>
            <a:off x="1272052" y="4846266"/>
            <a:ext cx="8131126"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They do not receive Jesus Christ, come to know Him, or abide in His law.</a:t>
            </a:r>
          </a:p>
        </p:txBody>
      </p:sp>
      <p:sp>
        <p:nvSpPr>
          <p:cNvPr id="9" name="Rectangle 8">
            <a:extLst>
              <a:ext uri="{FF2B5EF4-FFF2-40B4-BE49-F238E27FC236}">
                <a16:creationId xmlns:a16="http://schemas.microsoft.com/office/drawing/2014/main" id="{90B6E591-B1CC-40C6-936B-AFF109DF8858}"/>
              </a:ext>
            </a:extLst>
          </p:cNvPr>
          <p:cNvSpPr/>
          <p:nvPr/>
        </p:nvSpPr>
        <p:spPr>
          <a:xfrm>
            <a:off x="1272052" y="5215598"/>
            <a:ext cx="4724370" cy="369332"/>
          </a:xfrm>
          <a:prstGeom prst="rect">
            <a:avLst/>
          </a:prstGeom>
        </p:spPr>
        <p:txBody>
          <a:bodyPr wrap="none">
            <a:spAutoFit/>
          </a:bodyPr>
          <a:lstStyle/>
          <a:p>
            <a:r>
              <a:rPr lang="en-US" b="1" dirty="0">
                <a:solidFill>
                  <a:schemeClr val="bg1"/>
                </a:solidFill>
              </a:rPr>
              <a:t>What must we do to receive eternal life? </a:t>
            </a:r>
          </a:p>
        </p:txBody>
      </p:sp>
      <p:sp>
        <p:nvSpPr>
          <p:cNvPr id="10" name="Rectangle 9">
            <a:extLst>
              <a:ext uri="{FF2B5EF4-FFF2-40B4-BE49-F238E27FC236}">
                <a16:creationId xmlns:a16="http://schemas.microsoft.com/office/drawing/2014/main" id="{AA0A7B5C-BE71-47EB-9797-A532B5AE8777}"/>
              </a:ext>
            </a:extLst>
          </p:cNvPr>
          <p:cNvSpPr/>
          <p:nvPr/>
        </p:nvSpPr>
        <p:spPr>
          <a:xfrm>
            <a:off x="1272052" y="5575690"/>
            <a:ext cx="9023102"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To receive exaltation and eternal lives, we must know Heavenly Father and Jesus Christ, become like Them, and abide in </a:t>
            </a:r>
            <a:r>
              <a:rPr lang="en-US" i="1">
                <a:solidFill>
                  <a:schemeClr val="bg1"/>
                </a:solidFill>
                <a:effectLst>
                  <a:outerShdw blurRad="38100" dist="38100" dir="2700000" algn="tl">
                    <a:srgbClr val="000000">
                      <a:alpha val="43137"/>
                    </a:srgbClr>
                  </a:outerShdw>
                </a:effectLst>
              </a:rPr>
              <a:t>Their law.</a:t>
            </a:r>
            <a:endParaRPr lang="en-US" i="1" dirty="0">
              <a:solidFill>
                <a:schemeClr val="bg1"/>
              </a:solidFill>
              <a:effectLst>
                <a:outerShdw blurRad="38100" dist="38100" dir="2700000" algn="tl">
                  <a:srgbClr val="000000">
                    <a:alpha val="43137"/>
                  </a:srgbClr>
                </a:outerShdw>
              </a:effectLst>
            </a:endParaRPr>
          </a:p>
        </p:txBody>
      </p:sp>
      <p:sp>
        <p:nvSpPr>
          <p:cNvPr id="11" name="Rectangle 10">
            <a:extLst>
              <a:ext uri="{FF2B5EF4-FFF2-40B4-BE49-F238E27FC236}">
                <a16:creationId xmlns:a16="http://schemas.microsoft.com/office/drawing/2014/main" id="{8B3A1AA3-C8CC-482F-919F-11DB5AE226FC}"/>
              </a:ext>
            </a:extLst>
          </p:cNvPr>
          <p:cNvSpPr/>
          <p:nvPr/>
        </p:nvSpPr>
        <p:spPr>
          <a:xfrm>
            <a:off x="1272051" y="1262183"/>
            <a:ext cx="9303183" cy="2062103"/>
          </a:xfrm>
          <a:prstGeom prst="rect">
            <a:avLst/>
          </a:prstGeom>
        </p:spPr>
        <p:txBody>
          <a:bodyPr wrap="square">
            <a:spAutoFit/>
          </a:bodyPr>
          <a:lstStyle/>
          <a:p>
            <a:pPr algn="just" fontAlgn="base"/>
            <a:r>
              <a:rPr lang="en-US" sz="1600" b="1" dirty="0">
                <a:solidFill>
                  <a:schemeClr val="bg1"/>
                </a:solidFill>
                <a:latin typeface="Palatino"/>
              </a:rPr>
              <a:t>22 </a:t>
            </a:r>
            <a:r>
              <a:rPr lang="en-US" sz="1600" dirty="0">
                <a:solidFill>
                  <a:schemeClr val="bg1"/>
                </a:solidFill>
                <a:latin typeface="Palatino"/>
              </a:rPr>
              <a:t>For strait is the gate, and narrow the way that leadeth unto the exaltation and continuation of the lives, and few there be that find it, because ye receive me not in the world neither do ye know me.</a:t>
            </a:r>
          </a:p>
          <a:p>
            <a:pPr algn="just" fontAlgn="base"/>
            <a:r>
              <a:rPr lang="en-US" sz="1600" b="1" dirty="0">
                <a:solidFill>
                  <a:schemeClr val="bg1"/>
                </a:solidFill>
                <a:latin typeface="Palatino"/>
              </a:rPr>
              <a:t>23 </a:t>
            </a:r>
            <a:r>
              <a:rPr lang="en-US" sz="1600" dirty="0">
                <a:solidFill>
                  <a:schemeClr val="bg1"/>
                </a:solidFill>
                <a:latin typeface="Palatino"/>
              </a:rPr>
              <a:t>But if ye receive me in the world, then shall ye know me, and shall receive your exaltation; that where I am ye shall be also.</a:t>
            </a:r>
          </a:p>
          <a:p>
            <a:pPr algn="just" fontAlgn="base"/>
            <a:r>
              <a:rPr lang="en-US" sz="1600" b="1" dirty="0">
                <a:solidFill>
                  <a:schemeClr val="bg1"/>
                </a:solidFill>
                <a:latin typeface="Palatino"/>
              </a:rPr>
              <a:t>24 </a:t>
            </a:r>
            <a:r>
              <a:rPr lang="en-US" sz="1600" dirty="0">
                <a:solidFill>
                  <a:schemeClr val="bg1"/>
                </a:solidFill>
                <a:latin typeface="Palatino"/>
              </a:rPr>
              <a:t>This is eternal lives—to know the only wise and true God, and Jesus Christ, whom he hath sent. I am he. Receive ye, therefore, my law.</a:t>
            </a:r>
          </a:p>
          <a:p>
            <a:pPr algn="just" fontAlgn="base"/>
            <a:r>
              <a:rPr lang="en-US" sz="1600" b="1" dirty="0">
                <a:solidFill>
                  <a:schemeClr val="bg1"/>
                </a:solidFill>
                <a:latin typeface="Palatino"/>
              </a:rPr>
              <a:t>25 </a:t>
            </a:r>
            <a:r>
              <a:rPr lang="en-US" sz="1600" dirty="0">
                <a:solidFill>
                  <a:schemeClr val="bg1"/>
                </a:solidFill>
                <a:latin typeface="Palatino"/>
              </a:rPr>
              <a:t>Broad is the gate, and wide the way that leadeth to the deaths; and many there are that go in thereat, because they receive me not, neither do they abide in my law.</a:t>
            </a:r>
            <a:endParaRPr lang="en-US" sz="1600" b="0" i="0" dirty="0">
              <a:solidFill>
                <a:schemeClr val="bg1"/>
              </a:solidFill>
              <a:effectLst/>
              <a:latin typeface="Palatino"/>
            </a:endParaRPr>
          </a:p>
        </p:txBody>
      </p:sp>
    </p:spTree>
    <p:extLst>
      <p:ext uri="{BB962C8B-B14F-4D97-AF65-F5344CB8AC3E}">
        <p14:creationId xmlns:p14="http://schemas.microsoft.com/office/powerpoint/2010/main" val="3589872757"/>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strVal val="#ppt_w+.3"/>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8"/>
                                        </p:tgtEl>
                                        <p:attrNameLst>
                                          <p:attrName>style.visibility</p:attrName>
                                        </p:attrNameLst>
                                      </p:cBhvr>
                                      <p:to>
                                        <p:strVal val="visible"/>
                                      </p:to>
                                    </p:set>
                                    <p:anim calcmode="lin" valueType="num">
                                      <p:cBhvr>
                                        <p:cTn id="28" dur="2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9" dur="200" fill="hold"/>
                                        <p:tgtEl>
                                          <p:spTgt spid="8"/>
                                        </p:tgtEl>
                                        <p:attrNameLst>
                                          <p:attrName>ppt_y</p:attrName>
                                        </p:attrNameLst>
                                      </p:cBhvr>
                                      <p:tavLst>
                                        <p:tav tm="0">
                                          <p:val>
                                            <p:strVal val="#ppt_y"/>
                                          </p:val>
                                        </p:tav>
                                        <p:tav tm="100000">
                                          <p:val>
                                            <p:strVal val="#ppt_y"/>
                                          </p:val>
                                        </p:tav>
                                      </p:tavLst>
                                    </p:anim>
                                    <p:anim calcmode="lin" valueType="num">
                                      <p:cBhvr>
                                        <p:cTn id="30" dur="2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1" dur="2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2" dur="200" tmFilter="0,0; .5, 1; 1, 1"/>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1000" fill="hold"/>
                                        <p:tgtEl>
                                          <p:spTgt spid="9"/>
                                        </p:tgtEl>
                                        <p:attrNameLst>
                                          <p:attrName>ppt_w</p:attrName>
                                        </p:attrNameLst>
                                      </p:cBhvr>
                                      <p:tavLst>
                                        <p:tav tm="0">
                                          <p:val>
                                            <p:strVal val="#ppt_w*0.70"/>
                                          </p:val>
                                        </p:tav>
                                        <p:tav tm="100000">
                                          <p:val>
                                            <p:strVal val="#ppt_w"/>
                                          </p:val>
                                        </p:tav>
                                      </p:tavLst>
                                    </p:anim>
                                    <p:anim calcmode="lin" valueType="num">
                                      <p:cBhvr>
                                        <p:cTn id="38" dur="1000" fill="hold"/>
                                        <p:tgtEl>
                                          <p:spTgt spid="9"/>
                                        </p:tgtEl>
                                        <p:attrNameLst>
                                          <p:attrName>ppt_h</p:attrName>
                                        </p:attrNameLst>
                                      </p:cBhvr>
                                      <p:tavLst>
                                        <p:tav tm="0">
                                          <p:val>
                                            <p:strVal val="#ppt_h"/>
                                          </p:val>
                                        </p:tav>
                                        <p:tav tm="100000">
                                          <p:val>
                                            <p:strVal val="#ppt_h"/>
                                          </p:val>
                                        </p:tav>
                                      </p:tavLst>
                                    </p:anim>
                                    <p:animEffect transition="in" filter="fade">
                                      <p:cBhvr>
                                        <p:cTn id="39" dur="10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41" presetClass="entr" presetSubtype="0" fill="hold" grpId="0" nodeType="clickEffect">
                                  <p:stCondLst>
                                    <p:cond delay="0"/>
                                  </p:stCondLst>
                                  <p:iterate type="lt">
                                    <p:tmPct val="10000"/>
                                  </p:iterate>
                                  <p:childTnLst>
                                    <p:set>
                                      <p:cBhvr>
                                        <p:cTn id="43" dur="1" fill="hold">
                                          <p:stCondLst>
                                            <p:cond delay="0"/>
                                          </p:stCondLst>
                                        </p:cTn>
                                        <p:tgtEl>
                                          <p:spTgt spid="10"/>
                                        </p:tgtEl>
                                        <p:attrNameLst>
                                          <p:attrName>style.visibility</p:attrName>
                                        </p:attrNameLst>
                                      </p:cBhvr>
                                      <p:to>
                                        <p:strVal val="visible"/>
                                      </p:to>
                                    </p:set>
                                    <p:anim calcmode="lin" valueType="num">
                                      <p:cBhvr>
                                        <p:cTn id="44" dur="1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45" dur="150" fill="hold"/>
                                        <p:tgtEl>
                                          <p:spTgt spid="10"/>
                                        </p:tgtEl>
                                        <p:attrNameLst>
                                          <p:attrName>ppt_y</p:attrName>
                                        </p:attrNameLst>
                                      </p:cBhvr>
                                      <p:tavLst>
                                        <p:tav tm="0">
                                          <p:val>
                                            <p:strVal val="#ppt_y"/>
                                          </p:val>
                                        </p:tav>
                                        <p:tav tm="100000">
                                          <p:val>
                                            <p:strVal val="#ppt_y"/>
                                          </p:val>
                                        </p:tav>
                                      </p:tavLst>
                                    </p:anim>
                                    <p:anim calcmode="lin" valueType="num">
                                      <p:cBhvr>
                                        <p:cTn id="46" dur="1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47" dur="1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48" dur="15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a:t>
            </a:r>
          </a:p>
        </p:txBody>
      </p:sp>
      <p:sp>
        <p:nvSpPr>
          <p:cNvPr id="5" name="Rectangle 4">
            <a:extLst>
              <a:ext uri="{FF2B5EF4-FFF2-40B4-BE49-F238E27FC236}">
                <a16:creationId xmlns:a16="http://schemas.microsoft.com/office/drawing/2014/main" id="{CC554BCC-1FCF-4DE6-AA80-A9996534892C}"/>
              </a:ext>
            </a:extLst>
          </p:cNvPr>
          <p:cNvSpPr/>
          <p:nvPr/>
        </p:nvSpPr>
        <p:spPr>
          <a:xfrm>
            <a:off x="1933642" y="2782669"/>
            <a:ext cx="8324715" cy="646331"/>
          </a:xfrm>
          <a:prstGeom prst="rect">
            <a:avLst/>
          </a:prstGeom>
        </p:spPr>
        <p:txBody>
          <a:bodyPr wrap="none">
            <a:spAutoFit/>
          </a:bodyPr>
          <a:lstStyle/>
          <a:p>
            <a:r>
              <a:rPr lang="en-US" sz="3600" b="1" dirty="0">
                <a:solidFill>
                  <a:schemeClr val="bg1"/>
                </a:solidFill>
                <a:latin typeface="Sitka Small" panose="02000505000000020004" pitchFamily="2" charset="0"/>
              </a:rPr>
              <a:t>Doctrine and Covenants 132:3–33</a:t>
            </a:r>
          </a:p>
        </p:txBody>
      </p:sp>
    </p:spTree>
    <p:extLst>
      <p:ext uri="{BB962C8B-B14F-4D97-AF65-F5344CB8AC3E}">
        <p14:creationId xmlns:p14="http://schemas.microsoft.com/office/powerpoint/2010/main" val="1527553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a:t>
            </a:r>
          </a:p>
        </p:txBody>
      </p:sp>
      <p:sp>
        <p:nvSpPr>
          <p:cNvPr id="2" name="Rectangle 1">
            <a:extLst>
              <a:ext uri="{FF2B5EF4-FFF2-40B4-BE49-F238E27FC236}">
                <a16:creationId xmlns:a16="http://schemas.microsoft.com/office/drawing/2014/main" id="{67D611E6-C605-4B37-9CE3-E24BD235E7E4}"/>
              </a:ext>
            </a:extLst>
          </p:cNvPr>
          <p:cNvSpPr/>
          <p:nvPr/>
        </p:nvSpPr>
        <p:spPr>
          <a:xfrm>
            <a:off x="2754923" y="2551837"/>
            <a:ext cx="6682154" cy="1754326"/>
          </a:xfrm>
          <a:prstGeom prst="rect">
            <a:avLst/>
          </a:prstGeom>
        </p:spPr>
        <p:txBody>
          <a:bodyPr wrap="square">
            <a:spAutoFit/>
          </a:bodyPr>
          <a:lstStyle/>
          <a:p>
            <a:pPr algn="ctr"/>
            <a:r>
              <a:rPr lang="en-US" sz="3600" b="1" dirty="0">
                <a:solidFill>
                  <a:schemeClr val="bg1"/>
                </a:solidFill>
                <a:latin typeface="Sitka Small" panose="02000505000000020004" pitchFamily="2" charset="0"/>
              </a:rPr>
              <a:t>“The Lord sets forth the conditions of the new and everlasting covenant”</a:t>
            </a:r>
          </a:p>
        </p:txBody>
      </p:sp>
      <p:sp>
        <p:nvSpPr>
          <p:cNvPr id="4" name="Rectangle 3">
            <a:extLst>
              <a:ext uri="{FF2B5EF4-FFF2-40B4-BE49-F238E27FC236}">
                <a16:creationId xmlns:a16="http://schemas.microsoft.com/office/drawing/2014/main" id="{4F615F50-0136-4498-A348-E8E720F433E7}"/>
              </a:ext>
            </a:extLst>
          </p:cNvPr>
          <p:cNvSpPr/>
          <p:nvPr/>
        </p:nvSpPr>
        <p:spPr>
          <a:xfrm>
            <a:off x="1272052" y="968273"/>
            <a:ext cx="3964547" cy="369332"/>
          </a:xfrm>
          <a:prstGeom prst="rect">
            <a:avLst/>
          </a:prstGeom>
        </p:spPr>
        <p:txBody>
          <a:bodyPr wrap="none">
            <a:spAutoFit/>
          </a:bodyPr>
          <a:lstStyle/>
          <a:p>
            <a:r>
              <a:rPr lang="en-US" b="1" dirty="0">
                <a:solidFill>
                  <a:schemeClr val="bg1"/>
                </a:solidFill>
              </a:rPr>
              <a:t>Doctrine and Covenants 132:3-18.</a:t>
            </a:r>
          </a:p>
        </p:txBody>
      </p:sp>
    </p:spTree>
    <p:extLst>
      <p:ext uri="{BB962C8B-B14F-4D97-AF65-F5344CB8AC3E}">
        <p14:creationId xmlns:p14="http://schemas.microsoft.com/office/powerpoint/2010/main" val="228191333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FDF4D1F-91DD-4AB8-8DEE-A8459366B1B0}"/>
              </a:ext>
            </a:extLst>
          </p:cNvPr>
          <p:cNvSpPr/>
          <p:nvPr/>
        </p:nvSpPr>
        <p:spPr>
          <a:xfrm>
            <a:off x="1464633" y="968273"/>
            <a:ext cx="8951576" cy="179742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a:t>
            </a:r>
          </a:p>
        </p:txBody>
      </p:sp>
      <p:sp>
        <p:nvSpPr>
          <p:cNvPr id="2" name="Rectangle 1">
            <a:extLst>
              <a:ext uri="{FF2B5EF4-FFF2-40B4-BE49-F238E27FC236}">
                <a16:creationId xmlns:a16="http://schemas.microsoft.com/office/drawing/2014/main" id="{3E967A4C-F760-4F86-8159-4112BDCB5ECC}"/>
              </a:ext>
            </a:extLst>
          </p:cNvPr>
          <p:cNvSpPr/>
          <p:nvPr/>
        </p:nvSpPr>
        <p:spPr>
          <a:xfrm>
            <a:off x="1464633" y="968273"/>
            <a:ext cx="4817344" cy="369332"/>
          </a:xfrm>
          <a:prstGeom prst="rect">
            <a:avLst/>
          </a:prstGeom>
        </p:spPr>
        <p:txBody>
          <a:bodyPr wrap="none">
            <a:spAutoFit/>
          </a:bodyPr>
          <a:lstStyle/>
          <a:p>
            <a:r>
              <a:rPr lang="en-US" b="1" i="1" dirty="0">
                <a:solidFill>
                  <a:schemeClr val="bg1"/>
                </a:solidFill>
              </a:rPr>
              <a:t>Why is eternal marriage important to you?</a:t>
            </a:r>
          </a:p>
        </p:txBody>
      </p:sp>
      <p:sp>
        <p:nvSpPr>
          <p:cNvPr id="4" name="Rectangle 3">
            <a:extLst>
              <a:ext uri="{FF2B5EF4-FFF2-40B4-BE49-F238E27FC236}">
                <a16:creationId xmlns:a16="http://schemas.microsoft.com/office/drawing/2014/main" id="{EBEB6D39-7343-4FC4-A774-3F664433C947}"/>
              </a:ext>
            </a:extLst>
          </p:cNvPr>
          <p:cNvSpPr/>
          <p:nvPr/>
        </p:nvSpPr>
        <p:spPr>
          <a:xfrm>
            <a:off x="1464633" y="1448024"/>
            <a:ext cx="8832918" cy="646331"/>
          </a:xfrm>
          <a:prstGeom prst="rect">
            <a:avLst/>
          </a:prstGeom>
        </p:spPr>
        <p:txBody>
          <a:bodyPr wrap="square">
            <a:spAutoFit/>
          </a:bodyPr>
          <a:lstStyle/>
          <a:p>
            <a:pPr algn="just"/>
            <a:r>
              <a:rPr lang="en-US" b="1" i="1" dirty="0">
                <a:solidFill>
                  <a:schemeClr val="bg1"/>
                </a:solidFill>
              </a:rPr>
              <a:t>What will you do, beginning today, to prepare yourself to enter the temple and be married for time and all eternity?</a:t>
            </a:r>
          </a:p>
        </p:txBody>
      </p:sp>
      <p:sp>
        <p:nvSpPr>
          <p:cNvPr id="5" name="Rectangle 4">
            <a:extLst>
              <a:ext uri="{FF2B5EF4-FFF2-40B4-BE49-F238E27FC236}">
                <a16:creationId xmlns:a16="http://schemas.microsoft.com/office/drawing/2014/main" id="{7BA1A164-ABB1-4819-9463-2AFCD81BCCD5}"/>
              </a:ext>
            </a:extLst>
          </p:cNvPr>
          <p:cNvSpPr/>
          <p:nvPr/>
        </p:nvSpPr>
        <p:spPr>
          <a:xfrm>
            <a:off x="1464633" y="2119365"/>
            <a:ext cx="8832918" cy="646331"/>
          </a:xfrm>
          <a:prstGeom prst="rect">
            <a:avLst/>
          </a:prstGeom>
        </p:spPr>
        <p:txBody>
          <a:bodyPr wrap="square">
            <a:spAutoFit/>
          </a:bodyPr>
          <a:lstStyle/>
          <a:p>
            <a:pPr algn="just"/>
            <a:r>
              <a:rPr lang="en-US" b="1" i="1" dirty="0">
                <a:solidFill>
                  <a:schemeClr val="bg1"/>
                </a:solidFill>
              </a:rPr>
              <a:t>What blessings can come in this life to those who obey God’s law to be sealed in the temple?</a:t>
            </a:r>
          </a:p>
        </p:txBody>
      </p:sp>
    </p:spTree>
    <p:extLst>
      <p:ext uri="{BB962C8B-B14F-4D97-AF65-F5344CB8AC3E}">
        <p14:creationId xmlns:p14="http://schemas.microsoft.com/office/powerpoint/2010/main" val="1276953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30A3FD2-A523-4793-AB27-93F60E62A7D2}"/>
              </a:ext>
            </a:extLst>
          </p:cNvPr>
          <p:cNvSpPr/>
          <p:nvPr/>
        </p:nvSpPr>
        <p:spPr>
          <a:xfrm>
            <a:off x="2475914" y="1785985"/>
            <a:ext cx="7666892" cy="255454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a:t>
            </a:r>
          </a:p>
        </p:txBody>
      </p:sp>
      <p:sp>
        <p:nvSpPr>
          <p:cNvPr id="2" name="Rectangle 1">
            <a:extLst>
              <a:ext uri="{FF2B5EF4-FFF2-40B4-BE49-F238E27FC236}">
                <a16:creationId xmlns:a16="http://schemas.microsoft.com/office/drawing/2014/main" id="{54FCF0F9-9390-41C1-B7FF-9AEF4D21F6FC}"/>
              </a:ext>
            </a:extLst>
          </p:cNvPr>
          <p:cNvSpPr/>
          <p:nvPr/>
        </p:nvSpPr>
        <p:spPr>
          <a:xfrm>
            <a:off x="4046806" y="1785985"/>
            <a:ext cx="6096000" cy="2554545"/>
          </a:xfrm>
          <a:prstGeom prst="rect">
            <a:avLst/>
          </a:prstGeom>
        </p:spPr>
        <p:txBody>
          <a:bodyPr>
            <a:spAutoFit/>
          </a:bodyPr>
          <a:lstStyle/>
          <a:p>
            <a:pPr algn="just"/>
            <a:r>
              <a:rPr lang="en-US" sz="1600" dirty="0">
                <a:solidFill>
                  <a:schemeClr val="bg1"/>
                </a:solidFill>
              </a:rPr>
              <a:t>“Now there is a clear-cut definition in detail of the new and everlasting covenant. It is everything—the fulness of the gospel. So marriage properly performed, baptism, ordination to the priesthood, everything else—every contract, every obligation, every performance that pertains to the gospel of Jesus Christ, which is sealed by the Holy Spirit of promise according to his law here given, is a part of the new and everlasting covenant” (Doctrines of Salvation, comp. Bruce R. McConkie, 3vols. [1954–56], 1:158; italics removed).</a:t>
            </a:r>
          </a:p>
        </p:txBody>
      </p:sp>
      <p:pic>
        <p:nvPicPr>
          <p:cNvPr id="6" name="Picture 5">
            <a:extLst>
              <a:ext uri="{FF2B5EF4-FFF2-40B4-BE49-F238E27FC236}">
                <a16:creationId xmlns:a16="http://schemas.microsoft.com/office/drawing/2014/main" id="{3A8F02EC-D73F-44CA-8A3F-C8A3358DBD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7905" y="1907742"/>
            <a:ext cx="1448901" cy="1699155"/>
          </a:xfrm>
          <a:prstGeom prst="rect">
            <a:avLst/>
          </a:prstGeom>
        </p:spPr>
      </p:pic>
      <p:sp>
        <p:nvSpPr>
          <p:cNvPr id="7" name="TextBox 6">
            <a:extLst>
              <a:ext uri="{FF2B5EF4-FFF2-40B4-BE49-F238E27FC236}">
                <a16:creationId xmlns:a16="http://schemas.microsoft.com/office/drawing/2014/main" id="{E7664956-4204-42A6-8179-E9723206445B}"/>
              </a:ext>
            </a:extLst>
          </p:cNvPr>
          <p:cNvSpPr txBox="1"/>
          <p:nvPr/>
        </p:nvSpPr>
        <p:spPr>
          <a:xfrm>
            <a:off x="2499429" y="3578761"/>
            <a:ext cx="1648208" cy="430887"/>
          </a:xfrm>
          <a:prstGeom prst="rect">
            <a:avLst/>
          </a:prstGeom>
          <a:noFill/>
        </p:spPr>
        <p:txBody>
          <a:bodyPr wrap="none" rtlCol="0">
            <a:spAutoFit/>
          </a:bodyPr>
          <a:lstStyle/>
          <a:p>
            <a:pPr algn="ctr"/>
            <a:r>
              <a:rPr lang="en-US" sz="1100" b="1" dirty="0">
                <a:solidFill>
                  <a:schemeClr val="bg1"/>
                </a:solidFill>
              </a:rPr>
              <a:t>President </a:t>
            </a:r>
          </a:p>
          <a:p>
            <a:pPr algn="ctr"/>
            <a:r>
              <a:rPr lang="en-US" sz="1100" b="1" dirty="0">
                <a:solidFill>
                  <a:schemeClr val="bg1"/>
                </a:solidFill>
              </a:rPr>
              <a:t>Joseph Fielding Smith</a:t>
            </a:r>
          </a:p>
        </p:txBody>
      </p:sp>
      <p:sp>
        <p:nvSpPr>
          <p:cNvPr id="8" name="Rectangle 7">
            <a:extLst>
              <a:ext uri="{FF2B5EF4-FFF2-40B4-BE49-F238E27FC236}">
                <a16:creationId xmlns:a16="http://schemas.microsoft.com/office/drawing/2014/main" id="{586ABB72-DD8C-41B0-B570-A2CA709485DE}"/>
              </a:ext>
            </a:extLst>
          </p:cNvPr>
          <p:cNvSpPr/>
          <p:nvPr/>
        </p:nvSpPr>
        <p:spPr>
          <a:xfrm>
            <a:off x="1516305" y="1013902"/>
            <a:ext cx="5061001" cy="369332"/>
          </a:xfrm>
          <a:prstGeom prst="rect">
            <a:avLst/>
          </a:prstGeom>
        </p:spPr>
        <p:txBody>
          <a:bodyPr wrap="none">
            <a:spAutoFit/>
          </a:bodyPr>
          <a:lstStyle/>
          <a:p>
            <a:r>
              <a:rPr lang="en-US" b="1" dirty="0">
                <a:solidFill>
                  <a:schemeClr val="bg1"/>
                </a:solidFill>
              </a:rPr>
              <a:t>What is the new and everlasting covenant?</a:t>
            </a:r>
          </a:p>
        </p:txBody>
      </p:sp>
    </p:spTree>
    <p:extLst>
      <p:ext uri="{BB962C8B-B14F-4D97-AF65-F5344CB8AC3E}">
        <p14:creationId xmlns:p14="http://schemas.microsoft.com/office/powerpoint/2010/main" val="1421129452"/>
      </p:ext>
    </p:extLst>
  </p:cSld>
  <p:clrMapOvr>
    <a:masterClrMapping/>
  </p:clrMapOvr>
  <mc:AlternateContent xmlns:mc="http://schemas.openxmlformats.org/markup-compatibility/2006" xmlns:p14="http://schemas.microsoft.com/office/powerpoint/2010/main">
    <mc:Choice Requires="p14">
      <p:transition spd="slow" p14:dur="175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250"/>
                                        <p:tgtEl>
                                          <p:spTgt spid="2"/>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8)">
                                      <p:cBhvr>
                                        <p:cTn id="10" dur="1250"/>
                                        <p:tgtEl>
                                          <p:spTgt spid="4"/>
                                        </p:tgtEl>
                                      </p:cBhvr>
                                    </p:animEffect>
                                  </p:childTnLst>
                                </p:cTn>
                              </p:par>
                              <p:par>
                                <p:cTn id="11" presetID="21" presetClass="entr" presetSubtype="8"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8)">
                                      <p:cBhvr>
                                        <p:cTn id="13" dur="1250"/>
                                        <p:tgtEl>
                                          <p:spTgt spid="7"/>
                                        </p:tgtEl>
                                      </p:cBhvr>
                                    </p:animEffect>
                                  </p:childTnLst>
                                </p:cTn>
                              </p:par>
                              <p:par>
                                <p:cTn id="14" presetID="21" presetClass="entr" presetSubtype="8"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heel(8)">
                                      <p:cBhvr>
                                        <p:cTn id="16"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a:t>
            </a:r>
          </a:p>
        </p:txBody>
      </p:sp>
      <p:sp>
        <p:nvSpPr>
          <p:cNvPr id="4" name="Rectangle 3">
            <a:extLst>
              <a:ext uri="{FF2B5EF4-FFF2-40B4-BE49-F238E27FC236}">
                <a16:creationId xmlns:a16="http://schemas.microsoft.com/office/drawing/2014/main" id="{8017B3B3-CB7C-46BC-833E-6420A8735BFF}"/>
              </a:ext>
            </a:extLst>
          </p:cNvPr>
          <p:cNvSpPr/>
          <p:nvPr/>
        </p:nvSpPr>
        <p:spPr>
          <a:xfrm>
            <a:off x="1272052" y="968273"/>
            <a:ext cx="3836307" cy="369332"/>
          </a:xfrm>
          <a:prstGeom prst="rect">
            <a:avLst/>
          </a:prstGeom>
        </p:spPr>
        <p:txBody>
          <a:bodyPr wrap="none">
            <a:spAutoFit/>
          </a:bodyPr>
          <a:lstStyle/>
          <a:p>
            <a:r>
              <a:rPr lang="en-US" b="1" dirty="0">
                <a:solidFill>
                  <a:schemeClr val="bg1"/>
                </a:solidFill>
              </a:rPr>
              <a:t>Doctrine and Covenants 132:3-5.</a:t>
            </a:r>
          </a:p>
        </p:txBody>
      </p:sp>
      <p:sp>
        <p:nvSpPr>
          <p:cNvPr id="5" name="Rectangle 4">
            <a:extLst>
              <a:ext uri="{FF2B5EF4-FFF2-40B4-BE49-F238E27FC236}">
                <a16:creationId xmlns:a16="http://schemas.microsoft.com/office/drawing/2014/main" id="{29BA819C-C5F3-434E-9ADE-2FA12A8662AE}"/>
              </a:ext>
            </a:extLst>
          </p:cNvPr>
          <p:cNvSpPr/>
          <p:nvPr/>
        </p:nvSpPr>
        <p:spPr>
          <a:xfrm>
            <a:off x="1272052" y="3126051"/>
            <a:ext cx="7404295" cy="369332"/>
          </a:xfrm>
          <a:prstGeom prst="rect">
            <a:avLst/>
          </a:prstGeom>
        </p:spPr>
        <p:txBody>
          <a:bodyPr wrap="square">
            <a:spAutoFit/>
          </a:bodyPr>
          <a:lstStyle/>
          <a:p>
            <a:r>
              <a:rPr lang="en-US" b="1" dirty="0">
                <a:solidFill>
                  <a:schemeClr val="bg1"/>
                </a:solidFill>
              </a:rPr>
              <a:t>What is the result of rejecting the new and everlasting covenant?</a:t>
            </a:r>
          </a:p>
        </p:txBody>
      </p:sp>
      <p:sp>
        <p:nvSpPr>
          <p:cNvPr id="6" name="Rectangle 5">
            <a:extLst>
              <a:ext uri="{FF2B5EF4-FFF2-40B4-BE49-F238E27FC236}">
                <a16:creationId xmlns:a16="http://schemas.microsoft.com/office/drawing/2014/main" id="{34B6C152-0CEA-45A4-B59E-5806E32C9D20}"/>
              </a:ext>
            </a:extLst>
          </p:cNvPr>
          <p:cNvSpPr/>
          <p:nvPr/>
        </p:nvSpPr>
        <p:spPr>
          <a:xfrm>
            <a:off x="1272052" y="3606503"/>
            <a:ext cx="3656770" cy="369332"/>
          </a:xfrm>
          <a:prstGeom prst="rect">
            <a:avLst/>
          </a:prstGeom>
        </p:spPr>
        <p:txBody>
          <a:bodyPr wrap="none">
            <a:spAutoFit/>
          </a:bodyPr>
          <a:lstStyle/>
          <a:p>
            <a:r>
              <a:rPr lang="en-US" b="1" dirty="0">
                <a:solidFill>
                  <a:schemeClr val="bg1"/>
                </a:solidFill>
              </a:rPr>
              <a:t>Doctrine and Covenants 132:6.</a:t>
            </a:r>
          </a:p>
        </p:txBody>
      </p:sp>
      <p:sp>
        <p:nvSpPr>
          <p:cNvPr id="8" name="Rectangle 7">
            <a:extLst>
              <a:ext uri="{FF2B5EF4-FFF2-40B4-BE49-F238E27FC236}">
                <a16:creationId xmlns:a16="http://schemas.microsoft.com/office/drawing/2014/main" id="{01309675-3E7B-4672-98C7-6F2BFB5798E8}"/>
              </a:ext>
            </a:extLst>
          </p:cNvPr>
          <p:cNvSpPr/>
          <p:nvPr/>
        </p:nvSpPr>
        <p:spPr>
          <a:xfrm>
            <a:off x="1272051" y="4724627"/>
            <a:ext cx="8904849" cy="369332"/>
          </a:xfrm>
          <a:prstGeom prst="rect">
            <a:avLst/>
          </a:prstGeom>
        </p:spPr>
        <p:txBody>
          <a:bodyPr wrap="square">
            <a:spAutoFit/>
          </a:bodyPr>
          <a:lstStyle/>
          <a:p>
            <a:pPr algn="just"/>
            <a:r>
              <a:rPr lang="en-US" b="1" dirty="0">
                <a:solidFill>
                  <a:schemeClr val="bg1"/>
                </a:solidFill>
              </a:rPr>
              <a:t>What do we receive if we are faithful in the new and everlasting covenant?</a:t>
            </a:r>
          </a:p>
        </p:txBody>
      </p:sp>
      <p:sp>
        <p:nvSpPr>
          <p:cNvPr id="9" name="Rectangle 8">
            <a:extLst>
              <a:ext uri="{FF2B5EF4-FFF2-40B4-BE49-F238E27FC236}">
                <a16:creationId xmlns:a16="http://schemas.microsoft.com/office/drawing/2014/main" id="{F16F1FC2-954D-4FC0-ACFB-126E811FA662}"/>
              </a:ext>
            </a:extLst>
          </p:cNvPr>
          <p:cNvSpPr/>
          <p:nvPr/>
        </p:nvSpPr>
        <p:spPr>
          <a:xfrm>
            <a:off x="1272052" y="1253386"/>
            <a:ext cx="9011430" cy="1815882"/>
          </a:xfrm>
          <a:prstGeom prst="rect">
            <a:avLst/>
          </a:prstGeom>
        </p:spPr>
        <p:txBody>
          <a:bodyPr wrap="square">
            <a:spAutoFit/>
          </a:bodyPr>
          <a:lstStyle/>
          <a:p>
            <a:pPr algn="just" fontAlgn="base"/>
            <a:r>
              <a:rPr lang="en-US" sz="1600" b="1" dirty="0">
                <a:solidFill>
                  <a:schemeClr val="bg1"/>
                </a:solidFill>
                <a:latin typeface="Palatino"/>
              </a:rPr>
              <a:t>3 </a:t>
            </a:r>
            <a:r>
              <a:rPr lang="en-US" sz="1600" dirty="0">
                <a:solidFill>
                  <a:schemeClr val="bg1"/>
                </a:solidFill>
                <a:latin typeface="Palatino"/>
              </a:rPr>
              <a:t>Therefore, prepare thy heart to receive and obey the instructions which I am about to give unto you; for all those who have this law revealed unto them must obey the same.</a:t>
            </a:r>
          </a:p>
          <a:p>
            <a:pPr algn="just" fontAlgn="base"/>
            <a:r>
              <a:rPr lang="en-US" sz="1600" b="1" dirty="0">
                <a:solidFill>
                  <a:schemeClr val="bg1"/>
                </a:solidFill>
                <a:latin typeface="Palatino"/>
              </a:rPr>
              <a:t>4 </a:t>
            </a:r>
            <a:r>
              <a:rPr lang="en-US" sz="1600" dirty="0">
                <a:solidFill>
                  <a:schemeClr val="bg1"/>
                </a:solidFill>
                <a:latin typeface="Palatino"/>
              </a:rPr>
              <a:t>For behold, I reveal unto you a new and an everlasting covenant; and if ye abide not that covenant, then are ye damned; for no one can reject this covenant and be permitted to enter into my glory.</a:t>
            </a:r>
          </a:p>
          <a:p>
            <a:pPr algn="just" fontAlgn="base"/>
            <a:r>
              <a:rPr lang="en-US" sz="1600" b="1" dirty="0">
                <a:solidFill>
                  <a:schemeClr val="bg1"/>
                </a:solidFill>
                <a:latin typeface="Palatino"/>
              </a:rPr>
              <a:t>5 </a:t>
            </a:r>
            <a:r>
              <a:rPr lang="en-US" sz="1600" dirty="0">
                <a:solidFill>
                  <a:schemeClr val="bg1"/>
                </a:solidFill>
                <a:latin typeface="Palatino"/>
              </a:rPr>
              <a:t>For all who will have a blessing at my hands shall abide the law which was appointed for that blessing, and the conditions thereof, as were instituted from before the foundation of the world.</a:t>
            </a:r>
            <a:endParaRPr lang="en-US" sz="1600" b="0" i="0" dirty="0">
              <a:solidFill>
                <a:schemeClr val="bg1"/>
              </a:solidFill>
              <a:effectLst/>
              <a:latin typeface="Palatino"/>
            </a:endParaRPr>
          </a:p>
        </p:txBody>
      </p:sp>
      <p:sp>
        <p:nvSpPr>
          <p:cNvPr id="10" name="Rectangle 9">
            <a:extLst>
              <a:ext uri="{FF2B5EF4-FFF2-40B4-BE49-F238E27FC236}">
                <a16:creationId xmlns:a16="http://schemas.microsoft.com/office/drawing/2014/main" id="{B8C025D3-F445-49BE-BC53-635CCC3186FF}"/>
              </a:ext>
            </a:extLst>
          </p:cNvPr>
          <p:cNvSpPr/>
          <p:nvPr/>
        </p:nvSpPr>
        <p:spPr>
          <a:xfrm>
            <a:off x="1272052" y="3908620"/>
            <a:ext cx="8904848" cy="830997"/>
          </a:xfrm>
          <a:prstGeom prst="rect">
            <a:avLst/>
          </a:prstGeom>
        </p:spPr>
        <p:txBody>
          <a:bodyPr wrap="square">
            <a:spAutoFit/>
          </a:bodyPr>
          <a:lstStyle/>
          <a:p>
            <a:pPr algn="just"/>
            <a:r>
              <a:rPr lang="en-US" sz="1600" dirty="0">
                <a:solidFill>
                  <a:schemeClr val="bg1"/>
                </a:solidFill>
                <a:latin typeface="Palatino"/>
              </a:rPr>
              <a:t>And as pertaining to the new and everlasting covenant, it was instituted for the fulness of my glory; and he that receiveth a fulness thereof must and shall abide the law, or he shall be damned, saith the Lord God.</a:t>
            </a:r>
            <a:endParaRPr lang="en-US" sz="1600" dirty="0">
              <a:solidFill>
                <a:schemeClr val="bg1"/>
              </a:solidFill>
            </a:endParaRPr>
          </a:p>
        </p:txBody>
      </p:sp>
    </p:spTree>
    <p:extLst>
      <p:ext uri="{BB962C8B-B14F-4D97-AF65-F5344CB8AC3E}">
        <p14:creationId xmlns:p14="http://schemas.microsoft.com/office/powerpoint/2010/main" val="1141851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1000"/>
                                        <p:tgtEl>
                                          <p:spTgt spid="6"/>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a:t>
            </a:r>
          </a:p>
        </p:txBody>
      </p:sp>
      <p:sp>
        <p:nvSpPr>
          <p:cNvPr id="4" name="Rectangle 3">
            <a:extLst>
              <a:ext uri="{FF2B5EF4-FFF2-40B4-BE49-F238E27FC236}">
                <a16:creationId xmlns:a16="http://schemas.microsoft.com/office/drawing/2014/main" id="{08AADFBA-FBD8-4F21-85BA-12D66598C080}"/>
              </a:ext>
            </a:extLst>
          </p:cNvPr>
          <p:cNvSpPr/>
          <p:nvPr/>
        </p:nvSpPr>
        <p:spPr>
          <a:xfrm>
            <a:off x="1294228" y="968273"/>
            <a:ext cx="3610284" cy="369332"/>
          </a:xfrm>
          <a:prstGeom prst="rect">
            <a:avLst/>
          </a:prstGeom>
        </p:spPr>
        <p:txBody>
          <a:bodyPr wrap="none">
            <a:spAutoFit/>
          </a:bodyPr>
          <a:lstStyle/>
          <a:p>
            <a:r>
              <a:rPr lang="en-US" b="1" dirty="0">
                <a:solidFill>
                  <a:schemeClr val="bg1"/>
                </a:solidFill>
              </a:rPr>
              <a:t>Doctrine and Covenants 132:7.</a:t>
            </a:r>
          </a:p>
        </p:txBody>
      </p:sp>
      <p:sp>
        <p:nvSpPr>
          <p:cNvPr id="2" name="Rectangle 1">
            <a:extLst>
              <a:ext uri="{FF2B5EF4-FFF2-40B4-BE49-F238E27FC236}">
                <a16:creationId xmlns:a16="http://schemas.microsoft.com/office/drawing/2014/main" id="{75B33B2F-7A68-4942-A9EB-167F3FA46855}"/>
              </a:ext>
            </a:extLst>
          </p:cNvPr>
          <p:cNvSpPr/>
          <p:nvPr/>
        </p:nvSpPr>
        <p:spPr>
          <a:xfrm>
            <a:off x="1294227" y="3626466"/>
            <a:ext cx="4658648" cy="369332"/>
          </a:xfrm>
          <a:prstGeom prst="rect">
            <a:avLst/>
          </a:prstGeom>
        </p:spPr>
        <p:txBody>
          <a:bodyPr wrap="none">
            <a:spAutoFit/>
          </a:bodyPr>
          <a:lstStyle/>
          <a:p>
            <a:r>
              <a:rPr lang="en-US" b="1" dirty="0">
                <a:solidFill>
                  <a:schemeClr val="bg1"/>
                </a:solidFill>
              </a:rPr>
              <a:t>What happens to manmade contracts?</a:t>
            </a:r>
          </a:p>
        </p:txBody>
      </p:sp>
      <p:sp>
        <p:nvSpPr>
          <p:cNvPr id="6" name="Rectangle 5">
            <a:extLst>
              <a:ext uri="{FF2B5EF4-FFF2-40B4-BE49-F238E27FC236}">
                <a16:creationId xmlns:a16="http://schemas.microsoft.com/office/drawing/2014/main" id="{1168BD5F-83A1-4B82-8271-4989DEE6C6D3}"/>
              </a:ext>
            </a:extLst>
          </p:cNvPr>
          <p:cNvSpPr/>
          <p:nvPr/>
        </p:nvSpPr>
        <p:spPr>
          <a:xfrm>
            <a:off x="1297273" y="3991700"/>
            <a:ext cx="2326278"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They end at death.</a:t>
            </a:r>
          </a:p>
        </p:txBody>
      </p:sp>
      <p:sp>
        <p:nvSpPr>
          <p:cNvPr id="7" name="Rectangle 6">
            <a:extLst>
              <a:ext uri="{FF2B5EF4-FFF2-40B4-BE49-F238E27FC236}">
                <a16:creationId xmlns:a16="http://schemas.microsoft.com/office/drawing/2014/main" id="{3216783C-D31E-47C9-9361-D222F624947F}"/>
              </a:ext>
            </a:extLst>
          </p:cNvPr>
          <p:cNvSpPr/>
          <p:nvPr/>
        </p:nvSpPr>
        <p:spPr>
          <a:xfrm>
            <a:off x="1294227" y="4425484"/>
            <a:ext cx="8229192" cy="369332"/>
          </a:xfrm>
          <a:prstGeom prst="rect">
            <a:avLst/>
          </a:prstGeom>
        </p:spPr>
        <p:txBody>
          <a:bodyPr wrap="square">
            <a:spAutoFit/>
          </a:bodyPr>
          <a:lstStyle/>
          <a:p>
            <a:pPr algn="just"/>
            <a:r>
              <a:rPr lang="en-US" b="1" dirty="0">
                <a:solidFill>
                  <a:schemeClr val="bg1"/>
                </a:solidFill>
              </a:rPr>
              <a:t>What two things must happen for covenants to be binding after we die? </a:t>
            </a:r>
          </a:p>
        </p:txBody>
      </p:sp>
      <p:sp>
        <p:nvSpPr>
          <p:cNvPr id="8" name="Rectangle 7">
            <a:extLst>
              <a:ext uri="{FF2B5EF4-FFF2-40B4-BE49-F238E27FC236}">
                <a16:creationId xmlns:a16="http://schemas.microsoft.com/office/drawing/2014/main" id="{5C40203D-ABCB-4CB0-9B4F-71575847A064}"/>
              </a:ext>
            </a:extLst>
          </p:cNvPr>
          <p:cNvSpPr/>
          <p:nvPr/>
        </p:nvSpPr>
        <p:spPr>
          <a:xfrm>
            <a:off x="1294228" y="4810734"/>
            <a:ext cx="8830433"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They must be made through priesthood authority, and they must be “entered into and sealed by the Holy Spirit of promise.</a:t>
            </a:r>
          </a:p>
        </p:txBody>
      </p:sp>
      <p:sp>
        <p:nvSpPr>
          <p:cNvPr id="9" name="Rectangle 8">
            <a:extLst>
              <a:ext uri="{FF2B5EF4-FFF2-40B4-BE49-F238E27FC236}">
                <a16:creationId xmlns:a16="http://schemas.microsoft.com/office/drawing/2014/main" id="{897D815A-DEC1-4648-9A1D-9FB0E2147893}"/>
              </a:ext>
            </a:extLst>
          </p:cNvPr>
          <p:cNvSpPr/>
          <p:nvPr/>
        </p:nvSpPr>
        <p:spPr>
          <a:xfrm>
            <a:off x="1294228" y="5466821"/>
            <a:ext cx="8830433"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Unless a covenant is made through the proper priesthood authority and sealed by the Holy Spirit of Promise, it will end at death.</a:t>
            </a:r>
          </a:p>
        </p:txBody>
      </p:sp>
      <p:sp>
        <p:nvSpPr>
          <p:cNvPr id="10" name="Rectangle 9">
            <a:extLst>
              <a:ext uri="{FF2B5EF4-FFF2-40B4-BE49-F238E27FC236}">
                <a16:creationId xmlns:a16="http://schemas.microsoft.com/office/drawing/2014/main" id="{1AE9183D-96A2-4D56-9797-44DBAA7DA823}"/>
              </a:ext>
            </a:extLst>
          </p:cNvPr>
          <p:cNvSpPr/>
          <p:nvPr/>
        </p:nvSpPr>
        <p:spPr>
          <a:xfrm>
            <a:off x="1294227" y="1257070"/>
            <a:ext cx="9148485" cy="2308324"/>
          </a:xfrm>
          <a:prstGeom prst="rect">
            <a:avLst/>
          </a:prstGeom>
        </p:spPr>
        <p:txBody>
          <a:bodyPr wrap="square">
            <a:spAutoFit/>
          </a:bodyPr>
          <a:lstStyle/>
          <a:p>
            <a:pPr algn="just"/>
            <a:r>
              <a:rPr lang="en-US" sz="1600" dirty="0">
                <a:solidFill>
                  <a:schemeClr val="bg1"/>
                </a:solidFill>
                <a:latin typeface="Palatino"/>
              </a:rPr>
              <a:t>And verily I say unto you, that the conditions of this law are these: All covenants, contracts, bonds, obligations, oaths, vows, performances, connections, associations, or expectations, that are not made and entered into and sealed by the Holy Spirit of promise, of him who is anointed, both as well for time and for all eternity, and that too most holy, by revelation and commandment through the medium of mine anointed, whom I have appointed on the earth to hold this power (and I have appointed unto my servant Joseph to hold this power in the last days, and there is never but one on the earth at a time on whom this power and the keys of this priesthood are conferred), are of no efficacy, virtue, or force in and after the resurrection from the dead; for all contracts that are not made unto this end have an end when men are dead.</a:t>
            </a:r>
            <a:endParaRPr lang="en-US" sz="1600" dirty="0">
              <a:solidFill>
                <a:schemeClr val="bg1"/>
              </a:solidFill>
            </a:endParaRPr>
          </a:p>
        </p:txBody>
      </p:sp>
    </p:spTree>
    <p:extLst>
      <p:ext uri="{BB962C8B-B14F-4D97-AF65-F5344CB8AC3E}">
        <p14:creationId xmlns:p14="http://schemas.microsoft.com/office/powerpoint/2010/main" val="3784326183"/>
      </p:ext>
    </p:extLst>
  </p:cSld>
  <p:clrMapOvr>
    <a:masterClrMapping/>
  </p:clrMapOvr>
  <mc:AlternateContent xmlns:mc="http://schemas.openxmlformats.org/markup-compatibility/2006" xmlns:p14="http://schemas.microsoft.com/office/powerpoint/2010/main">
    <mc:Choice Requires="p14">
      <p:transition spd="slow" p14:dur="1500">
        <p:cover dir="lu"/>
      </p:transition>
    </mc:Choice>
    <mc:Fallback xmlns="">
      <p:transition spd="slow">
        <p:cover dir="l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6"/>
                                        </p:tgtEl>
                                        <p:attrNameLst>
                                          <p:attrName>style.visibility</p:attrName>
                                        </p:attrNameLst>
                                      </p:cBhvr>
                                      <p:to>
                                        <p:strVal val="visible"/>
                                      </p:to>
                                    </p:set>
                                    <p:anim calcmode="lin" valueType="num">
                                      <p:cBhvr>
                                        <p:cTn id="14" dur="2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6"/>
                                        </p:tgtEl>
                                        <p:attrNameLst>
                                          <p:attrName>ppt_y</p:attrName>
                                        </p:attrNameLst>
                                      </p:cBhvr>
                                      <p:tavLst>
                                        <p:tav tm="0">
                                          <p:val>
                                            <p:strVal val="#ppt_y"/>
                                          </p:val>
                                        </p:tav>
                                        <p:tav tm="100000">
                                          <p:val>
                                            <p:strVal val="#ppt_y"/>
                                          </p:val>
                                        </p:tav>
                                      </p:tavLst>
                                    </p:anim>
                                    <p:anim calcmode="lin" valueType="num">
                                      <p:cBhvr>
                                        <p:cTn id="16" dur="2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
                                        <p:tgtEl>
                                          <p:spTgt spid="8"/>
                                        </p:tgtEl>
                                      </p:cBhvr>
                                    </p:animEffect>
                                    <p:anim calcmode="lin" valueType="num">
                                      <p:cBhvr>
                                        <p:cTn id="31" dur="400" fill="hold"/>
                                        <p:tgtEl>
                                          <p:spTgt spid="8"/>
                                        </p:tgtEl>
                                        <p:attrNameLst>
                                          <p:attrName>ppt_x</p:attrName>
                                        </p:attrNameLst>
                                      </p:cBhvr>
                                      <p:tavLst>
                                        <p:tav tm="0">
                                          <p:val>
                                            <p:strVal val="#ppt_x"/>
                                          </p:val>
                                        </p:tav>
                                        <p:tav tm="100000">
                                          <p:val>
                                            <p:strVal val="#ppt_x"/>
                                          </p:val>
                                        </p:tav>
                                      </p:tavLst>
                                    </p:anim>
                                    <p:anim calcmode="lin" valueType="num">
                                      <p:cBhvr>
                                        <p:cTn id="32" dur="400" fill="hold"/>
                                        <p:tgtEl>
                                          <p:spTgt spid="8"/>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down)">
                                      <p:cBhvr>
                                        <p:cTn id="3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a:t>
            </a:r>
          </a:p>
        </p:txBody>
      </p:sp>
      <p:sp>
        <p:nvSpPr>
          <p:cNvPr id="2" name="Rectangle 1">
            <a:extLst>
              <a:ext uri="{FF2B5EF4-FFF2-40B4-BE49-F238E27FC236}">
                <a16:creationId xmlns:a16="http://schemas.microsoft.com/office/drawing/2014/main" id="{392A4426-AF2C-4CE2-8DEF-80E7E7FEE437}"/>
              </a:ext>
            </a:extLst>
          </p:cNvPr>
          <p:cNvSpPr/>
          <p:nvPr/>
        </p:nvSpPr>
        <p:spPr>
          <a:xfrm>
            <a:off x="1192696" y="992761"/>
            <a:ext cx="8984974"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When a covenant is made through the proper priesthood authority and is sealed by the Holy Spirit of Promise, it will last forever.</a:t>
            </a:r>
          </a:p>
        </p:txBody>
      </p:sp>
      <p:sp>
        <p:nvSpPr>
          <p:cNvPr id="4" name="Rectangle 3">
            <a:extLst>
              <a:ext uri="{FF2B5EF4-FFF2-40B4-BE49-F238E27FC236}">
                <a16:creationId xmlns:a16="http://schemas.microsoft.com/office/drawing/2014/main" id="{312FADDD-7813-4FBC-910F-36F80580F142}"/>
              </a:ext>
            </a:extLst>
          </p:cNvPr>
          <p:cNvSpPr/>
          <p:nvPr/>
        </p:nvSpPr>
        <p:spPr>
          <a:xfrm>
            <a:off x="1192696" y="1705352"/>
            <a:ext cx="4225837" cy="369332"/>
          </a:xfrm>
          <a:prstGeom prst="rect">
            <a:avLst/>
          </a:prstGeom>
        </p:spPr>
        <p:txBody>
          <a:bodyPr wrap="none">
            <a:spAutoFit/>
          </a:bodyPr>
          <a:lstStyle/>
          <a:p>
            <a:r>
              <a:rPr lang="en-US" b="1" dirty="0">
                <a:solidFill>
                  <a:schemeClr val="bg1"/>
                </a:solidFill>
              </a:rPr>
              <a:t>Doctrine and Covenants 132:15-18.</a:t>
            </a:r>
          </a:p>
        </p:txBody>
      </p:sp>
      <p:sp>
        <p:nvSpPr>
          <p:cNvPr id="6" name="Rectangle 5">
            <a:extLst>
              <a:ext uri="{FF2B5EF4-FFF2-40B4-BE49-F238E27FC236}">
                <a16:creationId xmlns:a16="http://schemas.microsoft.com/office/drawing/2014/main" id="{6DBD9490-562B-4BC5-8CE0-DC0EE7EE30B2}"/>
              </a:ext>
            </a:extLst>
          </p:cNvPr>
          <p:cNvSpPr/>
          <p:nvPr/>
        </p:nvSpPr>
        <p:spPr>
          <a:xfrm>
            <a:off x="1192696" y="2008424"/>
            <a:ext cx="8984974" cy="3754874"/>
          </a:xfrm>
          <a:prstGeom prst="rect">
            <a:avLst/>
          </a:prstGeom>
        </p:spPr>
        <p:txBody>
          <a:bodyPr wrap="square">
            <a:spAutoFit/>
          </a:bodyPr>
          <a:lstStyle/>
          <a:p>
            <a:pPr algn="just" fontAlgn="base"/>
            <a:r>
              <a:rPr lang="en-US" sz="1400" b="1" dirty="0">
                <a:solidFill>
                  <a:schemeClr val="bg1"/>
                </a:solidFill>
                <a:latin typeface="Palatino"/>
              </a:rPr>
              <a:t>15 </a:t>
            </a:r>
            <a:r>
              <a:rPr lang="en-US" sz="1400" dirty="0">
                <a:solidFill>
                  <a:schemeClr val="bg1"/>
                </a:solidFill>
                <a:latin typeface="Palatino"/>
              </a:rPr>
              <a:t>Therefore, if a man marry him a wife in the world, and he marry her not by me nor by my word, and he covenant with her so long as he is in the world and she with him, their covenant and marriage are not of force when they are dead, and when they are out of the world; therefore, they are not bound by any law when they are out of the world.</a:t>
            </a:r>
          </a:p>
          <a:p>
            <a:pPr algn="just" fontAlgn="base"/>
            <a:r>
              <a:rPr lang="en-US" sz="1400" b="1" dirty="0">
                <a:solidFill>
                  <a:schemeClr val="bg1"/>
                </a:solidFill>
                <a:latin typeface="Palatino"/>
              </a:rPr>
              <a:t>16 </a:t>
            </a:r>
            <a:r>
              <a:rPr lang="en-US" sz="1400" dirty="0">
                <a:solidFill>
                  <a:schemeClr val="bg1"/>
                </a:solidFill>
                <a:latin typeface="Palatino"/>
              </a:rPr>
              <a:t>Therefore, when they are out of the world they neither marry nor are given in marriage; but are appointed angels in heaven, which angels are ministering servants, to minister for those who are worthy of a far more, and an exceeding, and an eternal weight of glory.</a:t>
            </a:r>
          </a:p>
          <a:p>
            <a:pPr algn="just" fontAlgn="base"/>
            <a:r>
              <a:rPr lang="en-US" sz="1400" b="1" dirty="0">
                <a:solidFill>
                  <a:schemeClr val="bg1"/>
                </a:solidFill>
                <a:latin typeface="Palatino"/>
              </a:rPr>
              <a:t>17 </a:t>
            </a:r>
            <a:r>
              <a:rPr lang="en-US" sz="1400" dirty="0">
                <a:solidFill>
                  <a:schemeClr val="bg1"/>
                </a:solidFill>
                <a:latin typeface="Palatino"/>
              </a:rPr>
              <a:t>For these angels did not abide my law; therefore, they cannot be enlarged, but remain separately and singly, without exaltation, in their saved condition, to all eternity; and from henceforth are not gods, but are angels of God forever and ever.</a:t>
            </a:r>
          </a:p>
          <a:p>
            <a:pPr algn="just" fontAlgn="base"/>
            <a:r>
              <a:rPr lang="en-US" sz="1400" b="1" dirty="0">
                <a:solidFill>
                  <a:schemeClr val="bg1"/>
                </a:solidFill>
                <a:latin typeface="Palatino"/>
              </a:rPr>
              <a:t>18 </a:t>
            </a:r>
            <a:r>
              <a:rPr lang="en-US" sz="1400" dirty="0">
                <a:solidFill>
                  <a:schemeClr val="bg1"/>
                </a:solidFill>
                <a:latin typeface="Palatino"/>
              </a:rPr>
              <a:t>And again, verily I say unto you, if a man marry a wife, and make a covenant with her for time and for all eternity, if that covenant is not by me or by my word, which is my law, and is not sealed by the Holy Spirit of promise, through him whom I have anointed and appointed unto this power, then it is not valid neither of force when they are out of the world, because they are not joined by me, saith the Lord, neither by my word; when they are out of the world it cannot be received there, because the angels and the gods are appointed there, by whom they cannot pass; they cannot, therefore, inherit my glory; for my house is a house of order, saith the Lord God.</a:t>
            </a:r>
            <a:endParaRPr lang="en-US" sz="1400" b="0" i="0" dirty="0">
              <a:solidFill>
                <a:schemeClr val="bg1"/>
              </a:solidFill>
              <a:effectLst/>
              <a:latin typeface="Palatino"/>
            </a:endParaRPr>
          </a:p>
        </p:txBody>
      </p:sp>
    </p:spTree>
    <p:extLst>
      <p:ext uri="{BB962C8B-B14F-4D97-AF65-F5344CB8AC3E}">
        <p14:creationId xmlns:p14="http://schemas.microsoft.com/office/powerpoint/2010/main" val="160789855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139</a:t>
            </a:r>
          </a:p>
        </p:txBody>
      </p:sp>
      <p:sp>
        <p:nvSpPr>
          <p:cNvPr id="2" name="TextBox 1">
            <a:extLst>
              <a:ext uri="{FF2B5EF4-FFF2-40B4-BE49-F238E27FC236}">
                <a16:creationId xmlns:a16="http://schemas.microsoft.com/office/drawing/2014/main" id="{CE7470AF-54FE-4253-8BF6-659E2DAB1C6E}"/>
              </a:ext>
            </a:extLst>
          </p:cNvPr>
          <p:cNvSpPr txBox="1"/>
          <p:nvPr/>
        </p:nvSpPr>
        <p:spPr>
          <a:xfrm>
            <a:off x="1351721" y="783607"/>
            <a:ext cx="1417376" cy="369332"/>
          </a:xfrm>
          <a:prstGeom prst="rect">
            <a:avLst/>
          </a:prstGeom>
          <a:noFill/>
        </p:spPr>
        <p:txBody>
          <a:bodyPr wrap="none" rtlCol="0">
            <a:spAutoFit/>
          </a:bodyPr>
          <a:lstStyle/>
          <a:p>
            <a:r>
              <a:rPr lang="en-US" b="1" dirty="0">
                <a:solidFill>
                  <a:schemeClr val="bg1"/>
                </a:solidFill>
              </a:rPr>
              <a:t>Example 1:</a:t>
            </a:r>
          </a:p>
        </p:txBody>
      </p:sp>
      <p:sp>
        <p:nvSpPr>
          <p:cNvPr id="4" name="TextBox 3">
            <a:extLst>
              <a:ext uri="{FF2B5EF4-FFF2-40B4-BE49-F238E27FC236}">
                <a16:creationId xmlns:a16="http://schemas.microsoft.com/office/drawing/2014/main" id="{4D7D0CF8-0267-4D12-BFB8-513A02770D74}"/>
              </a:ext>
            </a:extLst>
          </p:cNvPr>
          <p:cNvSpPr txBox="1"/>
          <p:nvPr/>
        </p:nvSpPr>
        <p:spPr>
          <a:xfrm>
            <a:off x="1351721" y="2913896"/>
            <a:ext cx="1417376" cy="369332"/>
          </a:xfrm>
          <a:prstGeom prst="rect">
            <a:avLst/>
          </a:prstGeom>
          <a:noFill/>
        </p:spPr>
        <p:txBody>
          <a:bodyPr wrap="none" rtlCol="0">
            <a:spAutoFit/>
          </a:bodyPr>
          <a:lstStyle/>
          <a:p>
            <a:r>
              <a:rPr lang="en-US" b="1" dirty="0">
                <a:solidFill>
                  <a:schemeClr val="bg1"/>
                </a:solidFill>
              </a:rPr>
              <a:t>Example 2:</a:t>
            </a:r>
          </a:p>
        </p:txBody>
      </p:sp>
      <p:sp>
        <p:nvSpPr>
          <p:cNvPr id="5" name="Rectangle 4">
            <a:extLst>
              <a:ext uri="{FF2B5EF4-FFF2-40B4-BE49-F238E27FC236}">
                <a16:creationId xmlns:a16="http://schemas.microsoft.com/office/drawing/2014/main" id="{9E72C95F-04EE-465B-9D97-65BE693C7EAF}"/>
              </a:ext>
            </a:extLst>
          </p:cNvPr>
          <p:cNvSpPr/>
          <p:nvPr/>
        </p:nvSpPr>
        <p:spPr>
          <a:xfrm>
            <a:off x="1351720" y="1099931"/>
            <a:ext cx="9197010" cy="830997"/>
          </a:xfrm>
          <a:prstGeom prst="rect">
            <a:avLst/>
          </a:prstGeom>
        </p:spPr>
        <p:txBody>
          <a:bodyPr wrap="square">
            <a:spAutoFit/>
          </a:bodyPr>
          <a:lstStyle/>
          <a:p>
            <a:pPr algn="just"/>
            <a:r>
              <a:rPr lang="en-US" sz="1600" dirty="0">
                <a:solidFill>
                  <a:schemeClr val="bg1"/>
                </a:solidFill>
                <a:effectLst>
                  <a:outerShdw blurRad="38100" dist="38100" dir="2700000" algn="tl">
                    <a:srgbClr val="000000">
                      <a:alpha val="43137"/>
                    </a:srgbClr>
                  </a:outerShdw>
                </a:effectLst>
              </a:rPr>
              <a:t>A man and woman fall in love, keep the law of chastity, and are happily married by a local government leader. They are not sealed in a temple. Their marriage ceremony includes the words “till death do you part.” A few years later, the husband is killed in an accident. </a:t>
            </a:r>
          </a:p>
        </p:txBody>
      </p:sp>
      <p:sp>
        <p:nvSpPr>
          <p:cNvPr id="6" name="Rectangle 5">
            <a:extLst>
              <a:ext uri="{FF2B5EF4-FFF2-40B4-BE49-F238E27FC236}">
                <a16:creationId xmlns:a16="http://schemas.microsoft.com/office/drawing/2014/main" id="{C6E6A206-CAFE-4C00-83F2-95B981E55260}"/>
              </a:ext>
            </a:extLst>
          </p:cNvPr>
          <p:cNvSpPr/>
          <p:nvPr/>
        </p:nvSpPr>
        <p:spPr>
          <a:xfrm>
            <a:off x="1351719" y="1938344"/>
            <a:ext cx="7262193" cy="369332"/>
          </a:xfrm>
          <a:prstGeom prst="rect">
            <a:avLst/>
          </a:prstGeom>
        </p:spPr>
        <p:txBody>
          <a:bodyPr wrap="square">
            <a:spAutoFit/>
          </a:bodyPr>
          <a:lstStyle/>
          <a:p>
            <a:r>
              <a:rPr lang="en-US" b="1" dirty="0">
                <a:solidFill>
                  <a:schemeClr val="bg1"/>
                </a:solidFill>
              </a:rPr>
              <a:t>What truths taught in Doctrine and Covenants 132:15–17 apply?</a:t>
            </a:r>
          </a:p>
        </p:txBody>
      </p:sp>
      <p:sp>
        <p:nvSpPr>
          <p:cNvPr id="7" name="Rectangle 6">
            <a:extLst>
              <a:ext uri="{FF2B5EF4-FFF2-40B4-BE49-F238E27FC236}">
                <a16:creationId xmlns:a16="http://schemas.microsoft.com/office/drawing/2014/main" id="{B03696FF-BF6B-4E5D-9EB7-6085BC138557}"/>
              </a:ext>
            </a:extLst>
          </p:cNvPr>
          <p:cNvSpPr/>
          <p:nvPr/>
        </p:nvSpPr>
        <p:spPr>
          <a:xfrm>
            <a:off x="1351719" y="2347432"/>
            <a:ext cx="5240537"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The husband and wife are no longer married.</a:t>
            </a:r>
          </a:p>
        </p:txBody>
      </p:sp>
      <p:sp>
        <p:nvSpPr>
          <p:cNvPr id="8" name="Rectangle 7">
            <a:extLst>
              <a:ext uri="{FF2B5EF4-FFF2-40B4-BE49-F238E27FC236}">
                <a16:creationId xmlns:a16="http://schemas.microsoft.com/office/drawing/2014/main" id="{F289D701-20BE-4864-ACF5-55C45886CADF}"/>
              </a:ext>
            </a:extLst>
          </p:cNvPr>
          <p:cNvSpPr/>
          <p:nvPr/>
        </p:nvSpPr>
        <p:spPr>
          <a:xfrm>
            <a:off x="1351719" y="3208054"/>
            <a:ext cx="9197010" cy="830997"/>
          </a:xfrm>
          <a:prstGeom prst="rect">
            <a:avLst/>
          </a:prstGeom>
        </p:spPr>
        <p:txBody>
          <a:bodyPr wrap="square">
            <a:spAutoFit/>
          </a:bodyPr>
          <a:lstStyle/>
          <a:p>
            <a:pPr algn="just"/>
            <a:r>
              <a:rPr lang="en-US" sz="1600" dirty="0">
                <a:solidFill>
                  <a:schemeClr val="bg1"/>
                </a:solidFill>
                <a:effectLst>
                  <a:outerShdw blurRad="38100" dist="38100" dir="2700000" algn="tl">
                    <a:srgbClr val="000000">
                      <a:alpha val="43137"/>
                    </a:srgbClr>
                  </a:outerShdw>
                </a:effectLst>
              </a:rPr>
              <a:t>A man and woman are married. They promise one another that they will always love each other and that they will always be together, but they are not sealed in a temple. They believe that because of their love, God will allow them to be together forever.</a:t>
            </a:r>
          </a:p>
        </p:txBody>
      </p:sp>
      <p:sp>
        <p:nvSpPr>
          <p:cNvPr id="9" name="Rectangle 8">
            <a:extLst>
              <a:ext uri="{FF2B5EF4-FFF2-40B4-BE49-F238E27FC236}">
                <a16:creationId xmlns:a16="http://schemas.microsoft.com/office/drawing/2014/main" id="{6C5D9C1A-4204-4C90-8AFC-47CFEC32491F}"/>
              </a:ext>
            </a:extLst>
          </p:cNvPr>
          <p:cNvSpPr/>
          <p:nvPr/>
        </p:nvSpPr>
        <p:spPr>
          <a:xfrm>
            <a:off x="1351719" y="4039051"/>
            <a:ext cx="7858542" cy="369332"/>
          </a:xfrm>
          <a:prstGeom prst="rect">
            <a:avLst/>
          </a:prstGeom>
        </p:spPr>
        <p:txBody>
          <a:bodyPr wrap="square">
            <a:spAutoFit/>
          </a:bodyPr>
          <a:lstStyle/>
          <a:p>
            <a:pPr algn="just"/>
            <a:r>
              <a:rPr lang="en-US" b="1" dirty="0">
                <a:solidFill>
                  <a:schemeClr val="bg1"/>
                </a:solidFill>
              </a:rPr>
              <a:t>What truths taught in Doctrine and Covenants 132:18 apply? </a:t>
            </a:r>
          </a:p>
        </p:txBody>
      </p:sp>
      <p:sp>
        <p:nvSpPr>
          <p:cNvPr id="10" name="Rectangle 9">
            <a:extLst>
              <a:ext uri="{FF2B5EF4-FFF2-40B4-BE49-F238E27FC236}">
                <a16:creationId xmlns:a16="http://schemas.microsoft.com/office/drawing/2014/main" id="{99D60D80-52BC-4A90-98DB-5078970D4A52}"/>
              </a:ext>
            </a:extLst>
          </p:cNvPr>
          <p:cNvSpPr/>
          <p:nvPr/>
        </p:nvSpPr>
        <p:spPr>
          <a:xfrm>
            <a:off x="1354925" y="4375688"/>
            <a:ext cx="5301451"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Their marriage will not continue after they die.</a:t>
            </a:r>
          </a:p>
        </p:txBody>
      </p:sp>
    </p:spTree>
    <p:extLst>
      <p:ext uri="{BB962C8B-B14F-4D97-AF65-F5344CB8AC3E}">
        <p14:creationId xmlns:p14="http://schemas.microsoft.com/office/powerpoint/2010/main" val="159402072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7"/>
                                        </p:tgtEl>
                                        <p:attrNameLst>
                                          <p:attrName>style.visibility</p:attrName>
                                        </p:attrNameLst>
                                      </p:cBhvr>
                                      <p:to>
                                        <p:strVal val="visible"/>
                                      </p:to>
                                    </p:set>
                                    <p:anim calcmode="lin" valueType="num">
                                      <p:cBhvr>
                                        <p:cTn id="20" dur="25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1" dur="250" fill="hold"/>
                                        <p:tgtEl>
                                          <p:spTgt spid="7"/>
                                        </p:tgtEl>
                                        <p:attrNameLst>
                                          <p:attrName>ppt_y</p:attrName>
                                        </p:attrNameLst>
                                      </p:cBhvr>
                                      <p:tavLst>
                                        <p:tav tm="0">
                                          <p:val>
                                            <p:strVal val="#ppt_y"/>
                                          </p:val>
                                        </p:tav>
                                        <p:tav tm="100000">
                                          <p:val>
                                            <p:strVal val="#ppt_y"/>
                                          </p:val>
                                        </p:tav>
                                      </p:tavLst>
                                    </p:anim>
                                    <p:anim calcmode="lin" valueType="num">
                                      <p:cBhvr>
                                        <p:cTn id="22" dur="25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3" dur="25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4" dur="250" tmFilter="0,0; .5, 1; 1, 1"/>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right)">
                                      <p:cBhvr>
                                        <p:cTn id="29" dur="1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5"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randombar(vertical)">
                                      <p:cBhvr>
                                        <p:cTn id="34" dur="1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41" presetClass="entr" presetSubtype="0" fill="hold" grpId="0" nodeType="clickEffect">
                                  <p:stCondLst>
                                    <p:cond delay="0"/>
                                  </p:stCondLst>
                                  <p:iterate type="lt">
                                    <p:tmPct val="10000"/>
                                  </p:iterate>
                                  <p:childTnLst>
                                    <p:set>
                                      <p:cBhvr>
                                        <p:cTn id="43" dur="1" fill="hold">
                                          <p:stCondLst>
                                            <p:cond delay="0"/>
                                          </p:stCondLst>
                                        </p:cTn>
                                        <p:tgtEl>
                                          <p:spTgt spid="10"/>
                                        </p:tgtEl>
                                        <p:attrNameLst>
                                          <p:attrName>style.visibility</p:attrName>
                                        </p:attrNameLst>
                                      </p:cBhvr>
                                      <p:to>
                                        <p:strVal val="visible"/>
                                      </p:to>
                                    </p:set>
                                    <p:anim calcmode="lin" valueType="num">
                                      <p:cBhvr>
                                        <p:cTn id="44" dur="2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45" dur="250" fill="hold"/>
                                        <p:tgtEl>
                                          <p:spTgt spid="10"/>
                                        </p:tgtEl>
                                        <p:attrNameLst>
                                          <p:attrName>ppt_y</p:attrName>
                                        </p:attrNameLst>
                                      </p:cBhvr>
                                      <p:tavLst>
                                        <p:tav tm="0">
                                          <p:val>
                                            <p:strVal val="#ppt_y"/>
                                          </p:val>
                                        </p:tav>
                                        <p:tav tm="100000">
                                          <p:val>
                                            <p:strVal val="#ppt_y"/>
                                          </p:val>
                                        </p:tav>
                                      </p:tavLst>
                                    </p:anim>
                                    <p:anim calcmode="lin" valueType="num">
                                      <p:cBhvr>
                                        <p:cTn id="46" dur="2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47" dur="2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48" dur="25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1017</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MS PMincho</vt:lpstr>
      <vt:lpstr>Calibri</vt:lpstr>
      <vt:lpstr>Century Gothic</vt:lpstr>
      <vt:lpstr>Ebrima</vt:lpstr>
      <vt:lpstr>Palatino</vt:lpstr>
      <vt:lpstr>Sitka Small</vt:lpstr>
      <vt:lpstr>Times New Roman</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3145</cp:revision>
  <dcterms:created xsi:type="dcterms:W3CDTF">2018-08-29T04:26:39Z</dcterms:created>
  <dcterms:modified xsi:type="dcterms:W3CDTF">2018-10-27T00:30:18Z</dcterms:modified>
</cp:coreProperties>
</file>