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31" r:id="rId1"/>
  </p:sldMasterIdLst>
  <p:notesMasterIdLst>
    <p:notesMasterId r:id="rId14"/>
  </p:notesMasterIdLst>
  <p:sldIdLst>
    <p:sldId id="296" r:id="rId2"/>
    <p:sldId id="366" r:id="rId3"/>
    <p:sldId id="377" r:id="rId4"/>
    <p:sldId id="378" r:id="rId5"/>
    <p:sldId id="379" r:id="rId6"/>
    <p:sldId id="380" r:id="rId7"/>
    <p:sldId id="381" r:id="rId8"/>
    <p:sldId id="382" r:id="rId9"/>
    <p:sldId id="383" r:id="rId10"/>
    <p:sldId id="384" r:id="rId11"/>
    <p:sldId id="385" r:id="rId12"/>
    <p:sldId id="38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FD757"/>
    <a:srgbClr val="CC0000"/>
    <a:srgbClr val="D88028"/>
    <a:srgbClr val="D6E513"/>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10/25/2018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73698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30633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25466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65486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08564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04322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405465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49547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6295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52964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1865261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9105848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46123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042545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85904159"/>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1538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640873-EF0B-4AC7-AF11-57FEBA4985EA}" type="datetimeFigureOut">
              <a:rPr lang="en-US" smtClean="0"/>
              <a:t>10/25/2018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4293904172"/>
      </p:ext>
    </p:extLst>
  </p:cSld>
  <p:clrMap bg1="lt1" tx1="dk1" bg2="lt2" tx2="dk2" accent1="accent1" accent2="accent2" accent3="accent3" accent4="accent4" accent5="accent5" accent6="accent6" hlink="hlink" folHlink="folHlink"/>
  <p:sldLayoutIdLst>
    <p:sldLayoutId id="2147485532" r:id="rId1"/>
    <p:sldLayoutId id="2147485533" r:id="rId2"/>
    <p:sldLayoutId id="2147485534" r:id="rId3"/>
    <p:sldLayoutId id="2147485535" r:id="rId4"/>
    <p:sldLayoutId id="2147485536" r:id="rId5"/>
    <p:sldLayoutId id="2147485537" r:id="rId6"/>
    <p:sldLayoutId id="2147485538" r:id="rId7"/>
    <p:sldLayoutId id="2147485539" r:id="rId8"/>
    <p:sldLayoutId id="2147485540" r:id="rId9"/>
    <p:sldLayoutId id="2147485541" r:id="rId10"/>
    <p:sldLayoutId id="2147485542" r:id="rId11"/>
    <p:sldLayoutId id="2147485543" r:id="rId12"/>
    <p:sldLayoutId id="2147485544" r:id="rId13"/>
    <p:sldLayoutId id="2147485545" r:id="rId14"/>
    <p:sldLayoutId id="2147485546" r:id="rId15"/>
    <p:sldLayoutId id="21474855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1107996"/>
          </a:xfrm>
          <a:prstGeom prst="rect">
            <a:avLst/>
          </a:prstGeom>
          <a:noFill/>
        </p:spPr>
        <p:txBody>
          <a:bodyPr wrap="square" rtlCol="0">
            <a:spAutoFit/>
          </a:bodyPr>
          <a:lstStyle/>
          <a:p>
            <a:pPr algn="ctr"/>
            <a:r>
              <a:rPr lang="en-US" sz="6600" dirty="0">
                <a:effectLst>
                  <a:outerShdw blurRad="38100" dist="38100" dir="2700000" algn="tl">
                    <a:srgbClr val="000000">
                      <a:alpha val="43137"/>
                    </a:srgbClr>
                  </a:outerShdw>
                </a:effectLst>
                <a:latin typeface="Impact" panose="020B0806030902050204" pitchFamily="34" charset="0"/>
                <a:ea typeface="Microsoft Himalaya" panose="01010100010101010101" pitchFamily="2" charset="0"/>
                <a:cs typeface="Microsoft Himalaya" panose="01010100010101010101"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1500">
        <p14:window/>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305FFAF-461C-4626-8888-CA251C4F8A28}"/>
              </a:ext>
            </a:extLst>
          </p:cNvPr>
          <p:cNvSpPr/>
          <p:nvPr/>
        </p:nvSpPr>
        <p:spPr>
          <a:xfrm>
            <a:off x="3062575" y="2717622"/>
            <a:ext cx="6639951" cy="23515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tx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138</a:t>
            </a:r>
          </a:p>
        </p:txBody>
      </p:sp>
      <p:sp>
        <p:nvSpPr>
          <p:cNvPr id="4" name="Rectangle 3">
            <a:extLst>
              <a:ext uri="{FF2B5EF4-FFF2-40B4-BE49-F238E27FC236}">
                <a16:creationId xmlns:a16="http://schemas.microsoft.com/office/drawing/2014/main" id="{501BD4F7-1FF5-4E91-8BF7-1AD25D99106E}"/>
              </a:ext>
            </a:extLst>
          </p:cNvPr>
          <p:cNvSpPr/>
          <p:nvPr/>
        </p:nvSpPr>
        <p:spPr>
          <a:xfrm>
            <a:off x="1160837" y="968273"/>
            <a:ext cx="3533340" cy="369332"/>
          </a:xfrm>
          <a:prstGeom prst="rect">
            <a:avLst/>
          </a:prstGeom>
        </p:spPr>
        <p:txBody>
          <a:bodyPr wrap="none">
            <a:spAutoFit/>
          </a:bodyPr>
          <a:lstStyle/>
          <a:p>
            <a:r>
              <a:rPr lang="en-US" b="1" dirty="0"/>
              <a:t>Doctrine and Covenants 131:6.</a:t>
            </a:r>
          </a:p>
        </p:txBody>
      </p:sp>
      <p:sp>
        <p:nvSpPr>
          <p:cNvPr id="2" name="Rectangle 1">
            <a:extLst>
              <a:ext uri="{FF2B5EF4-FFF2-40B4-BE49-F238E27FC236}">
                <a16:creationId xmlns:a16="http://schemas.microsoft.com/office/drawing/2014/main" id="{745874DE-500B-46A6-8CCC-88E9C0BA1FC8}"/>
              </a:ext>
            </a:extLst>
          </p:cNvPr>
          <p:cNvSpPr/>
          <p:nvPr/>
        </p:nvSpPr>
        <p:spPr>
          <a:xfrm>
            <a:off x="1160837" y="1281333"/>
            <a:ext cx="4773743" cy="338554"/>
          </a:xfrm>
          <a:prstGeom prst="rect">
            <a:avLst/>
          </a:prstGeom>
        </p:spPr>
        <p:txBody>
          <a:bodyPr wrap="none">
            <a:spAutoFit/>
          </a:bodyPr>
          <a:lstStyle/>
          <a:p>
            <a:r>
              <a:rPr lang="en-US" sz="1600" dirty="0">
                <a:latin typeface="Palatino"/>
              </a:rPr>
              <a:t>It is impossible for a man to be saved in ignorance.</a:t>
            </a:r>
            <a:endParaRPr lang="en-US" sz="1600" dirty="0"/>
          </a:p>
        </p:txBody>
      </p:sp>
      <p:sp>
        <p:nvSpPr>
          <p:cNvPr id="5" name="Rectangle 4">
            <a:extLst>
              <a:ext uri="{FF2B5EF4-FFF2-40B4-BE49-F238E27FC236}">
                <a16:creationId xmlns:a16="http://schemas.microsoft.com/office/drawing/2014/main" id="{1875B2DD-0C58-4FA8-9118-C2E8E19C8D14}"/>
              </a:ext>
            </a:extLst>
          </p:cNvPr>
          <p:cNvSpPr/>
          <p:nvPr/>
        </p:nvSpPr>
        <p:spPr>
          <a:xfrm>
            <a:off x="1160837" y="1650665"/>
            <a:ext cx="9136714" cy="646331"/>
          </a:xfrm>
          <a:prstGeom prst="rect">
            <a:avLst/>
          </a:prstGeom>
        </p:spPr>
        <p:txBody>
          <a:bodyPr wrap="square">
            <a:spAutoFit/>
          </a:bodyPr>
          <a:lstStyle/>
          <a:p>
            <a:pPr algn="just"/>
            <a:r>
              <a:rPr lang="en-US" b="1" dirty="0"/>
              <a:t>What did Joseph Smith say would make it impossible for us to be saved, or receive eternal life?</a:t>
            </a:r>
          </a:p>
        </p:txBody>
      </p:sp>
      <p:sp>
        <p:nvSpPr>
          <p:cNvPr id="6" name="Rectangle 5">
            <a:extLst>
              <a:ext uri="{FF2B5EF4-FFF2-40B4-BE49-F238E27FC236}">
                <a16:creationId xmlns:a16="http://schemas.microsoft.com/office/drawing/2014/main" id="{BEAB088E-A3A1-4D1D-BA56-8D7EC3DD37D9}"/>
              </a:ext>
            </a:extLst>
          </p:cNvPr>
          <p:cNvSpPr/>
          <p:nvPr/>
        </p:nvSpPr>
        <p:spPr>
          <a:xfrm>
            <a:off x="1116979" y="2296996"/>
            <a:ext cx="3659528" cy="369332"/>
          </a:xfrm>
          <a:prstGeom prst="rect">
            <a:avLst/>
          </a:prstGeom>
        </p:spPr>
        <p:txBody>
          <a:bodyPr wrap="none">
            <a:spAutoFit/>
          </a:bodyPr>
          <a:lstStyle/>
          <a:p>
            <a:pPr algn="just"/>
            <a:r>
              <a:rPr lang="en-US" i="1" dirty="0">
                <a:effectLst>
                  <a:outerShdw blurRad="38100" dist="38100" dir="2700000" algn="tl">
                    <a:srgbClr val="000000">
                      <a:alpha val="43137"/>
                    </a:srgbClr>
                  </a:outerShdw>
                </a:effectLst>
              </a:rPr>
              <a:t>We cannot be saved in ignorance.</a:t>
            </a:r>
          </a:p>
        </p:txBody>
      </p:sp>
      <p:sp>
        <p:nvSpPr>
          <p:cNvPr id="7" name="Rectangle 6">
            <a:extLst>
              <a:ext uri="{FF2B5EF4-FFF2-40B4-BE49-F238E27FC236}">
                <a16:creationId xmlns:a16="http://schemas.microsoft.com/office/drawing/2014/main" id="{85781F6A-1161-4FB5-B6E7-A84F9329AB53}"/>
              </a:ext>
            </a:extLst>
          </p:cNvPr>
          <p:cNvSpPr/>
          <p:nvPr/>
        </p:nvSpPr>
        <p:spPr>
          <a:xfrm>
            <a:off x="4936255" y="2717621"/>
            <a:ext cx="4805416" cy="2308324"/>
          </a:xfrm>
          <a:prstGeom prst="rect">
            <a:avLst/>
          </a:prstGeom>
        </p:spPr>
        <p:txBody>
          <a:bodyPr wrap="square">
            <a:spAutoFit/>
          </a:bodyPr>
          <a:lstStyle/>
          <a:p>
            <a:pPr algn="just"/>
            <a:r>
              <a:rPr lang="en-US" sz="1600" dirty="0"/>
              <a:t>“Knowledge of ‘the only true God, and Jesus Christ’ (John 17:3) is the most important knowledge in the universe; it is the knowledge without which the Prophet Joseph Smith said no man could be saved. The lack of it is the ignorance referred to in the revelation wherein it is written: ‘It is impossible for a man to be saved in ignorance.’ (D&amp;C 131:6.)” (“Except a Man Be Born Again,” Ensign,Nov. 1981,14).</a:t>
            </a:r>
          </a:p>
        </p:txBody>
      </p:sp>
      <p:pic>
        <p:nvPicPr>
          <p:cNvPr id="10" name="Picture 9">
            <a:extLst>
              <a:ext uri="{FF2B5EF4-FFF2-40B4-BE49-F238E27FC236}">
                <a16:creationId xmlns:a16="http://schemas.microsoft.com/office/drawing/2014/main" id="{0D37B29E-844D-4A60-B342-7FDA112566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2322" y="2833342"/>
            <a:ext cx="1554185" cy="1504855"/>
          </a:xfrm>
          <a:prstGeom prst="rect">
            <a:avLst/>
          </a:prstGeom>
        </p:spPr>
      </p:pic>
      <p:sp>
        <p:nvSpPr>
          <p:cNvPr id="11" name="TextBox 10">
            <a:extLst>
              <a:ext uri="{FF2B5EF4-FFF2-40B4-BE49-F238E27FC236}">
                <a16:creationId xmlns:a16="http://schemas.microsoft.com/office/drawing/2014/main" id="{E8938264-8FBF-48B2-B7E9-3FA8E2E5AD28}"/>
              </a:ext>
            </a:extLst>
          </p:cNvPr>
          <p:cNvSpPr txBox="1"/>
          <p:nvPr/>
        </p:nvSpPr>
        <p:spPr>
          <a:xfrm>
            <a:off x="3062575" y="4373724"/>
            <a:ext cx="1713932" cy="523220"/>
          </a:xfrm>
          <a:prstGeom prst="rect">
            <a:avLst/>
          </a:prstGeom>
          <a:noFill/>
        </p:spPr>
        <p:txBody>
          <a:bodyPr wrap="none" rtlCol="0">
            <a:spAutoFit/>
          </a:bodyPr>
          <a:lstStyle/>
          <a:p>
            <a:pPr algn="ctr"/>
            <a:r>
              <a:rPr lang="en-US" sz="1400" b="1" dirty="0"/>
              <a:t>President</a:t>
            </a:r>
          </a:p>
          <a:p>
            <a:pPr algn="ctr"/>
            <a:r>
              <a:rPr lang="en-US" sz="1400" b="1" dirty="0"/>
              <a:t>Marion G. Romney</a:t>
            </a:r>
          </a:p>
        </p:txBody>
      </p:sp>
      <p:sp>
        <p:nvSpPr>
          <p:cNvPr id="12" name="Rectangle 11">
            <a:extLst>
              <a:ext uri="{FF2B5EF4-FFF2-40B4-BE49-F238E27FC236}">
                <a16:creationId xmlns:a16="http://schemas.microsoft.com/office/drawing/2014/main" id="{B02D7258-26EB-4CE3-885A-8DEEEDDBC1CC}"/>
              </a:ext>
            </a:extLst>
          </p:cNvPr>
          <p:cNvSpPr/>
          <p:nvPr/>
        </p:nvSpPr>
        <p:spPr>
          <a:xfrm>
            <a:off x="1116979" y="5157137"/>
            <a:ext cx="7604990" cy="369332"/>
          </a:xfrm>
          <a:prstGeom prst="rect">
            <a:avLst/>
          </a:prstGeom>
        </p:spPr>
        <p:txBody>
          <a:bodyPr wrap="square">
            <a:spAutoFit/>
          </a:bodyPr>
          <a:lstStyle/>
          <a:p>
            <a:pPr algn="just"/>
            <a:r>
              <a:rPr lang="en-US" b="1" dirty="0"/>
              <a:t>What kind of knowledge must we have in order to have eternal life?</a:t>
            </a:r>
          </a:p>
        </p:txBody>
      </p:sp>
      <p:sp>
        <p:nvSpPr>
          <p:cNvPr id="13" name="Rectangle 12">
            <a:extLst>
              <a:ext uri="{FF2B5EF4-FFF2-40B4-BE49-F238E27FC236}">
                <a16:creationId xmlns:a16="http://schemas.microsoft.com/office/drawing/2014/main" id="{790F0AC6-65B2-4CE3-96D3-62951014A16D}"/>
              </a:ext>
            </a:extLst>
          </p:cNvPr>
          <p:cNvSpPr/>
          <p:nvPr/>
        </p:nvSpPr>
        <p:spPr>
          <a:xfrm>
            <a:off x="1112547" y="5576667"/>
            <a:ext cx="8453484" cy="369332"/>
          </a:xfrm>
          <a:prstGeom prst="rect">
            <a:avLst/>
          </a:prstGeom>
        </p:spPr>
        <p:txBody>
          <a:bodyPr wrap="square">
            <a:spAutoFit/>
          </a:bodyPr>
          <a:lstStyle/>
          <a:p>
            <a:pPr algn="just"/>
            <a:r>
              <a:rPr lang="en-US" b="1" dirty="0"/>
              <a:t>Why do you think this kind of knowledge is essential for salvation? </a:t>
            </a:r>
          </a:p>
        </p:txBody>
      </p:sp>
      <p:sp>
        <p:nvSpPr>
          <p:cNvPr id="14" name="Rectangle 13">
            <a:extLst>
              <a:ext uri="{FF2B5EF4-FFF2-40B4-BE49-F238E27FC236}">
                <a16:creationId xmlns:a16="http://schemas.microsoft.com/office/drawing/2014/main" id="{0CCED90A-BD59-4D87-9D34-B949FEC2D27F}"/>
              </a:ext>
            </a:extLst>
          </p:cNvPr>
          <p:cNvSpPr/>
          <p:nvPr/>
        </p:nvSpPr>
        <p:spPr>
          <a:xfrm>
            <a:off x="1112547" y="5992909"/>
            <a:ext cx="9185004" cy="369332"/>
          </a:xfrm>
          <a:prstGeom prst="rect">
            <a:avLst/>
          </a:prstGeom>
        </p:spPr>
        <p:txBody>
          <a:bodyPr wrap="square">
            <a:spAutoFit/>
          </a:bodyPr>
          <a:lstStyle/>
          <a:p>
            <a:pPr algn="just"/>
            <a:r>
              <a:rPr lang="en-US" b="1" dirty="0"/>
              <a:t>What can we do to increase in our knowledge of Heavenly Father and Jesus Christ?</a:t>
            </a:r>
          </a:p>
        </p:txBody>
      </p:sp>
    </p:spTree>
    <p:extLst>
      <p:ext uri="{BB962C8B-B14F-4D97-AF65-F5344CB8AC3E}">
        <p14:creationId xmlns:p14="http://schemas.microsoft.com/office/powerpoint/2010/main" val="82718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6">
                                            <p:txEl>
                                              <p:pRg st="0" end="0"/>
                                            </p:txEl>
                                          </p:spTgt>
                                        </p:tgtEl>
                                        <p:attrNameLst>
                                          <p:attrName>style.visibility</p:attrName>
                                        </p:attrNameLst>
                                      </p:cBhvr>
                                      <p:to>
                                        <p:strVal val="visible"/>
                                      </p:to>
                                    </p:set>
                                    <p:anim calcmode="lin" valueType="num">
                                      <p:cBhvr>
                                        <p:cTn id="30" dur="25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25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32" dur="25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25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250" tmFilter="0,0; .5, 1; 1, 1"/>
                                        <p:tgtEl>
                                          <p:spTgt spid="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5"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randombar(vertical)">
                                      <p:cBhvr>
                                        <p:cTn id="39" dur="1000"/>
                                        <p:tgtEl>
                                          <p:spTgt spid="7"/>
                                        </p:tgtEl>
                                      </p:cBhvr>
                                    </p:animEffect>
                                  </p:childTnLst>
                                </p:cTn>
                              </p:par>
                              <p:par>
                                <p:cTn id="40" presetID="14" presetClass="entr" presetSubtype="5"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randombar(vertical)">
                                      <p:cBhvr>
                                        <p:cTn id="42" dur="1000"/>
                                        <p:tgtEl>
                                          <p:spTgt spid="10"/>
                                        </p:tgtEl>
                                      </p:cBhvr>
                                    </p:animEffect>
                                  </p:childTnLst>
                                </p:cTn>
                              </p:par>
                              <p:par>
                                <p:cTn id="43" presetID="14" presetClass="entr" presetSubtype="5"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randombar(vertical)">
                                      <p:cBhvr>
                                        <p:cTn id="45" dur="1000"/>
                                        <p:tgtEl>
                                          <p:spTgt spid="11"/>
                                        </p:tgtEl>
                                      </p:cBhvr>
                                    </p:animEffect>
                                  </p:childTnLst>
                                </p:cTn>
                              </p:par>
                              <p:par>
                                <p:cTn id="46" presetID="14" presetClass="entr" presetSubtype="5" fill="hold" grpId="0" nodeType="with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randombar(vertical)">
                                      <p:cBhvr>
                                        <p:cTn id="48" dur="10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1000" fill="hold"/>
                                        <p:tgtEl>
                                          <p:spTgt spid="12"/>
                                        </p:tgtEl>
                                        <p:attrNameLst>
                                          <p:attrName>ppt_w</p:attrName>
                                        </p:attrNameLst>
                                      </p:cBhvr>
                                      <p:tavLst>
                                        <p:tav tm="0">
                                          <p:val>
                                            <p:strVal val="#ppt_w*0.70"/>
                                          </p:val>
                                        </p:tav>
                                        <p:tav tm="100000">
                                          <p:val>
                                            <p:strVal val="#ppt_w"/>
                                          </p:val>
                                        </p:tav>
                                      </p:tavLst>
                                    </p:anim>
                                    <p:anim calcmode="lin" valueType="num">
                                      <p:cBhvr>
                                        <p:cTn id="54" dur="1000" fill="hold"/>
                                        <p:tgtEl>
                                          <p:spTgt spid="12"/>
                                        </p:tgtEl>
                                        <p:attrNameLst>
                                          <p:attrName>ppt_h</p:attrName>
                                        </p:attrNameLst>
                                      </p:cBhvr>
                                      <p:tavLst>
                                        <p:tav tm="0">
                                          <p:val>
                                            <p:strVal val="#ppt_h"/>
                                          </p:val>
                                        </p:tav>
                                        <p:tav tm="100000">
                                          <p:val>
                                            <p:strVal val="#ppt_h"/>
                                          </p:val>
                                        </p:tav>
                                      </p:tavLst>
                                    </p:anim>
                                    <p:animEffect transition="in" filter="fade">
                                      <p:cBhvr>
                                        <p:cTn id="55" dur="10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50" presetClass="entr" presetSubtype="0" decel="10000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p:cTn id="60" dur="1000" fill="hold"/>
                                        <p:tgtEl>
                                          <p:spTgt spid="13"/>
                                        </p:tgtEl>
                                        <p:attrNameLst>
                                          <p:attrName>ppt_w</p:attrName>
                                        </p:attrNameLst>
                                      </p:cBhvr>
                                      <p:tavLst>
                                        <p:tav tm="0">
                                          <p:val>
                                            <p:strVal val="#ppt_w+.3"/>
                                          </p:val>
                                        </p:tav>
                                        <p:tav tm="100000">
                                          <p:val>
                                            <p:strVal val="#ppt_w"/>
                                          </p:val>
                                        </p:tav>
                                      </p:tavLst>
                                    </p:anim>
                                    <p:anim calcmode="lin" valueType="num">
                                      <p:cBhvr>
                                        <p:cTn id="61" dur="1000" fill="hold"/>
                                        <p:tgtEl>
                                          <p:spTgt spid="13"/>
                                        </p:tgtEl>
                                        <p:attrNameLst>
                                          <p:attrName>ppt_h</p:attrName>
                                        </p:attrNameLst>
                                      </p:cBhvr>
                                      <p:tavLst>
                                        <p:tav tm="0">
                                          <p:val>
                                            <p:strVal val="#ppt_h"/>
                                          </p:val>
                                        </p:tav>
                                        <p:tav tm="100000">
                                          <p:val>
                                            <p:strVal val="#ppt_h"/>
                                          </p:val>
                                        </p:tav>
                                      </p:tavLst>
                                    </p:anim>
                                    <p:animEffect transition="in" filter="fade">
                                      <p:cBhvr>
                                        <p:cTn id="62" dur="10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1000"/>
                                        <p:tgtEl>
                                          <p:spTgt spid="14"/>
                                        </p:tgtEl>
                                      </p:cBhvr>
                                    </p:animEffect>
                                    <p:anim calcmode="lin" valueType="num">
                                      <p:cBhvr>
                                        <p:cTn id="68" dur="1000" fill="hold"/>
                                        <p:tgtEl>
                                          <p:spTgt spid="14"/>
                                        </p:tgtEl>
                                        <p:attrNameLst>
                                          <p:attrName>ppt_x</p:attrName>
                                        </p:attrNameLst>
                                      </p:cBhvr>
                                      <p:tavLst>
                                        <p:tav tm="0">
                                          <p:val>
                                            <p:strVal val="#ppt_x"/>
                                          </p:val>
                                        </p:tav>
                                        <p:tav tm="100000">
                                          <p:val>
                                            <p:strVal val="#ppt_x"/>
                                          </p:val>
                                        </p:tav>
                                      </p:tavLst>
                                    </p:anim>
                                    <p:anim calcmode="lin" valueType="num">
                                      <p:cBhvr>
                                        <p:cTn id="6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5" grpId="0"/>
      <p:bldP spid="7" grpId="0"/>
      <p:bldP spid="11"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tx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138</a:t>
            </a:r>
          </a:p>
        </p:txBody>
      </p:sp>
      <p:sp>
        <p:nvSpPr>
          <p:cNvPr id="2" name="Rectangle 1">
            <a:extLst>
              <a:ext uri="{FF2B5EF4-FFF2-40B4-BE49-F238E27FC236}">
                <a16:creationId xmlns:a16="http://schemas.microsoft.com/office/drawing/2014/main" id="{DC0F6065-6216-4517-83B6-C71D37F8951E}"/>
              </a:ext>
            </a:extLst>
          </p:cNvPr>
          <p:cNvSpPr/>
          <p:nvPr/>
        </p:nvSpPr>
        <p:spPr>
          <a:xfrm>
            <a:off x="2755181" y="2828835"/>
            <a:ext cx="6681637" cy="1200329"/>
          </a:xfrm>
          <a:prstGeom prst="rect">
            <a:avLst/>
          </a:prstGeom>
        </p:spPr>
        <p:txBody>
          <a:bodyPr wrap="none">
            <a:spAutoFit/>
          </a:bodyPr>
          <a:lstStyle/>
          <a:p>
            <a:pPr algn="ctr"/>
            <a:r>
              <a:rPr lang="en-US" sz="3600" dirty="0"/>
              <a:t>“Joseph Smith teaches that all </a:t>
            </a:r>
          </a:p>
          <a:p>
            <a:pPr algn="ctr"/>
            <a:r>
              <a:rPr lang="en-US" sz="3600" dirty="0"/>
              <a:t>spirit is matter”</a:t>
            </a:r>
          </a:p>
        </p:txBody>
      </p:sp>
      <p:sp>
        <p:nvSpPr>
          <p:cNvPr id="4" name="Rectangle 3">
            <a:extLst>
              <a:ext uri="{FF2B5EF4-FFF2-40B4-BE49-F238E27FC236}">
                <a16:creationId xmlns:a16="http://schemas.microsoft.com/office/drawing/2014/main" id="{BA31483A-FF64-4718-85D6-231E1FD22157}"/>
              </a:ext>
            </a:extLst>
          </p:cNvPr>
          <p:cNvSpPr/>
          <p:nvPr/>
        </p:nvSpPr>
        <p:spPr>
          <a:xfrm>
            <a:off x="1160837" y="968273"/>
            <a:ext cx="3887603" cy="369332"/>
          </a:xfrm>
          <a:prstGeom prst="rect">
            <a:avLst/>
          </a:prstGeom>
        </p:spPr>
        <p:txBody>
          <a:bodyPr wrap="none">
            <a:spAutoFit/>
          </a:bodyPr>
          <a:lstStyle/>
          <a:p>
            <a:r>
              <a:rPr lang="en-US" b="1" dirty="0"/>
              <a:t>Doctrine and Covenants 131:7-8.</a:t>
            </a:r>
          </a:p>
        </p:txBody>
      </p:sp>
    </p:spTree>
    <p:extLst>
      <p:ext uri="{BB962C8B-B14F-4D97-AF65-F5344CB8AC3E}">
        <p14:creationId xmlns:p14="http://schemas.microsoft.com/office/powerpoint/2010/main" val="226460537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tx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138</a:t>
            </a:r>
          </a:p>
        </p:txBody>
      </p:sp>
      <p:sp>
        <p:nvSpPr>
          <p:cNvPr id="2" name="Rectangle 1">
            <a:extLst>
              <a:ext uri="{FF2B5EF4-FFF2-40B4-BE49-F238E27FC236}">
                <a16:creationId xmlns:a16="http://schemas.microsoft.com/office/drawing/2014/main" id="{D0C563AD-8DA8-42C6-BB14-261F53ABCE78}"/>
              </a:ext>
            </a:extLst>
          </p:cNvPr>
          <p:cNvSpPr/>
          <p:nvPr/>
        </p:nvSpPr>
        <p:spPr>
          <a:xfrm>
            <a:off x="1247334" y="1255427"/>
            <a:ext cx="8758057" cy="830997"/>
          </a:xfrm>
          <a:prstGeom prst="rect">
            <a:avLst/>
          </a:prstGeom>
        </p:spPr>
        <p:txBody>
          <a:bodyPr wrap="square">
            <a:spAutoFit/>
          </a:bodyPr>
          <a:lstStyle/>
          <a:p>
            <a:pPr algn="just" fontAlgn="base"/>
            <a:r>
              <a:rPr lang="en-US" sz="1600" b="1" dirty="0">
                <a:latin typeface="Palatino"/>
              </a:rPr>
              <a:t>7 </a:t>
            </a:r>
            <a:r>
              <a:rPr lang="en-US" sz="1600" dirty="0">
                <a:latin typeface="Palatino"/>
              </a:rPr>
              <a:t>There is no such thing as immaterial matter. All spirit is matter, but it is more fine or pure, and can only be discerned by purer eyes;</a:t>
            </a:r>
          </a:p>
          <a:p>
            <a:pPr algn="just" fontAlgn="base"/>
            <a:r>
              <a:rPr lang="en-US" sz="1600" b="1" dirty="0">
                <a:latin typeface="Palatino"/>
              </a:rPr>
              <a:t>8 </a:t>
            </a:r>
            <a:r>
              <a:rPr lang="en-US" sz="1600" dirty="0">
                <a:latin typeface="Palatino"/>
              </a:rPr>
              <a:t>We cannot see it; but when our bodies are purified we shall see that it is all matter.</a:t>
            </a:r>
            <a:endParaRPr lang="en-US" sz="1600" b="0" i="0" dirty="0">
              <a:effectLst/>
              <a:latin typeface="Palatino"/>
            </a:endParaRPr>
          </a:p>
        </p:txBody>
      </p:sp>
      <p:sp>
        <p:nvSpPr>
          <p:cNvPr id="4" name="Rectangle 3">
            <a:extLst>
              <a:ext uri="{FF2B5EF4-FFF2-40B4-BE49-F238E27FC236}">
                <a16:creationId xmlns:a16="http://schemas.microsoft.com/office/drawing/2014/main" id="{77AAF132-B271-4948-8C56-93B9C52B69AE}"/>
              </a:ext>
            </a:extLst>
          </p:cNvPr>
          <p:cNvSpPr/>
          <p:nvPr/>
        </p:nvSpPr>
        <p:spPr>
          <a:xfrm>
            <a:off x="1247334" y="926293"/>
            <a:ext cx="3887603" cy="369332"/>
          </a:xfrm>
          <a:prstGeom prst="rect">
            <a:avLst/>
          </a:prstGeom>
        </p:spPr>
        <p:txBody>
          <a:bodyPr wrap="none">
            <a:spAutoFit/>
          </a:bodyPr>
          <a:lstStyle/>
          <a:p>
            <a:r>
              <a:rPr lang="en-US" b="1" dirty="0"/>
              <a:t>Doctrine and Covenants 131:7-8.</a:t>
            </a:r>
          </a:p>
        </p:txBody>
      </p:sp>
      <p:sp>
        <p:nvSpPr>
          <p:cNvPr id="5" name="Rectangle 4">
            <a:extLst>
              <a:ext uri="{FF2B5EF4-FFF2-40B4-BE49-F238E27FC236}">
                <a16:creationId xmlns:a16="http://schemas.microsoft.com/office/drawing/2014/main" id="{9178F93F-3471-447E-A5C2-D34AFAF133C4}"/>
              </a:ext>
            </a:extLst>
          </p:cNvPr>
          <p:cNvSpPr/>
          <p:nvPr/>
        </p:nvSpPr>
        <p:spPr>
          <a:xfrm>
            <a:off x="1247334" y="2032158"/>
            <a:ext cx="4328429" cy="369332"/>
          </a:xfrm>
          <a:prstGeom prst="rect">
            <a:avLst/>
          </a:prstGeom>
        </p:spPr>
        <p:txBody>
          <a:bodyPr wrap="none">
            <a:spAutoFit/>
          </a:bodyPr>
          <a:lstStyle/>
          <a:p>
            <a:r>
              <a:rPr lang="en-US" b="1" dirty="0"/>
              <a:t>What do you learn from these verses? </a:t>
            </a:r>
          </a:p>
        </p:txBody>
      </p:sp>
      <p:sp>
        <p:nvSpPr>
          <p:cNvPr id="6" name="Rectangle 5">
            <a:extLst>
              <a:ext uri="{FF2B5EF4-FFF2-40B4-BE49-F238E27FC236}">
                <a16:creationId xmlns:a16="http://schemas.microsoft.com/office/drawing/2014/main" id="{A36C22AD-CA66-49DC-BEBD-A4526F2411CF}"/>
              </a:ext>
            </a:extLst>
          </p:cNvPr>
          <p:cNvSpPr/>
          <p:nvPr/>
        </p:nvSpPr>
        <p:spPr>
          <a:xfrm>
            <a:off x="1247333" y="2415558"/>
            <a:ext cx="8403103" cy="338554"/>
          </a:xfrm>
          <a:prstGeom prst="rect">
            <a:avLst/>
          </a:prstGeom>
        </p:spPr>
        <p:txBody>
          <a:bodyPr wrap="square">
            <a:spAutoFit/>
          </a:bodyPr>
          <a:lstStyle/>
          <a:p>
            <a:pPr algn="just"/>
            <a:r>
              <a:rPr lang="en-US" sz="1600" i="1" dirty="0">
                <a:effectLst>
                  <a:outerShdw blurRad="38100" dist="38100" dir="2700000" algn="tl">
                    <a:srgbClr val="000000">
                      <a:alpha val="43137"/>
                    </a:srgbClr>
                  </a:outerShdw>
                </a:effectLst>
              </a:rPr>
              <a:t>All creations are composed of matter, but spirit matter is “more fine or pure.</a:t>
            </a:r>
          </a:p>
        </p:txBody>
      </p:sp>
    </p:spTree>
    <p:extLst>
      <p:ext uri="{BB962C8B-B14F-4D97-AF65-F5344CB8AC3E}">
        <p14:creationId xmlns:p14="http://schemas.microsoft.com/office/powerpoint/2010/main" val="19718955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6"/>
                                        </p:tgtEl>
                                        <p:attrNameLst>
                                          <p:attrName>style.visibility</p:attrName>
                                        </p:attrNameLst>
                                      </p:cBhvr>
                                      <p:to>
                                        <p:strVal val="visible"/>
                                      </p:to>
                                    </p:set>
                                    <p:anim calcmode="lin" valueType="num">
                                      <p:cBhvr>
                                        <p:cTn id="14" dur="2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6"/>
                                        </p:tgtEl>
                                        <p:attrNameLst>
                                          <p:attrName>ppt_y</p:attrName>
                                        </p:attrNameLst>
                                      </p:cBhvr>
                                      <p:tavLst>
                                        <p:tav tm="0">
                                          <p:val>
                                            <p:strVal val="#ppt_y"/>
                                          </p:val>
                                        </p:tav>
                                        <p:tav tm="100000">
                                          <p:val>
                                            <p:strVal val="#ppt_y"/>
                                          </p:val>
                                        </p:tav>
                                      </p:tavLst>
                                    </p:anim>
                                    <p:anim calcmode="lin" valueType="num">
                                      <p:cBhvr>
                                        <p:cTn id="16" dur="2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tx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138</a:t>
            </a:r>
          </a:p>
        </p:txBody>
      </p:sp>
      <p:sp>
        <p:nvSpPr>
          <p:cNvPr id="2" name="Rectangle 1">
            <a:extLst>
              <a:ext uri="{FF2B5EF4-FFF2-40B4-BE49-F238E27FC236}">
                <a16:creationId xmlns:a16="http://schemas.microsoft.com/office/drawing/2014/main" id="{25E5D86E-9A87-45BD-955C-3020928D6599}"/>
              </a:ext>
            </a:extLst>
          </p:cNvPr>
          <p:cNvSpPr/>
          <p:nvPr/>
        </p:nvSpPr>
        <p:spPr>
          <a:xfrm>
            <a:off x="2713503" y="3044279"/>
            <a:ext cx="7253909" cy="769441"/>
          </a:xfrm>
          <a:prstGeom prst="rect">
            <a:avLst/>
          </a:prstGeom>
        </p:spPr>
        <p:txBody>
          <a:bodyPr wrap="none">
            <a:spAutoFit/>
          </a:bodyPr>
          <a:lstStyle/>
          <a:p>
            <a:r>
              <a:rPr lang="en-US" sz="4400" b="1" dirty="0">
                <a:latin typeface="Bahnschrift" panose="020B0502040204020203" pitchFamily="34" charset="0"/>
              </a:rPr>
              <a:t>“Doctrine and Covenants 131”</a:t>
            </a:r>
          </a:p>
        </p:txBody>
      </p:sp>
    </p:spTree>
    <p:extLst>
      <p:ext uri="{BB962C8B-B14F-4D97-AF65-F5344CB8AC3E}">
        <p14:creationId xmlns:p14="http://schemas.microsoft.com/office/powerpoint/2010/main" val="11890895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tx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138</a:t>
            </a:r>
          </a:p>
        </p:txBody>
      </p:sp>
      <p:sp>
        <p:nvSpPr>
          <p:cNvPr id="2" name="Rectangle 1">
            <a:extLst>
              <a:ext uri="{FF2B5EF4-FFF2-40B4-BE49-F238E27FC236}">
                <a16:creationId xmlns:a16="http://schemas.microsoft.com/office/drawing/2014/main" id="{A911E612-760F-434B-A88F-5FEEB0EE881C}"/>
              </a:ext>
            </a:extLst>
          </p:cNvPr>
          <p:cNvSpPr/>
          <p:nvPr/>
        </p:nvSpPr>
        <p:spPr>
          <a:xfrm>
            <a:off x="1193672" y="968273"/>
            <a:ext cx="3752950" cy="369332"/>
          </a:xfrm>
          <a:prstGeom prst="rect">
            <a:avLst/>
          </a:prstGeom>
        </p:spPr>
        <p:txBody>
          <a:bodyPr wrap="none">
            <a:spAutoFit/>
          </a:bodyPr>
          <a:lstStyle/>
          <a:p>
            <a:r>
              <a:rPr lang="en-US" b="1" dirty="0"/>
              <a:t>Doctrine and Covenants 131:1–4.</a:t>
            </a:r>
          </a:p>
        </p:txBody>
      </p:sp>
      <p:sp>
        <p:nvSpPr>
          <p:cNvPr id="4" name="Rectangle 3">
            <a:extLst>
              <a:ext uri="{FF2B5EF4-FFF2-40B4-BE49-F238E27FC236}">
                <a16:creationId xmlns:a16="http://schemas.microsoft.com/office/drawing/2014/main" id="{92761212-7FAF-49E1-97E1-BB0C69CA5212}"/>
              </a:ext>
            </a:extLst>
          </p:cNvPr>
          <p:cNvSpPr/>
          <p:nvPr/>
        </p:nvSpPr>
        <p:spPr>
          <a:xfrm>
            <a:off x="3048000" y="2459504"/>
            <a:ext cx="6096000" cy="1938992"/>
          </a:xfrm>
          <a:prstGeom prst="rect">
            <a:avLst/>
          </a:prstGeom>
        </p:spPr>
        <p:txBody>
          <a:bodyPr>
            <a:spAutoFit/>
          </a:bodyPr>
          <a:lstStyle/>
          <a:p>
            <a:pPr algn="ctr"/>
            <a:r>
              <a:rPr lang="en-US" sz="4000" b="1" dirty="0">
                <a:latin typeface="Bahnschrift SemiLight SemiConde" panose="020B0502040204020203" pitchFamily="34" charset="0"/>
              </a:rPr>
              <a:t>“Joseph Smith teaches about the importance of the eternal marriage covenant”</a:t>
            </a:r>
          </a:p>
        </p:txBody>
      </p:sp>
    </p:spTree>
    <p:extLst>
      <p:ext uri="{BB962C8B-B14F-4D97-AF65-F5344CB8AC3E}">
        <p14:creationId xmlns:p14="http://schemas.microsoft.com/office/powerpoint/2010/main" val="1527553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tx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138</a:t>
            </a:r>
          </a:p>
        </p:txBody>
      </p:sp>
      <p:pic>
        <p:nvPicPr>
          <p:cNvPr id="4" name="Picture 3">
            <a:extLst>
              <a:ext uri="{FF2B5EF4-FFF2-40B4-BE49-F238E27FC236}">
                <a16:creationId xmlns:a16="http://schemas.microsoft.com/office/drawing/2014/main" id="{ED182A65-0480-4D96-802E-A5E21DD196CD}"/>
              </a:ext>
            </a:extLst>
          </p:cNvPr>
          <p:cNvPicPr/>
          <p:nvPr/>
        </p:nvPicPr>
        <p:blipFill rotWithShape="1">
          <a:blip r:embed="rId2"/>
          <a:srcRect l="48484" t="16229" r="20036" b="7394"/>
          <a:stretch/>
        </p:blipFill>
        <p:spPr bwMode="auto">
          <a:xfrm>
            <a:off x="7638757" y="1882141"/>
            <a:ext cx="3036131" cy="3783281"/>
          </a:xfrm>
          <a:prstGeom prst="rect">
            <a:avLst/>
          </a:prstGeom>
          <a:ln>
            <a:noFill/>
          </a:ln>
          <a:extLst>
            <a:ext uri="{53640926-AAD7-44D8-BBD7-CCE9431645EC}">
              <a14:shadowObscured xmlns:a14="http://schemas.microsoft.com/office/drawing/2010/main"/>
            </a:ext>
          </a:extLst>
        </p:spPr>
      </p:pic>
      <p:sp>
        <p:nvSpPr>
          <p:cNvPr id="2" name="Rectangle 1">
            <a:extLst>
              <a:ext uri="{FF2B5EF4-FFF2-40B4-BE49-F238E27FC236}">
                <a16:creationId xmlns:a16="http://schemas.microsoft.com/office/drawing/2014/main" id="{CD09BD0B-B943-43F3-945B-18C58CEE58D6}"/>
              </a:ext>
            </a:extLst>
          </p:cNvPr>
          <p:cNvSpPr/>
          <p:nvPr/>
        </p:nvSpPr>
        <p:spPr>
          <a:xfrm>
            <a:off x="1205133" y="913452"/>
            <a:ext cx="8681964"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If the lock represents entrance into the highest degree of the celestial kingdom, </a:t>
            </a:r>
            <a:r>
              <a:rPr lang="en-US" b="1" dirty="0"/>
              <a:t>what does the combination represent?</a:t>
            </a:r>
          </a:p>
        </p:txBody>
      </p:sp>
      <p:sp>
        <p:nvSpPr>
          <p:cNvPr id="5" name="Rectangle 4">
            <a:extLst>
              <a:ext uri="{FF2B5EF4-FFF2-40B4-BE49-F238E27FC236}">
                <a16:creationId xmlns:a16="http://schemas.microsoft.com/office/drawing/2014/main" id="{BBB3FD03-EA96-4D14-93B2-05AF1E3B9DFF}"/>
              </a:ext>
            </a:extLst>
          </p:cNvPr>
          <p:cNvSpPr/>
          <p:nvPr/>
        </p:nvSpPr>
        <p:spPr>
          <a:xfrm>
            <a:off x="1205133" y="1882141"/>
            <a:ext cx="3533340" cy="369332"/>
          </a:xfrm>
          <a:prstGeom prst="rect">
            <a:avLst/>
          </a:prstGeom>
        </p:spPr>
        <p:txBody>
          <a:bodyPr wrap="none">
            <a:spAutoFit/>
          </a:bodyPr>
          <a:lstStyle/>
          <a:p>
            <a:r>
              <a:rPr lang="en-US" b="1" dirty="0"/>
              <a:t>Doctrine and Covenants 131:1.</a:t>
            </a:r>
          </a:p>
        </p:txBody>
      </p:sp>
      <p:sp>
        <p:nvSpPr>
          <p:cNvPr id="6" name="Rectangle 5">
            <a:extLst>
              <a:ext uri="{FF2B5EF4-FFF2-40B4-BE49-F238E27FC236}">
                <a16:creationId xmlns:a16="http://schemas.microsoft.com/office/drawing/2014/main" id="{636FA212-313B-4C00-B033-E385C8781ABC}"/>
              </a:ext>
            </a:extLst>
          </p:cNvPr>
          <p:cNvSpPr/>
          <p:nvPr/>
        </p:nvSpPr>
        <p:spPr>
          <a:xfrm>
            <a:off x="1205133" y="2204499"/>
            <a:ext cx="5852115" cy="369332"/>
          </a:xfrm>
          <a:prstGeom prst="rect">
            <a:avLst/>
          </a:prstGeom>
        </p:spPr>
        <p:txBody>
          <a:bodyPr wrap="none">
            <a:spAutoFit/>
          </a:bodyPr>
          <a:lstStyle/>
          <a:p>
            <a:r>
              <a:rPr lang="en-US" dirty="0">
                <a:latin typeface="Palatino"/>
              </a:rPr>
              <a:t>In the celestial glory there are three heavens or degrees;</a:t>
            </a:r>
            <a:endParaRPr lang="en-US" dirty="0"/>
          </a:p>
        </p:txBody>
      </p:sp>
      <p:sp>
        <p:nvSpPr>
          <p:cNvPr id="7" name="Rectangle 6">
            <a:extLst>
              <a:ext uri="{FF2B5EF4-FFF2-40B4-BE49-F238E27FC236}">
                <a16:creationId xmlns:a16="http://schemas.microsoft.com/office/drawing/2014/main" id="{8FC1070F-C039-4C06-A878-51090A9F42E2}"/>
              </a:ext>
            </a:extLst>
          </p:cNvPr>
          <p:cNvSpPr/>
          <p:nvPr/>
        </p:nvSpPr>
        <p:spPr>
          <a:xfrm>
            <a:off x="1205133" y="2577470"/>
            <a:ext cx="6096000" cy="646331"/>
          </a:xfrm>
          <a:prstGeom prst="rect">
            <a:avLst/>
          </a:prstGeom>
        </p:spPr>
        <p:txBody>
          <a:bodyPr>
            <a:spAutoFit/>
          </a:bodyPr>
          <a:lstStyle/>
          <a:p>
            <a:pPr algn="just"/>
            <a:r>
              <a:rPr lang="en-US" b="1" dirty="0"/>
              <a:t>What did Joseph Smith reveal about the celestial kingdom?</a:t>
            </a:r>
          </a:p>
        </p:txBody>
      </p:sp>
    </p:spTree>
    <p:extLst>
      <p:ext uri="{BB962C8B-B14F-4D97-AF65-F5344CB8AC3E}">
        <p14:creationId xmlns:p14="http://schemas.microsoft.com/office/powerpoint/2010/main" val="2280382752"/>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50" presetClass="entr" presetSubtype="0" decel="10000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strVal val="#ppt_w+.3"/>
                                          </p:val>
                                        </p:tav>
                                        <p:tav tm="100000">
                                          <p:val>
                                            <p:strVal val="#ppt_w"/>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animEffect transition="in" filter="fade">
                                      <p:cBhvr>
                                        <p:cTn id="1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tx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138</a:t>
            </a:r>
          </a:p>
        </p:txBody>
      </p:sp>
      <p:sp>
        <p:nvSpPr>
          <p:cNvPr id="2" name="Rectangle 1">
            <a:extLst>
              <a:ext uri="{FF2B5EF4-FFF2-40B4-BE49-F238E27FC236}">
                <a16:creationId xmlns:a16="http://schemas.microsoft.com/office/drawing/2014/main" id="{8154FCA8-C20A-4E96-BF06-EE622D1B3C47}"/>
              </a:ext>
            </a:extLst>
          </p:cNvPr>
          <p:cNvSpPr/>
          <p:nvPr/>
        </p:nvSpPr>
        <p:spPr>
          <a:xfrm>
            <a:off x="5231821" y="922106"/>
            <a:ext cx="1728358" cy="461665"/>
          </a:xfrm>
          <a:prstGeom prst="rect">
            <a:avLst/>
          </a:prstGeom>
        </p:spPr>
        <p:txBody>
          <a:bodyPr wrap="none">
            <a:spAutoFit/>
          </a:bodyPr>
          <a:lstStyle/>
          <a:p>
            <a:r>
              <a:rPr lang="en-US" sz="2400" i="1" dirty="0">
                <a:effectLst>
                  <a:outerShdw blurRad="38100" dist="38100" dir="2700000" algn="tl">
                    <a:srgbClr val="000000">
                      <a:alpha val="43137"/>
                    </a:srgbClr>
                  </a:outerShdw>
                </a:effectLst>
              </a:rPr>
              <a:t>Exaltation.</a:t>
            </a:r>
          </a:p>
        </p:txBody>
      </p:sp>
      <p:sp>
        <p:nvSpPr>
          <p:cNvPr id="5" name="Rectangle 4">
            <a:extLst>
              <a:ext uri="{FF2B5EF4-FFF2-40B4-BE49-F238E27FC236}">
                <a16:creationId xmlns:a16="http://schemas.microsoft.com/office/drawing/2014/main" id="{3DF90B25-829D-42A8-8C38-F017E49B2038}"/>
              </a:ext>
            </a:extLst>
          </p:cNvPr>
          <p:cNvSpPr/>
          <p:nvPr/>
        </p:nvSpPr>
        <p:spPr>
          <a:xfrm>
            <a:off x="1233268" y="1682763"/>
            <a:ext cx="9204960" cy="1077218"/>
          </a:xfrm>
          <a:prstGeom prst="rect">
            <a:avLst/>
          </a:prstGeom>
        </p:spPr>
        <p:txBody>
          <a:bodyPr wrap="square">
            <a:spAutoFit/>
          </a:bodyPr>
          <a:lstStyle/>
          <a:p>
            <a:pPr algn="just" fontAlgn="base"/>
            <a:r>
              <a:rPr lang="en-US" sz="1600" b="1" dirty="0">
                <a:latin typeface="Palatino"/>
              </a:rPr>
              <a:t>2 </a:t>
            </a:r>
            <a:r>
              <a:rPr lang="en-US" sz="1600" dirty="0">
                <a:latin typeface="Palatino"/>
              </a:rPr>
              <a:t>And in order to obtain the highest, a man must enter into this order of the priesthood [meaning the new and everlasting covenant of marriage];</a:t>
            </a:r>
          </a:p>
          <a:p>
            <a:pPr algn="just" fontAlgn="base"/>
            <a:r>
              <a:rPr lang="en-US" sz="1600" b="1" dirty="0">
                <a:latin typeface="Palatino"/>
              </a:rPr>
              <a:t>3 </a:t>
            </a:r>
            <a:r>
              <a:rPr lang="en-US" sz="1600" dirty="0">
                <a:latin typeface="Palatino"/>
              </a:rPr>
              <a:t>And if he does not, he cannot obtain it.</a:t>
            </a:r>
          </a:p>
          <a:p>
            <a:pPr algn="just" fontAlgn="base"/>
            <a:r>
              <a:rPr lang="en-US" sz="1600" b="1" dirty="0">
                <a:latin typeface="Palatino"/>
              </a:rPr>
              <a:t>4 </a:t>
            </a:r>
            <a:r>
              <a:rPr lang="en-US" sz="1600" dirty="0">
                <a:latin typeface="Palatino"/>
              </a:rPr>
              <a:t>He may enter into the other, but that is the end of his kingdom; he cannot have an increase.</a:t>
            </a:r>
            <a:endParaRPr lang="en-US" sz="1600" b="0" i="0" dirty="0">
              <a:effectLst/>
              <a:latin typeface="Palatino"/>
            </a:endParaRPr>
          </a:p>
        </p:txBody>
      </p:sp>
      <p:sp>
        <p:nvSpPr>
          <p:cNvPr id="6" name="Rectangle 5">
            <a:extLst>
              <a:ext uri="{FF2B5EF4-FFF2-40B4-BE49-F238E27FC236}">
                <a16:creationId xmlns:a16="http://schemas.microsoft.com/office/drawing/2014/main" id="{942D7BAE-891A-4D16-91CA-6E05423CF9AC}"/>
              </a:ext>
            </a:extLst>
          </p:cNvPr>
          <p:cNvSpPr/>
          <p:nvPr/>
        </p:nvSpPr>
        <p:spPr>
          <a:xfrm>
            <a:off x="1233267" y="2782669"/>
            <a:ext cx="8965809" cy="369332"/>
          </a:xfrm>
          <a:prstGeom prst="rect">
            <a:avLst/>
          </a:prstGeom>
        </p:spPr>
        <p:txBody>
          <a:bodyPr wrap="square">
            <a:spAutoFit/>
          </a:bodyPr>
          <a:lstStyle/>
          <a:p>
            <a:r>
              <a:rPr lang="en-US" b="1" dirty="0"/>
              <a:t>What do we need to do to obtain the highest degree of the celestial kingdom?</a:t>
            </a:r>
          </a:p>
        </p:txBody>
      </p:sp>
      <p:sp>
        <p:nvSpPr>
          <p:cNvPr id="7" name="Rectangle 6">
            <a:extLst>
              <a:ext uri="{FF2B5EF4-FFF2-40B4-BE49-F238E27FC236}">
                <a16:creationId xmlns:a16="http://schemas.microsoft.com/office/drawing/2014/main" id="{12C7E76F-79AD-4886-A251-48AECBA39000}"/>
              </a:ext>
            </a:extLst>
          </p:cNvPr>
          <p:cNvSpPr/>
          <p:nvPr/>
        </p:nvSpPr>
        <p:spPr>
          <a:xfrm>
            <a:off x="1233266" y="3152001"/>
            <a:ext cx="9204959"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In order to obtain the highest degree of the celestial kingdom, we must enter into the new and everlasting covenant of marriage.</a:t>
            </a:r>
          </a:p>
        </p:txBody>
      </p:sp>
      <p:sp>
        <p:nvSpPr>
          <p:cNvPr id="8" name="Rectangle 7">
            <a:extLst>
              <a:ext uri="{FF2B5EF4-FFF2-40B4-BE49-F238E27FC236}">
                <a16:creationId xmlns:a16="http://schemas.microsoft.com/office/drawing/2014/main" id="{E3617E12-4857-417A-8A03-F60EA75AEB7C}"/>
              </a:ext>
            </a:extLst>
          </p:cNvPr>
          <p:cNvSpPr/>
          <p:nvPr/>
        </p:nvSpPr>
        <p:spPr>
          <a:xfrm>
            <a:off x="1233264" y="3798332"/>
            <a:ext cx="9204959" cy="646331"/>
          </a:xfrm>
          <a:prstGeom prst="rect">
            <a:avLst/>
          </a:prstGeom>
        </p:spPr>
        <p:txBody>
          <a:bodyPr wrap="square">
            <a:spAutoFit/>
          </a:bodyPr>
          <a:lstStyle/>
          <a:p>
            <a:pPr algn="just"/>
            <a:r>
              <a:rPr lang="en-US" b="1" dirty="0"/>
              <a:t>What do you think it means in verse 4 that if we are not sealed in the temple by the proper authority, we “cannot have an increase”?</a:t>
            </a:r>
          </a:p>
        </p:txBody>
      </p:sp>
      <p:sp>
        <p:nvSpPr>
          <p:cNvPr id="9" name="Rectangle 8">
            <a:extLst>
              <a:ext uri="{FF2B5EF4-FFF2-40B4-BE49-F238E27FC236}">
                <a16:creationId xmlns:a16="http://schemas.microsoft.com/office/drawing/2014/main" id="{8DC95A09-E29D-4F5E-95B3-D55C5821CE66}"/>
              </a:ext>
            </a:extLst>
          </p:cNvPr>
          <p:cNvSpPr/>
          <p:nvPr/>
        </p:nvSpPr>
        <p:spPr>
          <a:xfrm>
            <a:off x="1233264" y="4458786"/>
            <a:ext cx="9092422" cy="646331"/>
          </a:xfrm>
          <a:prstGeom prst="rect">
            <a:avLst/>
          </a:prstGeom>
        </p:spPr>
        <p:txBody>
          <a:bodyPr wrap="square">
            <a:spAutoFit/>
          </a:bodyPr>
          <a:lstStyle/>
          <a:p>
            <a:pPr algn="just"/>
            <a:r>
              <a:rPr lang="en-US" b="1" dirty="0"/>
              <a:t>In what ways do you think celestial marriage between a man and a woman prepares them for exaltation?</a:t>
            </a:r>
          </a:p>
        </p:txBody>
      </p:sp>
      <p:sp>
        <p:nvSpPr>
          <p:cNvPr id="10" name="Rectangle 9">
            <a:extLst>
              <a:ext uri="{FF2B5EF4-FFF2-40B4-BE49-F238E27FC236}">
                <a16:creationId xmlns:a16="http://schemas.microsoft.com/office/drawing/2014/main" id="{01CB054D-4707-46EA-9B6F-C298E40B3089}"/>
              </a:ext>
            </a:extLst>
          </p:cNvPr>
          <p:cNvSpPr/>
          <p:nvPr/>
        </p:nvSpPr>
        <p:spPr>
          <a:xfrm>
            <a:off x="1233268" y="1383771"/>
            <a:ext cx="3752950" cy="369332"/>
          </a:xfrm>
          <a:prstGeom prst="rect">
            <a:avLst/>
          </a:prstGeom>
        </p:spPr>
        <p:txBody>
          <a:bodyPr wrap="none">
            <a:spAutoFit/>
          </a:bodyPr>
          <a:lstStyle/>
          <a:p>
            <a:r>
              <a:rPr lang="en-US" b="1" dirty="0"/>
              <a:t>Doctrine and Covenants 131:2-4.</a:t>
            </a:r>
          </a:p>
        </p:txBody>
      </p:sp>
    </p:spTree>
    <p:extLst>
      <p:ext uri="{BB962C8B-B14F-4D97-AF65-F5344CB8AC3E}">
        <p14:creationId xmlns:p14="http://schemas.microsoft.com/office/powerpoint/2010/main" val="291557628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10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80">
                                          <p:stCondLst>
                                            <p:cond delay="0"/>
                                          </p:stCondLst>
                                        </p:cTn>
                                        <p:tgtEl>
                                          <p:spTgt spid="6"/>
                                        </p:tgtEl>
                                      </p:cBhvr>
                                    </p:animEffect>
                                    <p:anim calcmode="lin" valueType="num">
                                      <p:cBhvr>
                                        <p:cTn id="1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1" dur="26">
                                          <p:stCondLst>
                                            <p:cond delay="650"/>
                                          </p:stCondLst>
                                        </p:cTn>
                                        <p:tgtEl>
                                          <p:spTgt spid="6"/>
                                        </p:tgtEl>
                                      </p:cBhvr>
                                      <p:to x="100000" y="60000"/>
                                    </p:animScale>
                                    <p:animScale>
                                      <p:cBhvr>
                                        <p:cTn id="22" dur="166" decel="50000">
                                          <p:stCondLst>
                                            <p:cond delay="676"/>
                                          </p:stCondLst>
                                        </p:cTn>
                                        <p:tgtEl>
                                          <p:spTgt spid="6"/>
                                        </p:tgtEl>
                                      </p:cBhvr>
                                      <p:to x="100000" y="100000"/>
                                    </p:animScale>
                                    <p:animScale>
                                      <p:cBhvr>
                                        <p:cTn id="23" dur="26">
                                          <p:stCondLst>
                                            <p:cond delay="1312"/>
                                          </p:stCondLst>
                                        </p:cTn>
                                        <p:tgtEl>
                                          <p:spTgt spid="6"/>
                                        </p:tgtEl>
                                      </p:cBhvr>
                                      <p:to x="100000" y="80000"/>
                                    </p:animScale>
                                    <p:animScale>
                                      <p:cBhvr>
                                        <p:cTn id="24" dur="166" decel="50000">
                                          <p:stCondLst>
                                            <p:cond delay="1338"/>
                                          </p:stCondLst>
                                        </p:cTn>
                                        <p:tgtEl>
                                          <p:spTgt spid="6"/>
                                        </p:tgtEl>
                                      </p:cBhvr>
                                      <p:to x="100000" y="100000"/>
                                    </p:animScale>
                                    <p:animScale>
                                      <p:cBhvr>
                                        <p:cTn id="25" dur="26">
                                          <p:stCondLst>
                                            <p:cond delay="1642"/>
                                          </p:stCondLst>
                                        </p:cTn>
                                        <p:tgtEl>
                                          <p:spTgt spid="6"/>
                                        </p:tgtEl>
                                      </p:cBhvr>
                                      <p:to x="100000" y="90000"/>
                                    </p:animScale>
                                    <p:animScale>
                                      <p:cBhvr>
                                        <p:cTn id="26" dur="166" decel="50000">
                                          <p:stCondLst>
                                            <p:cond delay="1668"/>
                                          </p:stCondLst>
                                        </p:cTn>
                                        <p:tgtEl>
                                          <p:spTgt spid="6"/>
                                        </p:tgtEl>
                                      </p:cBhvr>
                                      <p:to x="100000" y="100000"/>
                                    </p:animScale>
                                    <p:animScale>
                                      <p:cBhvr>
                                        <p:cTn id="27" dur="26">
                                          <p:stCondLst>
                                            <p:cond delay="1808"/>
                                          </p:stCondLst>
                                        </p:cTn>
                                        <p:tgtEl>
                                          <p:spTgt spid="6"/>
                                        </p:tgtEl>
                                      </p:cBhvr>
                                      <p:to x="100000" y="95000"/>
                                    </p:animScale>
                                    <p:animScale>
                                      <p:cBhvr>
                                        <p:cTn id="28" dur="166" decel="50000">
                                          <p:stCondLst>
                                            <p:cond delay="1834"/>
                                          </p:stCondLst>
                                        </p:cTn>
                                        <p:tgtEl>
                                          <p:spTgt spid="6"/>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7"/>
                                        </p:tgtEl>
                                        <p:attrNameLst>
                                          <p:attrName>style.visibility</p:attrName>
                                        </p:attrNameLst>
                                      </p:cBhvr>
                                      <p:to>
                                        <p:strVal val="visible"/>
                                      </p:to>
                                    </p:set>
                                    <p:anim calcmode="lin" valueType="num">
                                      <p:cBhvr>
                                        <p:cTn id="33" dur="15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34" dur="150" fill="hold"/>
                                        <p:tgtEl>
                                          <p:spTgt spid="7"/>
                                        </p:tgtEl>
                                        <p:attrNameLst>
                                          <p:attrName>ppt_y</p:attrName>
                                        </p:attrNameLst>
                                      </p:cBhvr>
                                      <p:tavLst>
                                        <p:tav tm="0">
                                          <p:val>
                                            <p:strVal val="#ppt_y"/>
                                          </p:val>
                                        </p:tav>
                                        <p:tav tm="100000">
                                          <p:val>
                                            <p:strVal val="#ppt_y"/>
                                          </p:val>
                                        </p:tav>
                                      </p:tavLst>
                                    </p:anim>
                                    <p:anim calcmode="lin" valueType="num">
                                      <p:cBhvr>
                                        <p:cTn id="35" dur="15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6" dur="15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7" dur="150" tmFilter="0,0; .5, 1; 1, 1"/>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strips(upRight)">
                                      <p:cBhvr>
                                        <p:cTn id="42" dur="1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 calcmode="lin" valueType="num">
                                      <p:cBhvr>
                                        <p:cTn id="49" dur="500" fill="hold"/>
                                        <p:tgtEl>
                                          <p:spTgt spid="9"/>
                                        </p:tgtEl>
                                        <p:attrNameLst>
                                          <p:attrName>style.rotation</p:attrName>
                                        </p:attrNameLst>
                                      </p:cBhvr>
                                      <p:tavLst>
                                        <p:tav tm="0">
                                          <p:val>
                                            <p:fltVal val="360"/>
                                          </p:val>
                                        </p:tav>
                                        <p:tav tm="100000">
                                          <p:val>
                                            <p:fltVal val="0"/>
                                          </p:val>
                                        </p:tav>
                                      </p:tavLst>
                                    </p:anim>
                                    <p:animEffect transition="in" filter="fade">
                                      <p:cBhvr>
                                        <p:cTn id="5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3D07F4-9C08-4B38-9784-EC89E3D1BA03}"/>
              </a:ext>
            </a:extLst>
          </p:cNvPr>
          <p:cNvSpPr/>
          <p:nvPr/>
        </p:nvSpPr>
        <p:spPr>
          <a:xfrm>
            <a:off x="2180489" y="871583"/>
            <a:ext cx="8018584" cy="332398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tx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138</a:t>
            </a:r>
          </a:p>
        </p:txBody>
      </p:sp>
      <p:sp>
        <p:nvSpPr>
          <p:cNvPr id="2" name="Rectangle 1">
            <a:extLst>
              <a:ext uri="{FF2B5EF4-FFF2-40B4-BE49-F238E27FC236}">
                <a16:creationId xmlns:a16="http://schemas.microsoft.com/office/drawing/2014/main" id="{DC39F1DA-675B-4169-8263-BEE05397C7FF}"/>
              </a:ext>
            </a:extLst>
          </p:cNvPr>
          <p:cNvSpPr/>
          <p:nvPr/>
        </p:nvSpPr>
        <p:spPr>
          <a:xfrm>
            <a:off x="3765185" y="871581"/>
            <a:ext cx="6433888" cy="3323987"/>
          </a:xfrm>
          <a:prstGeom prst="rect">
            <a:avLst/>
          </a:prstGeom>
        </p:spPr>
        <p:txBody>
          <a:bodyPr wrap="square">
            <a:spAutoFit/>
          </a:bodyPr>
          <a:lstStyle/>
          <a:p>
            <a:pPr algn="just"/>
            <a:r>
              <a:rPr lang="en-US" sz="1400" dirty="0"/>
              <a:t>“Two compelling doctrinal reasons help us to understand why eternal marriage is essential to the Father’s plan. “Reason 1: The natures of male and female spirits complete and perfect each other, and therefore men and women are intended to progress together toward exaltation.… “By divine design, men and women are intended to progress together toward perfection and a fulness of glory. Because of their distinctive temperaments and capacities, males and females each bring to a marriage relationship unique perspectives and experiences. The man and the woman contribute differently but equally to a oneness and a unity that can be achieved in no other way. The man completes and perfects the woman and the woman completes and perfects the man as they learn from and mutually strengthen and bless each other.… “Reason 2: By divine design, both a man and a woman are needed to bring children into mortality and to provide the best setting for the rearing and nurturing of children” (“Marriage Is Essential to His Eternal Plan,” Ensign, June 2006, 83–84; boldface and italics removed).</a:t>
            </a:r>
          </a:p>
        </p:txBody>
      </p:sp>
      <p:pic>
        <p:nvPicPr>
          <p:cNvPr id="6" name="Picture 5">
            <a:extLst>
              <a:ext uri="{FF2B5EF4-FFF2-40B4-BE49-F238E27FC236}">
                <a16:creationId xmlns:a16="http://schemas.microsoft.com/office/drawing/2014/main" id="{8F97364F-55E7-4537-A925-0F1057ABE2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6987" y="966626"/>
            <a:ext cx="1468198" cy="1838007"/>
          </a:xfrm>
          <a:prstGeom prst="rect">
            <a:avLst/>
          </a:prstGeom>
        </p:spPr>
      </p:pic>
      <p:sp>
        <p:nvSpPr>
          <p:cNvPr id="7" name="TextBox 6">
            <a:extLst>
              <a:ext uri="{FF2B5EF4-FFF2-40B4-BE49-F238E27FC236}">
                <a16:creationId xmlns:a16="http://schemas.microsoft.com/office/drawing/2014/main" id="{BEFCCDD1-F56D-48F1-90A9-AC60EA16BCFC}"/>
              </a:ext>
            </a:extLst>
          </p:cNvPr>
          <p:cNvSpPr txBox="1"/>
          <p:nvPr/>
        </p:nvSpPr>
        <p:spPr>
          <a:xfrm>
            <a:off x="2277630" y="2886034"/>
            <a:ext cx="1525354" cy="523220"/>
          </a:xfrm>
          <a:prstGeom prst="rect">
            <a:avLst/>
          </a:prstGeom>
          <a:noFill/>
        </p:spPr>
        <p:txBody>
          <a:bodyPr wrap="none" rtlCol="0">
            <a:spAutoFit/>
          </a:bodyPr>
          <a:lstStyle/>
          <a:p>
            <a:pPr algn="ctr"/>
            <a:r>
              <a:rPr lang="en-US" sz="1400" b="1" dirty="0"/>
              <a:t>Elder </a:t>
            </a:r>
          </a:p>
          <a:p>
            <a:pPr algn="ctr"/>
            <a:r>
              <a:rPr lang="en-US" sz="1400" b="1" dirty="0"/>
              <a:t>David A. Bednar</a:t>
            </a:r>
          </a:p>
        </p:txBody>
      </p:sp>
      <p:sp>
        <p:nvSpPr>
          <p:cNvPr id="8" name="Rectangle 7">
            <a:extLst>
              <a:ext uri="{FF2B5EF4-FFF2-40B4-BE49-F238E27FC236}">
                <a16:creationId xmlns:a16="http://schemas.microsoft.com/office/drawing/2014/main" id="{3D982BD3-35F3-4D03-ABA2-EEDAD7E80F73}"/>
              </a:ext>
            </a:extLst>
          </p:cNvPr>
          <p:cNvSpPr/>
          <p:nvPr/>
        </p:nvSpPr>
        <p:spPr>
          <a:xfrm>
            <a:off x="1054945" y="4386096"/>
            <a:ext cx="8961252" cy="369332"/>
          </a:xfrm>
          <a:prstGeom prst="rect">
            <a:avLst/>
          </a:prstGeom>
        </p:spPr>
        <p:txBody>
          <a:bodyPr wrap="square">
            <a:spAutoFit/>
          </a:bodyPr>
          <a:lstStyle/>
          <a:p>
            <a:pPr algn="just"/>
            <a:r>
              <a:rPr lang="en-US" b="1" dirty="0"/>
              <a:t>Why is marriage between a man and a woman necessary for our exaltation?</a:t>
            </a:r>
          </a:p>
        </p:txBody>
      </p:sp>
      <p:sp>
        <p:nvSpPr>
          <p:cNvPr id="9" name="Rectangle 8">
            <a:extLst>
              <a:ext uri="{FF2B5EF4-FFF2-40B4-BE49-F238E27FC236}">
                <a16:creationId xmlns:a16="http://schemas.microsoft.com/office/drawing/2014/main" id="{4BE931B4-98A9-4805-A6E3-245F25BDD3D9}"/>
              </a:ext>
            </a:extLst>
          </p:cNvPr>
          <p:cNvSpPr/>
          <p:nvPr/>
        </p:nvSpPr>
        <p:spPr>
          <a:xfrm>
            <a:off x="1054945" y="4685223"/>
            <a:ext cx="9312944" cy="646331"/>
          </a:xfrm>
          <a:prstGeom prst="rect">
            <a:avLst/>
          </a:prstGeom>
        </p:spPr>
        <p:txBody>
          <a:bodyPr wrap="square">
            <a:spAutoFit/>
          </a:bodyPr>
          <a:lstStyle/>
          <a:p>
            <a:pPr algn="just"/>
            <a:r>
              <a:rPr lang="en-US" b="1" dirty="0"/>
              <a:t>How could understanding the doctrine that celestial marriage is essential for exaltation affect what you look for in a future spouse?</a:t>
            </a:r>
          </a:p>
        </p:txBody>
      </p:sp>
      <p:sp>
        <p:nvSpPr>
          <p:cNvPr id="10" name="Rectangle 9">
            <a:extLst>
              <a:ext uri="{FF2B5EF4-FFF2-40B4-BE49-F238E27FC236}">
                <a16:creationId xmlns:a16="http://schemas.microsoft.com/office/drawing/2014/main" id="{D5BE0ADB-ECE6-4878-93A8-1D66E624239E}"/>
              </a:ext>
            </a:extLst>
          </p:cNvPr>
          <p:cNvSpPr/>
          <p:nvPr/>
        </p:nvSpPr>
        <p:spPr>
          <a:xfrm>
            <a:off x="1054945" y="5297929"/>
            <a:ext cx="9312944" cy="646331"/>
          </a:xfrm>
          <a:prstGeom prst="rect">
            <a:avLst/>
          </a:prstGeom>
        </p:spPr>
        <p:txBody>
          <a:bodyPr wrap="square">
            <a:spAutoFit/>
          </a:bodyPr>
          <a:lstStyle/>
          <a:p>
            <a:pPr algn="just"/>
            <a:r>
              <a:rPr lang="en-US" b="1" dirty="0"/>
              <a:t>Why is it important at your age to make it a priority to prepare to be married eternally in the temple?</a:t>
            </a:r>
          </a:p>
        </p:txBody>
      </p:sp>
    </p:spTree>
    <p:extLst>
      <p:ext uri="{BB962C8B-B14F-4D97-AF65-F5344CB8AC3E}">
        <p14:creationId xmlns:p14="http://schemas.microsoft.com/office/powerpoint/2010/main" val="2895672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1000" fill="hold"/>
                                        <p:tgtEl>
                                          <p:spTgt spid="9"/>
                                        </p:tgtEl>
                                        <p:attrNameLst>
                                          <p:attrName>ppt_x</p:attrName>
                                        </p:attrNameLst>
                                      </p:cBhvr>
                                      <p:tavLst>
                                        <p:tav tm="0">
                                          <p:val>
                                            <p:strVal val="1+#ppt_w/2"/>
                                          </p:val>
                                        </p:tav>
                                        <p:tav tm="100000">
                                          <p:val>
                                            <p:strVal val="#ppt_x"/>
                                          </p:val>
                                        </p:tav>
                                      </p:tavLst>
                                    </p:anim>
                                    <p:anim calcmode="lin" valueType="num">
                                      <p:cBhvr additive="base">
                                        <p:cTn id="15"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tx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138</a:t>
            </a:r>
          </a:p>
        </p:txBody>
      </p:sp>
      <p:sp>
        <p:nvSpPr>
          <p:cNvPr id="4" name="Rectangle 3">
            <a:extLst>
              <a:ext uri="{FF2B5EF4-FFF2-40B4-BE49-F238E27FC236}">
                <a16:creationId xmlns:a16="http://schemas.microsoft.com/office/drawing/2014/main" id="{775E0735-D614-4E97-B31A-38B5FAD30968}"/>
              </a:ext>
            </a:extLst>
          </p:cNvPr>
          <p:cNvSpPr/>
          <p:nvPr/>
        </p:nvSpPr>
        <p:spPr>
          <a:xfrm>
            <a:off x="2445434" y="779683"/>
            <a:ext cx="7301132" cy="16324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700" dirty="0">
                <a:solidFill>
                  <a:schemeClr val="tx1"/>
                </a:solidFill>
              </a:rPr>
              <a:t>“Some members of the Church remain single through no fault of their own, even though they want to marry. If you find yourself in this situation, be assured that ‘all things work together for good to them that love God’ (Romans 8:28). As you remain worthy, you will someday, in this life or the next, be given all the blessings of an eternal family relationship” (True to the Faith: A Gospel Reference[2004],99).</a:t>
            </a:r>
          </a:p>
        </p:txBody>
      </p:sp>
      <p:sp>
        <p:nvSpPr>
          <p:cNvPr id="5" name="Rectangle 4">
            <a:extLst>
              <a:ext uri="{FF2B5EF4-FFF2-40B4-BE49-F238E27FC236}">
                <a16:creationId xmlns:a16="http://schemas.microsoft.com/office/drawing/2014/main" id="{5886EB99-4853-4C84-A024-956EFEB74936}"/>
              </a:ext>
            </a:extLst>
          </p:cNvPr>
          <p:cNvSpPr/>
          <p:nvPr/>
        </p:nvSpPr>
        <p:spPr>
          <a:xfrm>
            <a:off x="1331740" y="2613466"/>
            <a:ext cx="9204961" cy="646331"/>
          </a:xfrm>
          <a:prstGeom prst="rect">
            <a:avLst/>
          </a:prstGeom>
        </p:spPr>
        <p:txBody>
          <a:bodyPr wrap="square">
            <a:spAutoFit/>
          </a:bodyPr>
          <a:lstStyle/>
          <a:p>
            <a:pPr algn="just"/>
            <a:r>
              <a:rPr lang="en-US" b="1" dirty="0"/>
              <a:t>How can keeping your baptismal covenants now help you prepare to receive the blessings of the temple?</a:t>
            </a:r>
          </a:p>
        </p:txBody>
      </p:sp>
      <p:sp>
        <p:nvSpPr>
          <p:cNvPr id="6" name="Rectangle 5">
            <a:extLst>
              <a:ext uri="{FF2B5EF4-FFF2-40B4-BE49-F238E27FC236}">
                <a16:creationId xmlns:a16="http://schemas.microsoft.com/office/drawing/2014/main" id="{9C582FBC-E885-427C-898F-DA502760DC8F}"/>
              </a:ext>
            </a:extLst>
          </p:cNvPr>
          <p:cNvSpPr/>
          <p:nvPr/>
        </p:nvSpPr>
        <p:spPr>
          <a:xfrm>
            <a:off x="1331740" y="3208368"/>
            <a:ext cx="9204960" cy="646331"/>
          </a:xfrm>
          <a:prstGeom prst="rect">
            <a:avLst/>
          </a:prstGeom>
        </p:spPr>
        <p:txBody>
          <a:bodyPr wrap="square">
            <a:spAutoFit/>
          </a:bodyPr>
          <a:lstStyle/>
          <a:p>
            <a:pPr algn="just"/>
            <a:r>
              <a:rPr lang="en-US" b="1" dirty="0"/>
              <a:t>What can young men and young women do now to make celestial marriage in the temple a priority? </a:t>
            </a:r>
          </a:p>
        </p:txBody>
      </p:sp>
    </p:spTree>
    <p:extLst>
      <p:ext uri="{BB962C8B-B14F-4D97-AF65-F5344CB8AC3E}">
        <p14:creationId xmlns:p14="http://schemas.microsoft.com/office/powerpoint/2010/main" val="34790784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tx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138</a:t>
            </a:r>
          </a:p>
        </p:txBody>
      </p:sp>
      <p:sp>
        <p:nvSpPr>
          <p:cNvPr id="2" name="Rectangle 1">
            <a:extLst>
              <a:ext uri="{FF2B5EF4-FFF2-40B4-BE49-F238E27FC236}">
                <a16:creationId xmlns:a16="http://schemas.microsoft.com/office/drawing/2014/main" id="{230FBDF8-4659-4269-BB1F-6125F6CD9216}"/>
              </a:ext>
            </a:extLst>
          </p:cNvPr>
          <p:cNvSpPr/>
          <p:nvPr/>
        </p:nvSpPr>
        <p:spPr>
          <a:xfrm>
            <a:off x="2301531" y="2828835"/>
            <a:ext cx="7588937" cy="1200329"/>
          </a:xfrm>
          <a:prstGeom prst="rect">
            <a:avLst/>
          </a:prstGeom>
        </p:spPr>
        <p:txBody>
          <a:bodyPr wrap="none">
            <a:spAutoFit/>
          </a:bodyPr>
          <a:lstStyle/>
          <a:p>
            <a:pPr algn="ctr"/>
            <a:r>
              <a:rPr lang="en-US" sz="3600" dirty="0">
                <a:latin typeface="Bahnschrift" panose="020B0502040204020203" pitchFamily="34" charset="0"/>
              </a:rPr>
              <a:t>The Prophet explains the “more sure </a:t>
            </a:r>
          </a:p>
          <a:p>
            <a:pPr algn="ctr"/>
            <a:r>
              <a:rPr lang="en-US" sz="3600" dirty="0">
                <a:latin typeface="Bahnschrift" panose="020B0502040204020203" pitchFamily="34" charset="0"/>
              </a:rPr>
              <a:t>word of prophecy”</a:t>
            </a:r>
          </a:p>
        </p:txBody>
      </p:sp>
      <p:sp>
        <p:nvSpPr>
          <p:cNvPr id="4" name="Rectangle 3">
            <a:extLst>
              <a:ext uri="{FF2B5EF4-FFF2-40B4-BE49-F238E27FC236}">
                <a16:creationId xmlns:a16="http://schemas.microsoft.com/office/drawing/2014/main" id="{7FE581A0-7139-402D-AEAD-B8A1876FE134}"/>
              </a:ext>
            </a:extLst>
          </p:cNvPr>
          <p:cNvSpPr/>
          <p:nvPr/>
        </p:nvSpPr>
        <p:spPr>
          <a:xfrm>
            <a:off x="1233268" y="968273"/>
            <a:ext cx="3752950" cy="369332"/>
          </a:xfrm>
          <a:prstGeom prst="rect">
            <a:avLst/>
          </a:prstGeom>
        </p:spPr>
        <p:txBody>
          <a:bodyPr wrap="none">
            <a:spAutoFit/>
          </a:bodyPr>
          <a:lstStyle/>
          <a:p>
            <a:r>
              <a:rPr lang="en-US" b="1" dirty="0"/>
              <a:t>Doctrine and Covenants 131:5-6.</a:t>
            </a:r>
          </a:p>
        </p:txBody>
      </p:sp>
    </p:spTree>
    <p:extLst>
      <p:ext uri="{BB962C8B-B14F-4D97-AF65-F5344CB8AC3E}">
        <p14:creationId xmlns:p14="http://schemas.microsoft.com/office/powerpoint/2010/main" val="2790668899"/>
      </p:ext>
    </p:extLst>
  </p:cSld>
  <p:clrMapOvr>
    <a:masterClrMapping/>
  </p:clrMapOvr>
  <mc:AlternateContent xmlns:mc="http://schemas.openxmlformats.org/markup-compatibility/2006" xmlns:p14="http://schemas.microsoft.com/office/powerpoint/2010/main">
    <mc:Choice Requires="p14">
      <p:transition spd="slow" p14:dur="1250">
        <p14:flythroug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tx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138</a:t>
            </a:r>
          </a:p>
        </p:txBody>
      </p:sp>
      <p:sp>
        <p:nvSpPr>
          <p:cNvPr id="2" name="Rectangle 1">
            <a:extLst>
              <a:ext uri="{FF2B5EF4-FFF2-40B4-BE49-F238E27FC236}">
                <a16:creationId xmlns:a16="http://schemas.microsoft.com/office/drawing/2014/main" id="{289BE6A8-B8F8-4391-BAAF-54218CBABAAD}"/>
              </a:ext>
            </a:extLst>
          </p:cNvPr>
          <p:cNvSpPr/>
          <p:nvPr/>
        </p:nvSpPr>
        <p:spPr>
          <a:xfrm>
            <a:off x="1442191" y="968273"/>
            <a:ext cx="5052986" cy="369332"/>
          </a:xfrm>
          <a:prstGeom prst="rect">
            <a:avLst/>
          </a:prstGeom>
        </p:spPr>
        <p:txBody>
          <a:bodyPr wrap="none">
            <a:spAutoFit/>
          </a:bodyPr>
          <a:lstStyle/>
          <a:p>
            <a:r>
              <a:rPr lang="en-US" b="1" dirty="0"/>
              <a:t>What are the benefits of having a guarantee?</a:t>
            </a:r>
          </a:p>
        </p:txBody>
      </p:sp>
      <p:sp>
        <p:nvSpPr>
          <p:cNvPr id="4" name="Rectangle 3">
            <a:extLst>
              <a:ext uri="{FF2B5EF4-FFF2-40B4-BE49-F238E27FC236}">
                <a16:creationId xmlns:a16="http://schemas.microsoft.com/office/drawing/2014/main" id="{94140215-A4B4-4754-97DC-89550AD09C1F}"/>
              </a:ext>
            </a:extLst>
          </p:cNvPr>
          <p:cNvSpPr/>
          <p:nvPr/>
        </p:nvSpPr>
        <p:spPr>
          <a:xfrm>
            <a:off x="1442190" y="1337605"/>
            <a:ext cx="7953601" cy="369332"/>
          </a:xfrm>
          <a:prstGeom prst="rect">
            <a:avLst/>
          </a:prstGeom>
        </p:spPr>
        <p:txBody>
          <a:bodyPr wrap="square">
            <a:spAutoFit/>
          </a:bodyPr>
          <a:lstStyle/>
          <a:p>
            <a:pPr algn="just"/>
            <a:r>
              <a:rPr lang="en-US" b="1" dirty="0"/>
              <a:t>Why would a guarantee from Heavenly Father be especially valuable?</a:t>
            </a:r>
          </a:p>
        </p:txBody>
      </p:sp>
      <p:sp>
        <p:nvSpPr>
          <p:cNvPr id="5" name="Rectangle 4">
            <a:extLst>
              <a:ext uri="{FF2B5EF4-FFF2-40B4-BE49-F238E27FC236}">
                <a16:creationId xmlns:a16="http://schemas.microsoft.com/office/drawing/2014/main" id="{7F56314C-099F-4410-9A82-7F354E8F9D81}"/>
              </a:ext>
            </a:extLst>
          </p:cNvPr>
          <p:cNvSpPr/>
          <p:nvPr/>
        </p:nvSpPr>
        <p:spPr>
          <a:xfrm>
            <a:off x="1442190" y="2073923"/>
            <a:ext cx="9235188" cy="923330"/>
          </a:xfrm>
          <a:prstGeom prst="rect">
            <a:avLst/>
          </a:prstGeom>
        </p:spPr>
        <p:txBody>
          <a:bodyPr wrap="square">
            <a:spAutoFit/>
          </a:bodyPr>
          <a:lstStyle/>
          <a:p>
            <a:pPr algn="just"/>
            <a:r>
              <a:rPr lang="en-US" dirty="0">
                <a:latin typeface="Palatino"/>
              </a:rPr>
              <a:t>We have also a more sure word of prophecy; whereunto ye do well that ye take heed, as unto a light that shineth in a dark place, until the day dawn, and the day star arise in your hearts:</a:t>
            </a:r>
            <a:endParaRPr lang="en-US" dirty="0"/>
          </a:p>
        </p:txBody>
      </p:sp>
      <p:sp>
        <p:nvSpPr>
          <p:cNvPr id="6" name="Rectangle 5">
            <a:extLst>
              <a:ext uri="{FF2B5EF4-FFF2-40B4-BE49-F238E27FC236}">
                <a16:creationId xmlns:a16="http://schemas.microsoft.com/office/drawing/2014/main" id="{D3BBF6C1-D524-445A-B09B-27D5AC2F6DDD}"/>
              </a:ext>
            </a:extLst>
          </p:cNvPr>
          <p:cNvSpPr/>
          <p:nvPr/>
        </p:nvSpPr>
        <p:spPr>
          <a:xfrm>
            <a:off x="1442190" y="1788999"/>
            <a:ext cx="1528367" cy="369332"/>
          </a:xfrm>
          <a:prstGeom prst="rect">
            <a:avLst/>
          </a:prstGeom>
        </p:spPr>
        <p:txBody>
          <a:bodyPr wrap="none">
            <a:spAutoFit/>
          </a:bodyPr>
          <a:lstStyle/>
          <a:p>
            <a:r>
              <a:rPr lang="en-US" b="1" dirty="0"/>
              <a:t>2 Peter 1:19</a:t>
            </a:r>
          </a:p>
        </p:txBody>
      </p:sp>
      <p:sp>
        <p:nvSpPr>
          <p:cNvPr id="7" name="Rectangle 6">
            <a:extLst>
              <a:ext uri="{FF2B5EF4-FFF2-40B4-BE49-F238E27FC236}">
                <a16:creationId xmlns:a16="http://schemas.microsoft.com/office/drawing/2014/main" id="{E49C7429-454D-472A-83FB-61F4011182D0}"/>
              </a:ext>
            </a:extLst>
          </p:cNvPr>
          <p:cNvSpPr/>
          <p:nvPr/>
        </p:nvSpPr>
        <p:spPr>
          <a:xfrm>
            <a:off x="1442190" y="2994907"/>
            <a:ext cx="3618298" cy="369332"/>
          </a:xfrm>
          <a:prstGeom prst="rect">
            <a:avLst/>
          </a:prstGeom>
        </p:spPr>
        <p:txBody>
          <a:bodyPr wrap="none">
            <a:spAutoFit/>
          </a:bodyPr>
          <a:lstStyle/>
          <a:p>
            <a:r>
              <a:rPr lang="en-US" b="1" dirty="0"/>
              <a:t>Doctrine and Covenants 131:5.</a:t>
            </a:r>
          </a:p>
        </p:txBody>
      </p:sp>
      <p:sp>
        <p:nvSpPr>
          <p:cNvPr id="8" name="Rectangle 7">
            <a:extLst>
              <a:ext uri="{FF2B5EF4-FFF2-40B4-BE49-F238E27FC236}">
                <a16:creationId xmlns:a16="http://schemas.microsoft.com/office/drawing/2014/main" id="{E5BF1758-F060-4F76-9F3C-A622D3D96FDB}"/>
              </a:ext>
            </a:extLst>
          </p:cNvPr>
          <p:cNvSpPr/>
          <p:nvPr/>
        </p:nvSpPr>
        <p:spPr>
          <a:xfrm>
            <a:off x="1442189" y="3322139"/>
            <a:ext cx="9235187" cy="584775"/>
          </a:xfrm>
          <a:prstGeom prst="rect">
            <a:avLst/>
          </a:prstGeom>
        </p:spPr>
        <p:txBody>
          <a:bodyPr wrap="square">
            <a:spAutoFit/>
          </a:bodyPr>
          <a:lstStyle/>
          <a:p>
            <a:pPr algn="just"/>
            <a:r>
              <a:rPr lang="en-US" sz="1600" dirty="0">
                <a:latin typeface="Palatino"/>
              </a:rPr>
              <a:t>(May 17th, 1843.) The more sure word of prophecy means a man’s knowing that he is sealed up unto eternal life, by revelation and the spirit of prophecy, through the power of the Holy Priesthood.</a:t>
            </a:r>
            <a:endParaRPr lang="en-US" sz="1600" dirty="0"/>
          </a:p>
        </p:txBody>
      </p:sp>
      <p:sp>
        <p:nvSpPr>
          <p:cNvPr id="9" name="Rectangle 8">
            <a:extLst>
              <a:ext uri="{FF2B5EF4-FFF2-40B4-BE49-F238E27FC236}">
                <a16:creationId xmlns:a16="http://schemas.microsoft.com/office/drawing/2014/main" id="{0CDEA4B6-4BE3-41EA-8301-5DB87A1153A1}"/>
              </a:ext>
            </a:extLst>
          </p:cNvPr>
          <p:cNvSpPr/>
          <p:nvPr/>
        </p:nvSpPr>
        <p:spPr>
          <a:xfrm>
            <a:off x="1442188" y="3979413"/>
            <a:ext cx="9235187" cy="646331"/>
          </a:xfrm>
          <a:prstGeom prst="rect">
            <a:avLst/>
          </a:prstGeom>
        </p:spPr>
        <p:txBody>
          <a:bodyPr wrap="square">
            <a:spAutoFit/>
          </a:bodyPr>
          <a:lstStyle/>
          <a:p>
            <a:pPr algn="just"/>
            <a:r>
              <a:rPr lang="en-US" b="1" dirty="0"/>
              <a:t>What does Heavenly Father guarantee to a person through the more sure word of prophecy?</a:t>
            </a:r>
          </a:p>
        </p:txBody>
      </p:sp>
      <p:sp>
        <p:nvSpPr>
          <p:cNvPr id="10" name="Rectangle 9">
            <a:extLst>
              <a:ext uri="{FF2B5EF4-FFF2-40B4-BE49-F238E27FC236}">
                <a16:creationId xmlns:a16="http://schemas.microsoft.com/office/drawing/2014/main" id="{87D7CFD7-9079-4B2C-8876-24651D8D9435}"/>
              </a:ext>
            </a:extLst>
          </p:cNvPr>
          <p:cNvSpPr/>
          <p:nvPr/>
        </p:nvSpPr>
        <p:spPr>
          <a:xfrm>
            <a:off x="1442188" y="4610109"/>
            <a:ext cx="1460656" cy="369332"/>
          </a:xfrm>
          <a:prstGeom prst="rect">
            <a:avLst/>
          </a:prstGeom>
        </p:spPr>
        <p:txBody>
          <a:bodyPr wrap="none">
            <a:spAutoFit/>
          </a:bodyPr>
          <a:lstStyle/>
          <a:p>
            <a:r>
              <a:rPr lang="en-US" i="1" dirty="0">
                <a:effectLst>
                  <a:outerShdw blurRad="38100" dist="38100" dir="2700000" algn="tl">
                    <a:srgbClr val="000000">
                      <a:alpha val="43137"/>
                    </a:srgbClr>
                  </a:outerShdw>
                </a:effectLst>
              </a:rPr>
              <a:t>Eternal life.</a:t>
            </a:r>
          </a:p>
        </p:txBody>
      </p:sp>
      <p:sp>
        <p:nvSpPr>
          <p:cNvPr id="11" name="Rectangle 10">
            <a:extLst>
              <a:ext uri="{FF2B5EF4-FFF2-40B4-BE49-F238E27FC236}">
                <a16:creationId xmlns:a16="http://schemas.microsoft.com/office/drawing/2014/main" id="{D0DE925A-C0DF-42CA-B62A-0521E343CB8D}"/>
              </a:ext>
            </a:extLst>
          </p:cNvPr>
          <p:cNvSpPr/>
          <p:nvPr/>
        </p:nvSpPr>
        <p:spPr>
          <a:xfrm>
            <a:off x="1442188" y="4946563"/>
            <a:ext cx="6703006" cy="369332"/>
          </a:xfrm>
          <a:prstGeom prst="rect">
            <a:avLst/>
          </a:prstGeom>
        </p:spPr>
        <p:txBody>
          <a:bodyPr wrap="square">
            <a:spAutoFit/>
          </a:bodyPr>
          <a:lstStyle/>
          <a:p>
            <a:pPr algn="just"/>
            <a:r>
              <a:rPr lang="en-US" b="1" dirty="0"/>
              <a:t>How do you think it would feel to receive such a guarantee?</a:t>
            </a:r>
          </a:p>
        </p:txBody>
      </p:sp>
      <p:sp>
        <p:nvSpPr>
          <p:cNvPr id="12" name="Rectangle 11">
            <a:extLst>
              <a:ext uri="{FF2B5EF4-FFF2-40B4-BE49-F238E27FC236}">
                <a16:creationId xmlns:a16="http://schemas.microsoft.com/office/drawing/2014/main" id="{B73394E5-0144-469F-8642-BD4F66D283EE}"/>
              </a:ext>
            </a:extLst>
          </p:cNvPr>
          <p:cNvSpPr/>
          <p:nvPr/>
        </p:nvSpPr>
        <p:spPr>
          <a:xfrm>
            <a:off x="8145194" y="4946563"/>
            <a:ext cx="748923" cy="369332"/>
          </a:xfrm>
          <a:prstGeom prst="rect">
            <a:avLst/>
          </a:prstGeom>
        </p:spPr>
        <p:txBody>
          <a:bodyPr wrap="none">
            <a:spAutoFit/>
          </a:bodyPr>
          <a:lstStyle/>
          <a:p>
            <a:r>
              <a:rPr lang="en-US" b="1" dirty="0"/>
              <a:t>Why?</a:t>
            </a:r>
          </a:p>
        </p:txBody>
      </p:sp>
    </p:spTree>
    <p:extLst>
      <p:ext uri="{BB962C8B-B14F-4D97-AF65-F5344CB8AC3E}">
        <p14:creationId xmlns:p14="http://schemas.microsoft.com/office/powerpoint/2010/main" val="13534165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1000" fill="hold"/>
                                        <p:tgtEl>
                                          <p:spTgt spid="4"/>
                                        </p:tgtEl>
                                        <p:attrNameLst>
                                          <p:attrName>ppt_x</p:attrName>
                                        </p:attrNameLst>
                                      </p:cBhvr>
                                      <p:tavLst>
                                        <p:tav tm="0">
                                          <p:val>
                                            <p:strVal val="0-#ppt_w/2"/>
                                          </p:val>
                                        </p:tav>
                                        <p:tav tm="100000">
                                          <p:val>
                                            <p:strVal val="#ppt_x"/>
                                          </p:val>
                                        </p:tav>
                                      </p:tavLst>
                                    </p:anim>
                                    <p:anim calcmode="lin" valueType="num">
                                      <p:cBhvr additive="base">
                                        <p:cTn id="17"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8)">
                                      <p:cBhvr>
                                        <p:cTn id="22" dur="2000"/>
                                        <p:tgtEl>
                                          <p:spTgt spid="6"/>
                                        </p:tgtEl>
                                      </p:cBhvr>
                                    </p:animEffect>
                                  </p:childTnLst>
                                </p:cTn>
                              </p:par>
                              <p:par>
                                <p:cTn id="23" presetID="21" presetClass="entr" presetSubtype="8"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8)">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checkerboard(across)">
                                      <p:cBhvr>
                                        <p:cTn id="30" dur="1000"/>
                                        <p:tgtEl>
                                          <p:spTgt spid="7"/>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checkerboard(across)">
                                      <p:cBhvr>
                                        <p:cTn id="33" dur="1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strips(downLeft)">
                                      <p:cBhvr>
                                        <p:cTn id="38" dur="1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7" presetClass="entr" presetSubtype="1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p:cTn id="50" dur="500" fill="hold"/>
                                        <p:tgtEl>
                                          <p:spTgt spid="11"/>
                                        </p:tgtEl>
                                        <p:attrNameLst>
                                          <p:attrName>ppt_w</p:attrName>
                                        </p:attrNameLst>
                                      </p:cBhvr>
                                      <p:tavLst>
                                        <p:tav tm="0">
                                          <p:val>
                                            <p:fltVal val="0"/>
                                          </p:val>
                                        </p:tav>
                                        <p:tav tm="100000">
                                          <p:val>
                                            <p:strVal val="#ppt_w"/>
                                          </p:val>
                                        </p:tav>
                                      </p:tavLst>
                                    </p:anim>
                                    <p:anim calcmode="lin" valueType="num">
                                      <p:cBhvr>
                                        <p:cTn id="51" dur="500" fill="hold"/>
                                        <p:tgtEl>
                                          <p:spTgt spid="11"/>
                                        </p:tgtEl>
                                        <p:attrNameLst>
                                          <p:attrName>ppt_h</p:attrName>
                                        </p:attrNameLst>
                                      </p:cBhvr>
                                      <p:tavLst>
                                        <p:tav tm="0">
                                          <p:val>
                                            <p:strVal val="#ppt_h"/>
                                          </p:val>
                                        </p:tav>
                                        <p:tav tm="100000">
                                          <p:val>
                                            <p:strVal val="#ppt_h"/>
                                          </p:val>
                                        </p:tav>
                                      </p:tavLst>
                                    </p:anim>
                                  </p:childTnLst>
                                </p:cTn>
                              </p:par>
                              <p:par>
                                <p:cTn id="52" presetID="17" presetClass="entr" presetSubtype="10"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P spid="1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896</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12</vt:i4>
      </vt:variant>
    </vt:vector>
  </HeadingPairs>
  <TitlesOfParts>
    <vt:vector size="25" baseType="lpstr">
      <vt:lpstr>MS PMincho</vt:lpstr>
      <vt:lpstr>Arial</vt:lpstr>
      <vt:lpstr>Bahnschrift</vt:lpstr>
      <vt:lpstr>Bahnschrift SemiLight SemiConde</vt:lpstr>
      <vt:lpstr>Calibri</vt:lpstr>
      <vt:lpstr>Impact</vt:lpstr>
      <vt:lpstr>Microsoft Himalaya</vt:lpstr>
      <vt:lpstr>Palatino</vt:lpstr>
      <vt:lpstr>Sitka Small</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3124</cp:revision>
  <dcterms:created xsi:type="dcterms:W3CDTF">2018-08-29T04:26:39Z</dcterms:created>
  <dcterms:modified xsi:type="dcterms:W3CDTF">2018-10-26T01:10:44Z</dcterms:modified>
</cp:coreProperties>
</file>